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oleObject" PartName="/ppt/embeddings/oleObject3.bin"/>
  <Override ContentType="application/vnd.openxmlformats-officedocument.oleObject" PartName="/ppt/embeddings/oleObject6.bin"/>
  <Override ContentType="application/vnd.openxmlformats-officedocument.oleObject" PartName="/ppt/embeddings/oleObject5.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6858000" cx="9144000"/>
  <p:notesSz cx="6797675" cy="9926625"/>
  <p:embeddedFontLs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53" roundtripDataSignature="AMtx7mjJc/4dtBFazCF1iy292KBAugsi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B3B84C-D5B3-4726-BB23-2F238322AE13}">
  <a:tblStyle styleId="{95B3B84C-D5B3-4726-BB23-2F238322AE1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Open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76.png"/><Relationship Id="rId3" Type="http://schemas.openxmlformats.org/officeDocument/2006/relationships/image" Target="../media/image85.png"/><Relationship Id="rId4" Type="http://schemas.openxmlformats.org/officeDocument/2006/relationships/image" Target="../media/image8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onnezdusens.fr/wp-content/uploads/2016/04/R%C3%A9sultats-test-1.pdf"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fr-FR" sz="1200">
                <a:solidFill>
                  <a:srgbClr val="0070C0"/>
                </a:solidFill>
              </a:rPr>
              <a:t>Objectifs :</a:t>
            </a:r>
            <a:endParaRPr/>
          </a:p>
          <a:p>
            <a:pPr indent="0" lvl="0" marL="0" rtl="0" algn="just">
              <a:lnSpc>
                <a:spcPct val="100000"/>
              </a:lnSpc>
              <a:spcBef>
                <a:spcPts val="0"/>
              </a:spcBef>
              <a:spcAft>
                <a:spcPts val="0"/>
              </a:spcAft>
              <a:buSzPts val="1400"/>
              <a:buNone/>
            </a:pPr>
            <a:r>
              <a:rPr lang="fr-FR" sz="1200"/>
              <a:t>- Amener les étudiants à comprendre les différences entre le lycée et l’université</a:t>
            </a:r>
            <a:endParaRPr/>
          </a:p>
          <a:p>
            <a:pPr indent="0" lvl="0" marL="0" rtl="0" algn="just">
              <a:lnSpc>
                <a:spcPct val="100000"/>
              </a:lnSpc>
              <a:spcBef>
                <a:spcPts val="0"/>
              </a:spcBef>
              <a:spcAft>
                <a:spcPts val="0"/>
              </a:spcAft>
              <a:buSzPts val="1400"/>
              <a:buNone/>
            </a:pPr>
            <a:r>
              <a:rPr lang="fr-FR" sz="1200"/>
              <a:t>concernant l’organisation de l’apprentissage.</a:t>
            </a:r>
            <a:endParaRPr/>
          </a:p>
          <a:p>
            <a:pPr indent="0" lvl="0" marL="0" rtl="0" algn="just">
              <a:lnSpc>
                <a:spcPct val="100000"/>
              </a:lnSpc>
              <a:spcBef>
                <a:spcPts val="0"/>
              </a:spcBef>
              <a:spcAft>
                <a:spcPts val="0"/>
              </a:spcAft>
              <a:buSzPts val="1400"/>
              <a:buNone/>
            </a:pPr>
            <a:r>
              <a:t/>
            </a:r>
            <a:endParaRPr sz="1200"/>
          </a:p>
          <a:p>
            <a:pPr indent="0" lvl="0" marL="0" rtl="0" algn="just">
              <a:lnSpc>
                <a:spcPct val="100000"/>
              </a:lnSpc>
              <a:spcBef>
                <a:spcPts val="0"/>
              </a:spcBef>
              <a:spcAft>
                <a:spcPts val="0"/>
              </a:spcAft>
              <a:buSzPts val="1400"/>
              <a:buNone/>
            </a:pPr>
            <a:r>
              <a:rPr lang="fr-FR" sz="1200"/>
              <a:t>- Aider les étudiants à devenir plus autonomes en ce qui concerne l’organisation de leur travail personnel.</a:t>
            </a:r>
            <a:endParaRPr/>
          </a:p>
          <a:p>
            <a:pPr indent="0" lvl="0" marL="0" rtl="0" algn="l">
              <a:lnSpc>
                <a:spcPct val="100000"/>
              </a:lnSpc>
              <a:spcBef>
                <a:spcPts val="0"/>
              </a:spcBef>
              <a:spcAft>
                <a:spcPts val="0"/>
              </a:spcAft>
              <a:buSzPts val="1400"/>
              <a:buNone/>
            </a:pPr>
            <a:r>
              <a:rPr lang="fr-FR"/>
              <a:t>Recherche sur téléphone : chaque groupe d’étudiant recherche les verbes associés à la taxonomie de bloom</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fr-FR" sz="1200"/>
              <a:t>Il faut que les étudiants prennent conscience de ce dont ils ont besoin pour apprendre efficacement, afin </a:t>
            </a:r>
            <a:r>
              <a:rPr b="1" lang="fr-FR" sz="1200">
                <a:solidFill>
                  <a:srgbClr val="C00000"/>
                </a:solidFill>
              </a:rPr>
              <a:t>d’être à même de le chercher et de le trouver par eux-mêmes les réponses </a:t>
            </a:r>
            <a:r>
              <a:rPr lang="fr-FR" sz="1200"/>
              <a:t>si cela ne vient pas de leur enseignant</a:t>
            </a:r>
            <a:endParaRPr/>
          </a:p>
        </p:txBody>
      </p:sp>
      <p:sp>
        <p:nvSpPr>
          <p:cNvPr id="101" name="Google Shape;101;p1: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étudiants doivent mettre les étiquettes « connaitre –mémorisé » , « appliqué » ou « comprendre » pour chaque étape</a:t>
            </a:r>
            <a:endParaRPr/>
          </a:p>
          <a:p>
            <a:pPr indent="0" lvl="0" marL="0" rtl="0" algn="l">
              <a:lnSpc>
                <a:spcPct val="100000"/>
              </a:lnSpc>
              <a:spcBef>
                <a:spcPts val="0"/>
              </a:spcBef>
              <a:spcAft>
                <a:spcPts val="0"/>
              </a:spcAft>
              <a:buSzPts val="1400"/>
              <a:buNone/>
            </a:pPr>
            <a:r>
              <a:rPr lang="fr-FR"/>
              <a:t>Possibilité de discussion : il faut avoir compris pour appliquer</a:t>
            </a:r>
            <a:endParaRPr/>
          </a:p>
          <a:p>
            <a:pPr indent="0" lvl="0" marL="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40 min</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Attendus</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Faire prendre conscience aux étudiants des différents niveaux de difficulté d’exercices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A l’université on n’attend pas que les étudiants sachent faire un exercice mais qu’ils comprennent comment on résout et sachent résoudre un problème.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Travailler la compréhension profonde (résoudre un problème et pas juste appliquer une formule) et produire 1 exercice disciplinaire plus difficile (sur une notion de XX100) sur la base d’un exercice fourni par l’enseignant·e (travail sur l’explicite, l’implicite, les habiletés cognitives interrogées) - Distribution d’une feuille A3 qui servira pour tout le TD3</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Prof :</a:t>
            </a: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gère le temps pour cette activité (temps sur chaque exercice + temps du travail individuel – en groupe, temps pour la synthèse du travail + temps de débat classe entière)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Diaporama : </a:t>
            </a:r>
            <a:endParaRPr/>
          </a:p>
          <a:p>
            <a:pPr indent="-228600" lvl="1" marL="9144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En chimie :  travail sur le calcul des concentrations - </a:t>
            </a:r>
            <a:r>
              <a:rPr b="0" i="0" lang="fr-FR" sz="1200" u="none" cap="none" strike="noStrike">
                <a:solidFill>
                  <a:schemeClr val="dk1"/>
                </a:solidFill>
                <a:latin typeface="Calibri"/>
                <a:ea typeface="Calibri"/>
                <a:cs typeface="Calibri"/>
                <a:sym typeface="Calibri"/>
              </a:rPr>
              <a:t>Diapos 10-13 : exercices 1 et 2 faciles puis Diapos 14-18 exercice 3 difficile</a:t>
            </a:r>
            <a:endParaRPr/>
          </a:p>
          <a:p>
            <a:pPr indent="-228600" lvl="1" marL="9144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En physique</a:t>
            </a:r>
            <a:r>
              <a:rPr b="0" i="0" lang="fr-FR" sz="1200" u="none" cap="none" strike="noStrike">
                <a:solidFill>
                  <a:schemeClr val="dk1"/>
                </a:solidFill>
                <a:latin typeface="Calibri"/>
                <a:ea typeface="Calibri"/>
                <a:cs typeface="Calibri"/>
                <a:sym typeface="Calibri"/>
              </a:rPr>
              <a:t> : travail sur le calcul d’une vergence (exercice issu d’un exercice de lycée) - Diapo 10-13 (à faire) puis diapos 14-18 exercice difficile</a:t>
            </a:r>
            <a:endParaRPr/>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Etudiant</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Individuellement : résoudre l’exercice facile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En groupe : réflexion sur ce qui fait que l’exercice est facile : essayer de trouver des verbes d’action qui qualifient le </a:t>
            </a:r>
            <a:r>
              <a:rPr b="1" i="0" lang="fr-FR" sz="1200" u="none" cap="none" strike="noStrike">
                <a:solidFill>
                  <a:schemeClr val="dk1"/>
                </a:solidFill>
                <a:latin typeface="Calibri"/>
                <a:ea typeface="Calibri"/>
                <a:cs typeface="Calibri"/>
                <a:sym typeface="Calibri"/>
              </a:rPr>
              <a:t>facile</a:t>
            </a:r>
            <a:r>
              <a:rPr b="0" i="0" lang="fr-FR" sz="1200" u="none" cap="none" strike="noStrike">
                <a:solidFill>
                  <a:schemeClr val="dk1"/>
                </a:solidFill>
                <a:latin typeface="Calibri"/>
                <a:ea typeface="Calibri"/>
                <a:cs typeface="Calibri"/>
                <a:sym typeface="Calibri"/>
              </a:rPr>
              <a:t> (choisir Diapos 10-13). </a:t>
            </a:r>
            <a:r>
              <a:rPr b="0" i="1" lang="fr-FR" sz="1200" u="none" cap="none" strike="noStrike">
                <a:solidFill>
                  <a:schemeClr val="dk1"/>
                </a:solidFill>
                <a:latin typeface="Calibri"/>
                <a:ea typeface="Calibri"/>
                <a:cs typeface="Calibri"/>
                <a:sym typeface="Calibri"/>
              </a:rPr>
              <a:t>Amener les étudiants sur les verbes de la taxonomie de Bloom : connaître, mémoriser, comprendre, appliquer, décrire, analyser, expliquer…</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Réflexion sur comment le rendre plus difficile.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Débat classe entière au nom du groupe ou en son nom. </a:t>
            </a:r>
            <a:r>
              <a:rPr b="0" i="1" lang="fr-FR" sz="1200" u="none" cap="none" strike="noStrike">
                <a:solidFill>
                  <a:schemeClr val="dk1"/>
                </a:solidFill>
                <a:latin typeface="Calibri"/>
                <a:ea typeface="Calibri"/>
                <a:cs typeface="Calibri"/>
                <a:sym typeface="Calibri"/>
              </a:rPr>
              <a:t>Lister quelques suggestions au tableau</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Essayer de trouver des verbes qui qualifient le </a:t>
            </a:r>
            <a:r>
              <a:rPr b="1" i="0" lang="fr-FR" sz="1200" u="none" cap="none" strike="noStrike">
                <a:solidFill>
                  <a:schemeClr val="dk1"/>
                </a:solidFill>
                <a:latin typeface="Calibri"/>
                <a:ea typeface="Calibri"/>
                <a:cs typeface="Calibri"/>
                <a:sym typeface="Calibri"/>
              </a:rPr>
              <a:t>plus difficile. </a:t>
            </a:r>
            <a:r>
              <a:rPr b="0" i="1" lang="fr-FR" sz="1200" u="none" cap="none" strike="noStrike">
                <a:solidFill>
                  <a:schemeClr val="dk1"/>
                </a:solidFill>
                <a:latin typeface="Calibri"/>
                <a:ea typeface="Calibri"/>
                <a:cs typeface="Calibri"/>
                <a:sym typeface="Calibri"/>
              </a:rPr>
              <a:t>Amener les étudiants sur les verbes de la taxonomie de Bloom : connaître, mémoriser, comprendre, appliquer, décrire, analyser, expliquer…</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Construire l’exercice demandé sur la feuille distribuée à cet effet en explicitant la démarche de complexification de l’exercice (enlever des données, pour qu’elles soient à calculer ou à décrypter et rendre le texte plus implicite)</a:t>
            </a:r>
            <a:endParaRPr/>
          </a:p>
          <a:p>
            <a:pPr indent="-228600" lvl="0" marL="457200" rtl="0" algn="l">
              <a:lnSpc>
                <a:spcPct val="100000"/>
              </a:lnSpc>
              <a:spcBef>
                <a:spcPts val="0"/>
              </a:spcBef>
              <a:spcAft>
                <a:spcPts val="0"/>
              </a:spcAft>
              <a:buSzPts val="1400"/>
              <a:buNone/>
            </a:pPr>
            <a:br>
              <a:rPr b="0" lang="fr-FR"/>
            </a:br>
            <a:br>
              <a:rPr b="0" lang="fr-FR"/>
            </a:br>
            <a:r>
              <a:rPr b="1" i="1" lang="fr-FR" sz="1200" u="none" cap="none" strike="noStrike">
                <a:solidFill>
                  <a:schemeClr val="dk1"/>
                </a:solidFill>
                <a:latin typeface="Calibri"/>
                <a:ea typeface="Calibri"/>
                <a:cs typeface="Calibri"/>
                <a:sym typeface="Calibri"/>
              </a:rPr>
              <a:t>Attention</a:t>
            </a:r>
            <a:r>
              <a:rPr b="0" i="1" lang="fr-FR" sz="1200" u="none" cap="none" strike="noStrike">
                <a:solidFill>
                  <a:schemeClr val="dk1"/>
                </a:solidFill>
                <a:latin typeface="Calibri"/>
                <a:ea typeface="Calibri"/>
                <a:cs typeface="Calibri"/>
                <a:sym typeface="Calibri"/>
              </a:rPr>
              <a:t>, pour cette dernière activité nous demandons aux étudiants une habileté cognitive élevée : créer ! Si les étudiants n’y parviennent pas vraiment ce n’est pas grave et cette difficulté peut faire partie du débat (niveau le plus haut de la taxonomie de Bloom). Une fois que les étudiants ont réfléchi à ce qui rend difficile un exercice, l’enseignant peut prendre la main et, en groupe classe, co-construire ces exercices en mettant en avant la démarche suivie pour complexifier les choses en faisant le lien avec les verbes d’action de la taxonomie de Bloom (ceci est fait sur les diapos 14-18). L’important est que les étudiants mesurent que la demande de l’université n’est pas la même que celle du lycée et que nos exercices impliquent une habileté cognitive de plus haut niveau qu’au lycée.</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Déroulé</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&lt; 10 min </a:t>
            </a: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Résoudre l’exercice simple individuellement (sur programme de XX100) : </a:t>
            </a:r>
            <a:r>
              <a:rPr b="1" i="0" lang="fr-FR" sz="1200" u="none" cap="none" strike="noStrike">
                <a:solidFill>
                  <a:schemeClr val="dk1"/>
                </a:solidFill>
                <a:latin typeface="Calibri"/>
                <a:ea typeface="Calibri"/>
                <a:cs typeface="Calibri"/>
                <a:sym typeface="Calibri"/>
              </a:rPr>
              <a:t>Exos sur un point fondamental de la discipline distribué. </a:t>
            </a:r>
            <a:r>
              <a:rPr b="0" i="0" lang="fr-FR" sz="1200" u="none" cap="none" strike="noStrike">
                <a:solidFill>
                  <a:schemeClr val="dk1"/>
                </a:solidFill>
                <a:latin typeface="Calibri"/>
                <a:ea typeface="Calibri"/>
                <a:cs typeface="Calibri"/>
                <a:sym typeface="Calibri"/>
              </a:rPr>
              <a:t>Il repose sur des prérequis de terminal que l’on peut amener un peu plus loin et qui vont mettre en jeu différentes formules ou raisonnement selon les données du problème (chimie : ex : calcul de concentration, utile pour les TP)  </a:t>
            </a:r>
            <a:r>
              <a:rPr b="1" i="0" lang="fr-FR" sz="1200" u="none" cap="none" strike="noStrike">
                <a:solidFill>
                  <a:schemeClr val="dk1"/>
                </a:solidFill>
                <a:latin typeface="Calibri"/>
                <a:ea typeface="Calibri"/>
                <a:cs typeface="Calibri"/>
                <a:sym typeface="Calibri"/>
              </a:rPr>
              <a:t>&lt; 5 min</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Travailler sur les verbes d’action pour qualifier l’exercice fait. En conclure qu’il est facile et pourquoi (par exemple : on demande de connaître son cours, appliquer une formule…). </a:t>
            </a:r>
            <a:r>
              <a:rPr b="0" i="1" lang="fr-FR" sz="1200" u="none" cap="none" strike="noStrike">
                <a:solidFill>
                  <a:schemeClr val="dk1"/>
                </a:solidFill>
                <a:latin typeface="Calibri"/>
                <a:ea typeface="Calibri"/>
                <a:cs typeface="Calibri"/>
                <a:sym typeface="Calibri"/>
              </a:rPr>
              <a:t>Début de travail sur la taxonomie de Bloom (sans le nom) pour qualifier un exercice de facile </a:t>
            </a:r>
            <a:r>
              <a:rPr b="1" i="0" lang="fr-FR" sz="1200" u="none" cap="none" strike="noStrike">
                <a:solidFill>
                  <a:schemeClr val="dk1"/>
                </a:solidFill>
                <a:latin typeface="Calibri"/>
                <a:ea typeface="Calibri"/>
                <a:cs typeface="Calibri"/>
                <a:sym typeface="Calibri"/>
              </a:rPr>
              <a:t>= 5 min</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br>
              <a:rPr b="0" lang="fr-FR"/>
            </a:br>
            <a:endParaRPr/>
          </a:p>
          <a:p>
            <a:pPr indent="0" lvl="0" marL="0" rtl="0" algn="l">
              <a:lnSpc>
                <a:spcPct val="100000"/>
              </a:lnSpc>
              <a:spcBef>
                <a:spcPts val="0"/>
              </a:spcBef>
              <a:spcAft>
                <a:spcPts val="0"/>
              </a:spcAft>
              <a:buSzPts val="1400"/>
              <a:buNone/>
            </a:pPr>
            <a:r>
              <a:t/>
            </a:r>
            <a:endParaRPr/>
          </a:p>
        </p:txBody>
      </p:sp>
      <p:sp>
        <p:nvSpPr>
          <p:cNvPr id="250" name="Google Shape;250;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&lt; 10 min </a:t>
            </a: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Demander comment complexifier l’exercice 1 ? (exemple : ne pas donner la masse, mais demander de déterminer la concentration d’une solution à partir d’une poudre commerciale de  saccharose…: voir exercice 2 du diaporama) introduire (étudiants) des verbes d’action possible (par exemple : Expliquer …Démontrer que la concentration de la solution mère est…, Calculer la concentration de la solution fille…(l’enseignant prévoit quelques exemples concrets en utilisant des verbes de la taxonomie de bloom du niveau au max = Analyser (voir annexe 2))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Appliquer ces verbes d’action pour essayer de complexifier l’exercice donné - écriture ou trame d’exercice plus difficile à construire (il faut alors poser le problème et réfléchir : comprendre ce que l’on cherche - connaître ses formules - être capable de les appliquer, les transformer</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reporter sur la feuille A3 les réflexions pour complexifier l’exercice 1 (II-1/) (ex: ne pas demander juste l’application d’une formule mais demander d’utiliser une formule pour  et ensuite les verbes d’action qui ont permis de complexifier l’exercice (II-2)</a:t>
            </a:r>
            <a:endParaRPr/>
          </a:p>
          <a:p>
            <a:pPr indent="0" lvl="0" marL="0" rtl="0" algn="l">
              <a:lnSpc>
                <a:spcPct val="100000"/>
              </a:lnSpc>
              <a:spcBef>
                <a:spcPts val="0"/>
              </a:spcBef>
              <a:spcAft>
                <a:spcPts val="0"/>
              </a:spcAft>
              <a:buSzPts val="1400"/>
              <a:buNone/>
            </a:pPr>
            <a:r>
              <a:t/>
            </a:r>
            <a:endParaRPr/>
          </a:p>
        </p:txBody>
      </p:sp>
      <p:sp>
        <p:nvSpPr>
          <p:cNvPr id="282" name="Google Shape;282;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20 min</a:t>
            </a:r>
            <a:r>
              <a:rPr b="0" i="0" lang="fr-FR" sz="1200" u="none" cap="none" strike="noStrike">
                <a:solidFill>
                  <a:schemeClr val="dk1"/>
                </a:solidFill>
                <a:latin typeface="Calibri"/>
                <a:ea typeface="Calibri"/>
                <a:cs typeface="Calibri"/>
                <a:sym typeface="Calibri"/>
              </a:rPr>
              <a:t> : Diapos 15 à 23</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Soit on part sur une de leur proposition de complexification ou on fait une co-construction d’exercice en donnant une base (par exemple : objectif calculer une concentration à partir de la densité) et si rien n’émerge avoir un exercice complexe à proposer (l’exo sur le diaporama avec densité et M) qui nécessite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De décrypter les données du texte et des données : écrire les différents paramètres connus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De comprendre ce qui est recherché : formuler le paramètre recherché</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Compte tenu des paramètres connus et de ceux que l’on cherche, quelles formules va-t-on choisir parmi différentes formules que l’on connaît : comment relie-t-on les paramètres connus et recherchés entre eux ?</a:t>
            </a:r>
            <a:endParaRPr/>
          </a:p>
          <a:p>
            <a:pPr indent="-228600" lvl="0" marL="457200" rtl="0" algn="l">
              <a:lnSpc>
                <a:spcPct val="100000"/>
              </a:lnSpc>
              <a:spcBef>
                <a:spcPts val="0"/>
              </a:spcBef>
              <a:spcAft>
                <a:spcPts val="0"/>
              </a:spcAft>
              <a:buSzPts val="1400"/>
              <a:buNone/>
            </a:pPr>
            <a:br>
              <a:rPr b="0" lang="fr-FR"/>
            </a:br>
            <a:r>
              <a:rPr b="1" i="0" lang="fr-FR" sz="1200" u="none" cap="none" strike="noStrike">
                <a:solidFill>
                  <a:schemeClr val="dk1"/>
                </a:solidFill>
                <a:latin typeface="Calibri"/>
                <a:ea typeface="Calibri"/>
                <a:cs typeface="Calibri"/>
                <a:sym typeface="Calibri"/>
              </a:rPr>
              <a:t>Exemple pour les chimistes : Calculs de concentrations molaires et dilutions </a:t>
            </a:r>
            <a:r>
              <a:rPr b="0" i="0" lang="fr-FR" sz="1200" u="none" cap="none" strike="noStrike">
                <a:solidFill>
                  <a:schemeClr val="dk1"/>
                </a:solidFill>
                <a:latin typeface="Calibri"/>
                <a:ea typeface="Calibri"/>
                <a:cs typeface="Calibri"/>
                <a:sym typeface="Calibri"/>
              </a:rPr>
              <a:t>(Diapo 14)- Accompagner le décryptage de la donnée sur la densité (Diapo 15)</a:t>
            </a: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Exemple pour les physiciens</a:t>
            </a:r>
            <a:r>
              <a:rPr b="0" i="0" lang="fr-FR" sz="1200" u="none" cap="none" strike="noStrike">
                <a:solidFill>
                  <a:schemeClr val="dk1"/>
                </a:solidFill>
                <a:latin typeface="Calibri"/>
                <a:ea typeface="Calibri"/>
                <a:cs typeface="Calibri"/>
                <a:sym typeface="Calibri"/>
              </a:rPr>
              <a:t> : à développer autour des lentilles car c’est la première partie du travail pour le portail MPC</a:t>
            </a:r>
            <a:endParaRPr b="0"/>
          </a:p>
          <a:p>
            <a:pPr indent="-228600" lvl="0" marL="457200" rtl="0" algn="l">
              <a:lnSpc>
                <a:spcPct val="100000"/>
              </a:lnSpc>
              <a:spcBef>
                <a:spcPts val="0"/>
              </a:spcBef>
              <a:spcAft>
                <a:spcPts val="0"/>
              </a:spcAft>
              <a:buSzPts val="1400"/>
              <a:buNone/>
            </a:pPr>
            <a:br>
              <a:rPr b="0" lang="fr-FR"/>
            </a:br>
            <a:r>
              <a:rPr b="0" i="0" lang="fr-FR" sz="1200" u="none" cap="none" strike="noStrike">
                <a:solidFill>
                  <a:schemeClr val="dk1"/>
                </a:solidFill>
                <a:latin typeface="Calibri"/>
                <a:ea typeface="Calibri"/>
                <a:cs typeface="Calibri"/>
                <a:sym typeface="Calibri"/>
              </a:rPr>
              <a:t>Demander aux étudiants individuellement de résoudre l’exercice en explicitant leur démarche (80-90% des étudiants devraient bloquer, donc arrêter de les laisser chercher dès qu’on voit certains étudiants qui ne font plus rien) </a:t>
            </a:r>
            <a:r>
              <a:rPr b="1" i="0" lang="fr-FR" sz="1200" u="none" cap="none" strike="noStrike">
                <a:solidFill>
                  <a:schemeClr val="dk1"/>
                </a:solidFill>
                <a:latin typeface="Calibri"/>
                <a:ea typeface="Calibri"/>
                <a:cs typeface="Calibri"/>
                <a:sym typeface="Calibri"/>
              </a:rPr>
              <a:t>&lt; 5 min</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25" name="Google Shape;325;p12: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3: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13: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4: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Individuellement puis en groupe, mettre en place un “</a:t>
            </a:r>
            <a:r>
              <a:rPr b="1" i="0" lang="fr-FR" sz="1200" u="none" cap="none" strike="noStrike">
                <a:solidFill>
                  <a:schemeClr val="dk1"/>
                </a:solidFill>
                <a:latin typeface="Calibri"/>
                <a:ea typeface="Calibri"/>
                <a:cs typeface="Calibri"/>
                <a:sym typeface="Calibri"/>
              </a:rPr>
              <a:t>protocole de résolution de l’exercice</a:t>
            </a:r>
            <a:r>
              <a:rPr b="0" i="0" lang="fr-FR" sz="1200" u="none" cap="none" strike="noStrike">
                <a:solidFill>
                  <a:schemeClr val="dk1"/>
                </a:solidFill>
                <a:latin typeface="Calibri"/>
                <a:ea typeface="Calibri"/>
                <a:cs typeface="Calibri"/>
                <a:sym typeface="Calibri"/>
              </a:rPr>
              <a:t>” (Diapo 16) et l’appliquer à la résolution en répondant aux questions (Diapo 17) : </a:t>
            </a:r>
            <a:r>
              <a:rPr b="1" i="0" lang="fr-FR" sz="1200" u="none" cap="none" strike="noStrike">
                <a:solidFill>
                  <a:schemeClr val="dk1"/>
                </a:solidFill>
                <a:latin typeface="Calibri"/>
                <a:ea typeface="Calibri"/>
                <a:cs typeface="Calibri"/>
                <a:sym typeface="Calibri"/>
              </a:rPr>
              <a:t>= 10 min</a:t>
            </a:r>
            <a:r>
              <a:rPr b="0" i="0" lang="fr-FR" sz="1200" u="none" cap="none" strike="noStrike">
                <a:solidFill>
                  <a:schemeClr val="dk1"/>
                </a:solidFill>
                <a:latin typeface="Calibri"/>
                <a:ea typeface="Calibri"/>
                <a:cs typeface="Calibri"/>
                <a:sym typeface="Calibri"/>
              </a:rPr>
              <a:t> </a:t>
            </a:r>
            <a:r>
              <a:rPr b="1" i="0" lang="fr-FR" sz="1200" u="none" cap="none" strike="noStrike">
                <a:solidFill>
                  <a:schemeClr val="dk1"/>
                </a:solidFill>
                <a:latin typeface="Calibri"/>
                <a:ea typeface="Calibri"/>
                <a:cs typeface="Calibri"/>
                <a:sym typeface="Calibri"/>
              </a:rPr>
              <a:t>max</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br>
              <a:rPr b="1" i="0" lang="fr-FR" sz="1200" u="none" cap="none" strike="noStrike">
                <a:solidFill>
                  <a:schemeClr val="dk1"/>
                </a:solidFill>
                <a:latin typeface="Calibri"/>
                <a:ea typeface="Calibri"/>
                <a:cs typeface="Calibri"/>
                <a:sym typeface="Calibri"/>
              </a:rPr>
            </a:br>
            <a:endParaRPr b="1"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Q1 : Qu’est-ce que je cherche ? Quels paramètres je cherche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Q2 : Qu’est-ce que je connais ? Quels sont les paramètres que je connais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Q3 : Comment relier ce que je cherche à ce que je connais ? Par quelles formules je peux relier les paramètres que je cherche à ceux que je connais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Q4 : Comment procéder  ? quel sera mon cheminement pour arriver au résultat ? (quelle démarche ?)</a:t>
            </a:r>
            <a:endParaRPr b="0"/>
          </a:p>
          <a:p>
            <a:pPr indent="-228600" lvl="0" marL="457200" marR="0" rtl="0" algn="l">
              <a:lnSpc>
                <a:spcPct val="100000"/>
              </a:lnSpc>
              <a:spcBef>
                <a:spcPts val="0"/>
              </a:spcBef>
              <a:spcAft>
                <a:spcPts val="0"/>
              </a:spcAft>
              <a:buSzPts val="1400"/>
              <a:buNone/>
            </a:pPr>
            <a:br>
              <a:rPr lang="fr-FR"/>
            </a:br>
            <a:endParaRPr/>
          </a:p>
        </p:txBody>
      </p:sp>
      <p:sp>
        <p:nvSpPr>
          <p:cNvPr id="351" name="Google Shape;351;p1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200" u="none" cap="none" strike="noStrike">
                <a:solidFill>
                  <a:schemeClr val="dk1"/>
                </a:solidFill>
                <a:latin typeface="Calibri"/>
                <a:ea typeface="Calibri"/>
                <a:cs typeface="Calibri"/>
                <a:sym typeface="Calibri"/>
              </a:rPr>
              <a:t>On répond à chaque question (au tableau c’est mieux.)</a:t>
            </a:r>
            <a:endParaRPr/>
          </a:p>
          <a:p>
            <a:pPr indent="0" lvl="0" marL="0" marR="0" rtl="0" algn="l">
              <a:lnSpc>
                <a:spcPct val="100000"/>
              </a:lnSpc>
              <a:spcBef>
                <a:spcPts val="0"/>
              </a:spcBef>
              <a:spcAft>
                <a:spcPts val="0"/>
              </a:spcAft>
              <a:buClr>
                <a:srgbClr val="000000"/>
              </a:buClr>
              <a:buSzPts val="1400"/>
              <a:buFont typeface="Arial"/>
              <a:buNone/>
            </a:pPr>
            <a:r>
              <a:rPr b="0" i="0" lang="fr-FR" sz="1200" u="none" cap="none" strike="noStrike">
                <a:solidFill>
                  <a:schemeClr val="dk1"/>
                </a:solidFill>
                <a:latin typeface="Calibri"/>
                <a:ea typeface="Calibri"/>
                <a:cs typeface="Calibri"/>
                <a:sym typeface="Calibri"/>
              </a:rPr>
              <a:t>Point « classe » en interrogeant un groupe puis l’autre sur les questions ci-dessus si on voit certains groupes bloqués </a:t>
            </a:r>
            <a:endParaRPr/>
          </a:p>
          <a:p>
            <a:pPr indent="0" lvl="0" marL="0" marR="0" rtl="0" algn="l">
              <a:lnSpc>
                <a:spcPct val="100000"/>
              </a:lnSpc>
              <a:spcBef>
                <a:spcPts val="0"/>
              </a:spcBef>
              <a:spcAft>
                <a:spcPts val="0"/>
              </a:spcAft>
              <a:buClr>
                <a:srgbClr val="000000"/>
              </a:buClr>
              <a:buSzPts val="1400"/>
              <a:buFont typeface="Arial"/>
              <a:buNone/>
            </a:pPr>
            <a:r>
              <a:rPr b="0" i="0" lang="fr-FR" sz="1200" u="none" cap="none" strike="noStrike">
                <a:solidFill>
                  <a:schemeClr val="dk1"/>
                </a:solidFill>
                <a:latin typeface="Calibri"/>
                <a:ea typeface="Calibri"/>
                <a:cs typeface="Calibri"/>
                <a:sym typeface="Calibri"/>
              </a:rPr>
              <a:t>Les laisser résoudre le problème en répondant à la dernière question :</a:t>
            </a:r>
            <a:endParaRPr/>
          </a:p>
          <a:p>
            <a:pPr indent="0" lvl="0" marL="0" marR="0" rtl="0" algn="l">
              <a:lnSpc>
                <a:spcPct val="100000"/>
              </a:lnSpc>
              <a:spcBef>
                <a:spcPts val="0"/>
              </a:spcBef>
              <a:spcAft>
                <a:spcPts val="0"/>
              </a:spcAft>
              <a:buClr>
                <a:srgbClr val="000000"/>
              </a:buClr>
              <a:buSzPts val="1400"/>
              <a:buFont typeface="Arial"/>
              <a:buNone/>
            </a:pPr>
            <a:r>
              <a:rPr b="1" lang="fr-FR" sz="1200">
                <a:solidFill>
                  <a:srgbClr val="366092"/>
                </a:solidFill>
                <a:latin typeface="Calibri"/>
                <a:ea typeface="Calibri"/>
                <a:cs typeface="Calibri"/>
                <a:sym typeface="Calibri"/>
              </a:rPr>
              <a:t>Comment procéder  ?</a:t>
            </a:r>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fr-FR" sz="1200" u="none" cap="none" strike="noStrike">
                <a:solidFill>
                  <a:schemeClr val="dk1"/>
                </a:solidFill>
                <a:latin typeface="Calibri"/>
                <a:ea typeface="Calibri"/>
                <a:cs typeface="Calibri"/>
                <a:sym typeface="Calibri"/>
              </a:rPr>
              <a:t>Rq les deux dernières questions peuvent être réunies en une seule question</a:t>
            </a:r>
            <a:endParaRPr/>
          </a:p>
          <a:p>
            <a:pPr indent="0" lvl="0" marL="0" rtl="0" algn="l">
              <a:lnSpc>
                <a:spcPct val="100000"/>
              </a:lnSpc>
              <a:spcBef>
                <a:spcPts val="0"/>
              </a:spcBef>
              <a:spcAft>
                <a:spcPts val="0"/>
              </a:spcAft>
              <a:buSzPts val="1400"/>
              <a:buNone/>
            </a:pPr>
            <a:r>
              <a:t/>
            </a:r>
            <a:endParaRPr/>
          </a:p>
        </p:txBody>
      </p:sp>
      <p:sp>
        <p:nvSpPr>
          <p:cNvPr id="366" name="Google Shape;366;p1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Ici il n’y a pas qu’une façon de procéder. </a:t>
            </a:r>
            <a:endParaRPr/>
          </a:p>
          <a:p>
            <a:pPr indent="0" lvl="0" marL="0" rtl="0" algn="l">
              <a:lnSpc>
                <a:spcPct val="100000"/>
              </a:lnSpc>
              <a:spcBef>
                <a:spcPts val="0"/>
              </a:spcBef>
              <a:spcAft>
                <a:spcPts val="0"/>
              </a:spcAft>
              <a:buSzPts val="1400"/>
              <a:buNone/>
            </a:pPr>
            <a:r>
              <a:rPr lang="fr-FR"/>
              <a:t>Demander aux groupes qui ont trouvé une solution de l’écrire au tableau</a:t>
            </a:r>
            <a:endParaRPr/>
          </a:p>
        </p:txBody>
      </p:sp>
      <p:sp>
        <p:nvSpPr>
          <p:cNvPr id="384" name="Google Shape;384;p1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95d89f63f_0_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2495d89f63f_0_0: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2495d89f63f_0_0:notes"/>
          <p:cNvSpPr txBox="1"/>
          <p:nvPr>
            <p:ph idx="12" type="sldNum"/>
          </p:nvPr>
        </p:nvSpPr>
        <p:spPr>
          <a:xfrm>
            <a:off x="3850443" y="9428584"/>
            <a:ext cx="2945700" cy="496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Si on a le temps on peut présenter cette diapoet la suivante  (ou les mettre en ligne) afin qu’ils aient un corrigé</a:t>
            </a:r>
            <a:endParaRPr/>
          </a:p>
          <a:p>
            <a:pPr indent="0" lvl="0" marL="0" rtl="0" algn="l">
              <a:lnSpc>
                <a:spcPct val="100000"/>
              </a:lnSpc>
              <a:spcBef>
                <a:spcPts val="0"/>
              </a:spcBef>
              <a:spcAft>
                <a:spcPts val="0"/>
              </a:spcAft>
              <a:buSzPts val="1400"/>
              <a:buNone/>
            </a:pPr>
            <a:r>
              <a:t/>
            </a:r>
            <a:endParaRPr/>
          </a:p>
        </p:txBody>
      </p:sp>
      <p:sp>
        <p:nvSpPr>
          <p:cNvPr id="413" name="Google Shape;413;p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1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200" u="none" cap="none" strike="noStrike">
                <a:solidFill>
                  <a:schemeClr val="dk1"/>
                </a:solidFill>
                <a:latin typeface="Calibri"/>
                <a:ea typeface="Calibri"/>
                <a:cs typeface="Calibri"/>
                <a:sym typeface="Calibri"/>
              </a:rPr>
              <a:t>S’ils ne proposent qu’une solution pour la question 3, proposer une deuxième façon de résoudre le problème : </a:t>
            </a:r>
            <a:r>
              <a:rPr b="1" i="0" lang="fr-FR" sz="1200" u="none" cap="none" strike="noStrike">
                <a:solidFill>
                  <a:schemeClr val="dk1"/>
                </a:solidFill>
                <a:latin typeface="Calibri"/>
                <a:ea typeface="Calibri"/>
                <a:cs typeface="Calibri"/>
                <a:sym typeface="Calibri"/>
              </a:rPr>
              <a:t>Il y a plusieurs façons d’arriver au résultat </a:t>
            </a:r>
            <a:r>
              <a:rPr b="0" i="0" lang="fr-FR" sz="1200" u="none" cap="none" strike="noStrike">
                <a:solidFill>
                  <a:schemeClr val="dk1"/>
                </a:solidFill>
                <a:latin typeface="Calibri"/>
                <a:ea typeface="Calibri"/>
                <a:cs typeface="Calibri"/>
                <a:sym typeface="Calibri"/>
              </a:rPr>
              <a:t>! tout </a:t>
            </a:r>
            <a:r>
              <a:rPr b="1" i="0" lang="fr-FR" sz="1200" u="none" cap="none" strike="noStrike">
                <a:solidFill>
                  <a:schemeClr val="dk1"/>
                </a:solidFill>
                <a:latin typeface="Calibri"/>
                <a:ea typeface="Calibri"/>
                <a:cs typeface="Calibri"/>
                <a:sym typeface="Calibri"/>
              </a:rPr>
              <a:t>dépend des choix</a:t>
            </a:r>
            <a:r>
              <a:rPr b="0" i="0" lang="fr-FR" sz="1200" u="none" cap="none" strike="noStrike">
                <a:solidFill>
                  <a:schemeClr val="dk1"/>
                </a:solidFill>
                <a:latin typeface="Calibri"/>
                <a:ea typeface="Calibri"/>
                <a:cs typeface="Calibri"/>
                <a:sym typeface="Calibri"/>
              </a:rPr>
              <a:t> que l’on fait dans sa démarche !</a:t>
            </a:r>
            <a:endParaRPr/>
          </a:p>
          <a:p>
            <a:pPr indent="0" lvl="0" marL="0" rtl="0" algn="l">
              <a:lnSpc>
                <a:spcPct val="100000"/>
              </a:lnSpc>
              <a:spcBef>
                <a:spcPts val="0"/>
              </a:spcBef>
              <a:spcAft>
                <a:spcPts val="0"/>
              </a:spcAft>
              <a:buSzPts val="1400"/>
              <a:buNone/>
            </a:pPr>
            <a:r>
              <a:t/>
            </a:r>
            <a:endParaRPr/>
          </a:p>
        </p:txBody>
      </p:sp>
      <p:sp>
        <p:nvSpPr>
          <p:cNvPr id="493" name="Google Shape;493;p1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53: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Sur le temps qu’il reste</a:t>
            </a:r>
            <a:r>
              <a:rPr b="0" i="0" lang="fr-FR" sz="1200" u="none" cap="none" strike="noStrike">
                <a:solidFill>
                  <a:schemeClr val="dk1"/>
                </a:solidFill>
                <a:latin typeface="Calibri"/>
                <a:ea typeface="Calibri"/>
                <a:cs typeface="Calibri"/>
                <a:sym typeface="Calibri"/>
              </a:rPr>
              <a:t> commencer à faire une </a:t>
            </a:r>
            <a:r>
              <a:rPr b="0" i="1" lang="fr-FR" sz="1200" u="none" cap="none" strike="noStrike">
                <a:solidFill>
                  <a:schemeClr val="dk1"/>
                </a:solidFill>
                <a:latin typeface="Calibri"/>
                <a:ea typeface="Calibri"/>
                <a:cs typeface="Calibri"/>
                <a:sym typeface="Calibri"/>
              </a:rPr>
              <a:t>mind map</a:t>
            </a:r>
            <a:r>
              <a:rPr b="0" i="0" lang="fr-FR" sz="1200" u="none" cap="none" strike="noStrike">
                <a:solidFill>
                  <a:schemeClr val="dk1"/>
                </a:solidFill>
                <a:latin typeface="Calibri"/>
                <a:ea typeface="Calibri"/>
                <a:cs typeface="Calibri"/>
                <a:sym typeface="Calibri"/>
              </a:rPr>
              <a:t> qui regroupe toutes les démarches vues dans les différents exercices. Ainsi les conditions, les données de l’énoncé…  conduisent à une formule ou une résolution différente </a:t>
            </a:r>
            <a:r>
              <a:rPr b="0" i="1" lang="fr-FR" sz="1200" u="none" cap="none" strike="noStrike">
                <a:solidFill>
                  <a:schemeClr val="dk1"/>
                </a:solidFill>
                <a:latin typeface="Calibri"/>
                <a:ea typeface="Calibri"/>
                <a:cs typeface="Calibri"/>
                <a:sym typeface="Calibri"/>
              </a:rPr>
              <a:t>(introduction de la fiche problème sans en parler explicitement)</a:t>
            </a:r>
            <a:r>
              <a:rPr b="0" i="0" lang="fr-FR" sz="1200" u="none" cap="none" strike="noStrike">
                <a:solidFill>
                  <a:schemeClr val="dk1"/>
                </a:solidFill>
                <a:latin typeface="Calibri"/>
                <a:ea typeface="Calibri"/>
                <a:cs typeface="Calibri"/>
                <a:sym typeface="Calibri"/>
              </a:rPr>
              <a:t>.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S’ils ne démarrent pas mettre la diapo, mais s’ils y arrivent ne pas présenter la diapo</a:t>
            </a:r>
            <a:endParaRPr/>
          </a:p>
          <a:p>
            <a:pPr indent="-228600" lvl="0" marL="457200" marR="0" rtl="0" algn="l">
              <a:lnSpc>
                <a:spcPct val="100000"/>
              </a:lnSpc>
              <a:spcBef>
                <a:spcPts val="0"/>
              </a:spcBef>
              <a:spcAft>
                <a:spcPts val="0"/>
              </a:spcAft>
              <a:buSzPts val="1400"/>
              <a:buNone/>
            </a:pPr>
            <a:br>
              <a:rPr b="0" lang="fr-FR"/>
            </a:br>
            <a:r>
              <a:rPr b="1" i="0" lang="fr-FR" sz="1200" u="none" cap="none" strike="noStrike">
                <a:solidFill>
                  <a:schemeClr val="dk1"/>
                </a:solidFill>
                <a:latin typeface="Calibri"/>
                <a:ea typeface="Calibri"/>
                <a:cs typeface="Calibri"/>
                <a:sym typeface="Calibri"/>
              </a:rPr>
              <a:t>En chimie :</a:t>
            </a:r>
            <a:r>
              <a:rPr b="0" i="0" lang="fr-FR" sz="1200" u="none" cap="none" strike="noStrike">
                <a:solidFill>
                  <a:schemeClr val="dk1"/>
                </a:solidFill>
                <a:latin typeface="Calibri"/>
                <a:ea typeface="Calibri"/>
                <a:cs typeface="Calibri"/>
                <a:sym typeface="Calibri"/>
              </a:rPr>
              <a:t> mindmap sur les différentes façons de calculer la concentration selon les données des problèmes (si on connaît n et V on applique C=n/V ; Si on connaît d et M et % on suit la démarche de l’exo 3 qui doit être résumé dans cette mind map…</a:t>
            </a:r>
            <a:r>
              <a:rPr lang="fr-FR"/>
              <a:t>Ne montrer cette diapo seulement si les étudiants n’arrivent pas à démarrer. </a:t>
            </a:r>
            <a:endParaRPr/>
          </a:p>
        </p:txBody>
      </p:sp>
      <p:sp>
        <p:nvSpPr>
          <p:cNvPr id="511" name="Google Shape;511;p53: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4: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Travail Personnel pour la séance suivante</a:t>
            </a:r>
            <a:r>
              <a:rPr b="0" i="0" lang="fr-FR" sz="1200" u="none" cap="none" strike="noStrike">
                <a:solidFill>
                  <a:schemeClr val="dk1"/>
                </a:solidFill>
                <a:latin typeface="Calibri"/>
                <a:ea typeface="Calibri"/>
                <a:cs typeface="Calibri"/>
                <a:sym typeface="Calibri"/>
              </a:rPr>
              <a:t> (Diapo 22) </a:t>
            </a:r>
            <a:endParaRPr b="0"/>
          </a:p>
          <a:p>
            <a:pPr indent="-228600" lvl="0" marL="457200" rtl="0" algn="l">
              <a:lnSpc>
                <a:spcPct val="100000"/>
              </a:lnSpc>
              <a:spcBef>
                <a:spcPts val="0"/>
              </a:spcBef>
              <a:spcAft>
                <a:spcPts val="0"/>
              </a:spcAft>
              <a:buSzPts val="1400"/>
              <a:buNone/>
            </a:pPr>
            <a:br>
              <a:rPr b="0" lang="fr-FR"/>
            </a:br>
            <a:r>
              <a:rPr b="0" i="0" lang="fr-FR" sz="1200" u="none" cap="none" strike="noStrike">
                <a:solidFill>
                  <a:schemeClr val="dk1"/>
                </a:solidFill>
                <a:latin typeface="Calibri"/>
                <a:ea typeface="Calibri"/>
                <a:cs typeface="Calibri"/>
                <a:sym typeface="Calibri"/>
              </a:rPr>
              <a:t>Finir la mindmap commencée (ou non) en TD sur la notion abordée dans les exercices.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Demander aux étudiants de faire le test « Test : mieux se connaître » d’Hélène Weber individuellement afin que chaque étudiant voit ce qu’il pourrait améliorer pour réussir ses études.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LSMTCB chimie (e-campus) : Section « Documents méthodologie chimie  » dans « documents Séance 4 : téléchargez le </a:t>
            </a:r>
            <a:r>
              <a:rPr b="1" i="0" lang="fr-FR" sz="1200" u="none" cap="none" strike="noStrike">
                <a:solidFill>
                  <a:schemeClr val="dk1"/>
                </a:solidFill>
                <a:latin typeface="Calibri"/>
                <a:ea typeface="Calibri"/>
                <a:cs typeface="Calibri"/>
                <a:sym typeface="Calibri"/>
              </a:rPr>
              <a:t>fichier « Test forces et faiblesses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LSMTPM Physique (e-campus) : A FAIRE</a:t>
            </a:r>
            <a:endParaRPr b="0"/>
          </a:p>
          <a:p>
            <a:pPr indent="-228600" lvl="0" marL="457200" rtl="0" algn="l">
              <a:lnSpc>
                <a:spcPct val="100000"/>
              </a:lnSpc>
              <a:spcBef>
                <a:spcPts val="0"/>
              </a:spcBef>
              <a:spcAft>
                <a:spcPts val="0"/>
              </a:spcAft>
              <a:buSzPts val="1400"/>
              <a:buNone/>
            </a:pPr>
            <a:r>
              <a:rPr b="1" i="1" lang="fr-FR" sz="1200" u="none" cap="none" strike="noStrike">
                <a:solidFill>
                  <a:schemeClr val="dk1"/>
                </a:solidFill>
                <a:latin typeface="Calibri"/>
                <a:ea typeface="Calibri"/>
                <a:cs typeface="Calibri"/>
                <a:sym typeface="Calibri"/>
              </a:rPr>
              <a:t>Les réponses au test sur e-campus</a:t>
            </a:r>
            <a:r>
              <a:rPr b="0" i="1" lang="fr-FR" sz="1200" u="none" cap="none" strike="noStrike">
                <a:solidFill>
                  <a:schemeClr val="dk1"/>
                </a:solidFill>
                <a:latin typeface="Calibri"/>
                <a:ea typeface="Calibri"/>
                <a:cs typeface="Calibri"/>
                <a:sym typeface="Calibri"/>
              </a:rPr>
              <a:t> : téléchargez le </a:t>
            </a:r>
            <a:r>
              <a:rPr b="1" i="1" lang="fr-FR" sz="1200" u="none" cap="none" strike="noStrike">
                <a:solidFill>
                  <a:schemeClr val="dk1"/>
                </a:solidFill>
                <a:latin typeface="Calibri"/>
                <a:ea typeface="Calibri"/>
                <a:cs typeface="Calibri"/>
                <a:sym typeface="Calibri"/>
              </a:rPr>
              <a:t>fichier « Resultats-test-H-Weber.pdf »</a:t>
            </a:r>
            <a:r>
              <a:rPr b="0" i="1" lang="fr-FR" sz="1200" u="none" cap="none" strike="noStrike">
                <a:solidFill>
                  <a:schemeClr val="dk1"/>
                </a:solidFill>
                <a:latin typeface="Calibri"/>
                <a:ea typeface="Calibri"/>
                <a:cs typeface="Calibri"/>
                <a:sym typeface="Calibri"/>
              </a:rPr>
              <a:t> ou directement sur le site d ’Hélène Weber :</a:t>
            </a:r>
            <a:endParaRPr b="0"/>
          </a:p>
          <a:p>
            <a:pPr indent="-228600" lvl="0" marL="457200" rtl="0" algn="l">
              <a:lnSpc>
                <a:spcPct val="100000"/>
              </a:lnSpc>
              <a:spcBef>
                <a:spcPts val="0"/>
              </a:spcBef>
              <a:spcAft>
                <a:spcPts val="0"/>
              </a:spcAft>
              <a:buSzPts val="1400"/>
              <a:buNone/>
            </a:pPr>
            <a:r>
              <a:rPr b="0" i="1" lang="fr-FR"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http://donnezdusens.fr/wp-content/uploads/2016/04/R%C3%A9sultats-test-1.pdf</a:t>
            </a:r>
            <a:endParaRPr b="0"/>
          </a:p>
          <a:p>
            <a:pPr indent="-228600" lvl="0" marL="457200" rtl="0" algn="l">
              <a:lnSpc>
                <a:spcPct val="100000"/>
              </a:lnSpc>
              <a:spcBef>
                <a:spcPts val="0"/>
              </a:spcBef>
              <a:spcAft>
                <a:spcPts val="0"/>
              </a:spcAft>
              <a:buSzPts val="1400"/>
              <a:buNone/>
            </a:pPr>
            <a:br>
              <a:rPr b="0" lang="fr-FR"/>
            </a:br>
            <a:br>
              <a:rPr b="0" lang="fr-FR"/>
            </a:br>
            <a:r>
              <a:rPr b="0" i="1" lang="fr-FR" sz="1200" u="none" cap="none" strike="noStrike">
                <a:solidFill>
                  <a:schemeClr val="dk1"/>
                </a:solidFill>
                <a:latin typeface="Calibri"/>
                <a:ea typeface="Calibri"/>
                <a:cs typeface="Calibri"/>
                <a:sym typeface="Calibri"/>
              </a:rPr>
              <a:t>La suite est pensée pour la séance suivante sauf si vous avez le temps et que souhaitez avancer.</a:t>
            </a:r>
            <a:endParaRPr b="0"/>
          </a:p>
          <a:p>
            <a:pPr indent="-228600" lvl="0" marL="457200" marR="0" rtl="0" algn="l">
              <a:lnSpc>
                <a:spcPct val="100000"/>
              </a:lnSpc>
              <a:spcBef>
                <a:spcPts val="0"/>
              </a:spcBef>
              <a:spcAft>
                <a:spcPts val="0"/>
              </a:spcAft>
              <a:buSzPts val="1400"/>
              <a:buNone/>
            </a:pPr>
            <a:br>
              <a:rPr lang="fr-FR"/>
            </a:br>
            <a:endParaRPr/>
          </a:p>
        </p:txBody>
      </p:sp>
      <p:sp>
        <p:nvSpPr>
          <p:cNvPr id="518" name="Google Shape;518;p5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5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lang="fr-FR"/>
              <a:t>Séance 2  : 1h30</a:t>
            </a:r>
            <a:endParaRPr/>
          </a:p>
          <a:p>
            <a:pPr indent="-228600" lvl="0" marL="457200" marR="0" rtl="0" algn="l">
              <a:lnSpc>
                <a:spcPct val="100000"/>
              </a:lnSpc>
              <a:spcBef>
                <a:spcPts val="0"/>
              </a:spcBef>
              <a:spcAft>
                <a:spcPts val="0"/>
              </a:spcAft>
              <a:buSzPts val="1400"/>
              <a:buNone/>
            </a:pPr>
            <a:r>
              <a:rPr b="0" lang="fr-FR"/>
              <a:t>Objectif analyser les difficultés rencontrées dans les exercices de la séance précédente afin de bien comprendre la différence des attendus entre le lycée et l’université</a:t>
            </a:r>
            <a:endParaRPr/>
          </a:p>
          <a:p>
            <a:pPr indent="-228600" lvl="0" marL="457200" marR="0" rtl="0" algn="l">
              <a:lnSpc>
                <a:spcPct val="100000"/>
              </a:lnSpc>
              <a:spcBef>
                <a:spcPts val="0"/>
              </a:spcBef>
              <a:spcAft>
                <a:spcPts val="0"/>
              </a:spcAft>
              <a:buSzPts val="1400"/>
              <a:buNone/>
            </a:pPr>
            <a:r>
              <a:rPr b="0" lang="fr-FR"/>
              <a:t>D’autres types de fiches que celles faites habituellement au lycée peuvent aider à atteindre les attendus de l’université</a:t>
            </a:r>
            <a:endParaRPr/>
          </a:p>
        </p:txBody>
      </p:sp>
      <p:sp>
        <p:nvSpPr>
          <p:cNvPr id="532" name="Google Shape;532;p55: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5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5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fr-FR"/>
              <a:t>Essayer d’écrire juste Concentration au centre du tableau et inciter tous les étudiants à faire les associations pour calculer les concentrations de différentes façon (normalement ils l’ont fait chez eux…) (chaque étudiant viens ajouter une étiquette et le suivant complète par exemple… </a:t>
            </a:r>
            <a:endParaRPr/>
          </a:p>
          <a:p>
            <a:pPr indent="-228600" lvl="0" marL="457200" marR="0" rtl="0" algn="l">
              <a:lnSpc>
                <a:spcPct val="100000"/>
              </a:lnSpc>
              <a:spcBef>
                <a:spcPts val="0"/>
              </a:spcBef>
              <a:spcAft>
                <a:spcPts val="0"/>
              </a:spcAft>
              <a:buSzPts val="1400"/>
              <a:buNone/>
            </a:pPr>
            <a:r>
              <a:rPr lang="fr-FR"/>
              <a:t>Si le groupe n’ose pas venir, montrer la mind map 3 min (attention qu’ils ne la photographie pas…) et leur demander d’en faire une en groupe</a:t>
            </a:r>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15 min</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Attendus</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Révision de la notion disciplinaire vue à la séance précédente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Réveiller et établir des connexions entre des variables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Apprendre à faire des associations d’idées </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Prof :</a:t>
            </a:r>
            <a:r>
              <a:rPr b="1"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s’installe et dynamise les étudiants pour en faire venir 5 ou 6 au tableau, pour commencer, puis le reste du groupe</a:t>
            </a:r>
            <a:endParaRPr/>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Étudiants</a:t>
            </a:r>
            <a:r>
              <a:rPr b="0" i="0" lang="fr-FR" sz="1200" u="none" cap="none" strike="noStrike">
                <a:solidFill>
                  <a:schemeClr val="dk1"/>
                </a:solidFill>
                <a:latin typeface="Calibri"/>
                <a:ea typeface="Calibri"/>
                <a:cs typeface="Calibri"/>
                <a:sym typeface="Calibri"/>
              </a:rPr>
              <a:t> : viennent tous au tableau pour co-construire la mindmap et les engager à discuter de la notion au tableau</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Déroulé</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Après 10 min d’activité</a:t>
            </a: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 </a:t>
            </a:r>
            <a:r>
              <a:rPr b="0" i="0" lang="fr-FR" sz="1200" u="none" cap="none" strike="noStrike">
                <a:solidFill>
                  <a:schemeClr val="dk1"/>
                </a:solidFill>
                <a:latin typeface="Calibri"/>
                <a:ea typeface="Calibri"/>
                <a:cs typeface="Calibri"/>
                <a:sym typeface="Calibri"/>
              </a:rPr>
              <a:t> on commente la mindmap : on dit s’il manque des choses sans la compléter. (Recouper ce travail avec celui de la fin de la séance : la fiche problème. Selon les données dans l’exercice, on suivra tel ou tel chemin sur la minmap)</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on leur demande de la compléter pour la fois prochaine. On ne ramassera pas mais on ne leur dit pas…. Ce sera l’occasion d’aborder le fait que ce n’est pas parce que le travail n’est pas ramassé qu’il n’est pas important…</a:t>
            </a:r>
            <a:endParaRPr b="0"/>
          </a:p>
          <a:p>
            <a:pPr indent="-228600" lvl="0" marL="457200" marR="0" rtl="0" algn="l">
              <a:lnSpc>
                <a:spcPct val="100000"/>
              </a:lnSpc>
              <a:spcBef>
                <a:spcPts val="0"/>
              </a:spcBef>
              <a:spcAft>
                <a:spcPts val="0"/>
              </a:spcAft>
              <a:buSzPts val="1400"/>
              <a:buNone/>
            </a:pPr>
            <a:br>
              <a:rPr lang="fr-FR"/>
            </a:br>
            <a:endParaRPr/>
          </a:p>
        </p:txBody>
      </p:sp>
      <p:sp>
        <p:nvSpPr>
          <p:cNvPr id="545" name="Google Shape;545;p56: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2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Introduction de la taxonomie de bloom… Demander aux étudiants pourquoi cet exercice était plus difficile que les 2 autres…. Voir diapo suivante</a:t>
            </a:r>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50 min</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Attendus</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Faire comprendre que selon les exercices et l'avancée dans leurs études, le niveau « analyse » de la taxonomie de Bloom sera de plus en plus attendu</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Proposer aux étudiants de lire un petit texte sur la taxonomie de Bloom (annexe 2) extrait du </a:t>
            </a:r>
            <a:r>
              <a:rPr b="1" i="0" lang="fr-FR" sz="1200" u="none" cap="none" strike="noStrike">
                <a:solidFill>
                  <a:schemeClr val="dk1"/>
                </a:solidFill>
                <a:latin typeface="Calibri"/>
                <a:ea typeface="Calibri"/>
                <a:cs typeface="Calibri"/>
                <a:sym typeface="Calibri"/>
              </a:rPr>
              <a:t>Vadémécum de la différentiation pédagogique</a:t>
            </a:r>
            <a:r>
              <a:rPr b="0" i="0" lang="fr-FR" sz="1200" u="none" cap="none" strike="noStrike">
                <a:solidFill>
                  <a:schemeClr val="dk1"/>
                </a:solidFill>
                <a:latin typeface="Calibri"/>
                <a:ea typeface="Calibri"/>
                <a:cs typeface="Calibri"/>
                <a:sym typeface="Calibri"/>
              </a:rPr>
              <a:t> (Recherche menée par l’UNamur &amp; l’HeNaLLux, mandatée par la Fédération Wallonie Bruxelles, 2019-2021)</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Prendre conscience que la compréhension profonde demandée à l’université nécessite la mise en place de certaines habiletés cognitives traduites par différents verbes propres à chaque niveau de la taxonomie</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Prendre conscience des différents attendus d’apprentissage à l’université (pas seulement appliquer une formule ou réciter une leçon, mais construire un raisonnement et apprendre à réfléchir sur la base de ses acquis).</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Prof :</a:t>
            </a:r>
            <a:r>
              <a:rPr b="1"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gère le temps pour cette activité (temps sur chaque exercice + temps du travail individuel – en groupe, temps pour la synthèse du travail + temps de débat classe entière)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Diapo 22 - Diapo 32 : </a:t>
            </a:r>
            <a:r>
              <a:rPr b="0" i="1" lang="fr-FR" sz="1200" u="none" cap="none" strike="noStrike">
                <a:solidFill>
                  <a:schemeClr val="dk1"/>
                </a:solidFill>
                <a:latin typeface="Calibri"/>
                <a:ea typeface="Calibri"/>
                <a:cs typeface="Calibri"/>
                <a:sym typeface="Calibri"/>
              </a:rPr>
              <a:t>suivant ce que l’on souhaite, il n’est pas nécessaire de reprendre ces diapos. L’essentiel est que l’étudiant mesure que les attendus à l’université sont différents de ceux du lycée de telle sorte qu’il accède à l’étape “concevoir, analyser, créer, inventer, diffuser” en fin d’étude (M2) - </a:t>
            </a:r>
            <a:r>
              <a:rPr b="1" i="0" lang="fr-FR" sz="1200" u="none" cap="none" strike="noStrike">
                <a:solidFill>
                  <a:schemeClr val="dk1"/>
                </a:solidFill>
                <a:latin typeface="Calibri"/>
                <a:ea typeface="Calibri"/>
                <a:cs typeface="Calibri"/>
                <a:sym typeface="Calibri"/>
              </a:rPr>
              <a:t>10 min</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br>
              <a:rPr b="0" lang="fr-FR"/>
            </a:br>
            <a:br>
              <a:rPr b="0" lang="fr-FR"/>
            </a:br>
            <a:r>
              <a:rPr b="0" i="1" lang="fr-FR" sz="1200" u="none" cap="none" strike="noStrike">
                <a:solidFill>
                  <a:schemeClr val="dk1"/>
                </a:solidFill>
                <a:latin typeface="Calibri"/>
                <a:ea typeface="Calibri"/>
                <a:cs typeface="Calibri"/>
                <a:sym typeface="Calibri"/>
              </a:rPr>
              <a:t>Étudiants</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Travail de façon individuel</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lecture de l’annexe 2 sur la taxonomie de Bloom</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sur la recherche de verbes qualifiant le travail qui était demandé dans chaque exercice de la séance précédente (facile et difficile)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Travail de groupe : </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mise en commun des verbes pour chaque exercice travaillé à la séance précédente. </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reprendre les verbes d’action des deux exercices travaillés (annexe 1 - pages 2 et 3) à la séance précédente et voir à quels niveaux de la taxonomie de bloom ils pourraient être associés. </a:t>
            </a:r>
            <a:r>
              <a:rPr b="0" i="1" lang="fr-FR" sz="1200" u="none" cap="none" strike="noStrike">
                <a:solidFill>
                  <a:schemeClr val="dk1"/>
                </a:solidFill>
                <a:latin typeface="Calibri"/>
                <a:ea typeface="Calibri"/>
                <a:cs typeface="Calibri"/>
                <a:sym typeface="Calibri"/>
              </a:rPr>
              <a:t>Les étudiants peuvent enrichir la liste établie en séance 1 : exemple pour l’exo simple = connaître la formule C= n /V ou m/V (niveau 1: connaître), appliquer la formule… (niveau 3 : appliquer); Pour l’exo complexifié = déterminer, calculer… la concentration de la solution fille…(niveau 4 : analyser)</a:t>
            </a:r>
            <a:endParaRPr b="0" i="0" sz="1200" u="none" cap="none" strike="noStrike">
              <a:solidFill>
                <a:schemeClr val="dk1"/>
              </a:solidFill>
              <a:latin typeface="Calibri"/>
              <a:ea typeface="Calibri"/>
              <a:cs typeface="Calibri"/>
              <a:sym typeface="Calibri"/>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Quels sont les verbes d’action qui distinguent un exercice facile d’un exercice difficile : compléter le tableau 1 de la feuille A3 (page 4)</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Travail en groupe classe :</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Restitution du travail de groupe en groupe classe : proposition des verbes pour chaque niveau de la taxonomie de Bloom afin qu’ils aient des repères du niveau attendu dans les exercices - compléter tableau 1 de la feuille A3 (page 4)</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Si possible, identifier quelques points permettant de rendre plus difficile un exercice.</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Justifier l’ordre des différents niveaux de la taxonomie de Bloom </a:t>
            </a:r>
            <a:r>
              <a:rPr b="0" i="1" lang="fr-FR" sz="1200" u="none" cap="none" strike="noStrike">
                <a:solidFill>
                  <a:schemeClr val="dk1"/>
                </a:solidFill>
                <a:latin typeface="Calibri"/>
                <a:ea typeface="Calibri"/>
                <a:cs typeface="Calibri"/>
                <a:sym typeface="Calibri"/>
              </a:rPr>
              <a:t>afin qu’ils prennent conscience que on ne peut résoudre un exercice complexe sans avoir appris, compris et su appliqué un formule</a:t>
            </a:r>
            <a:r>
              <a:rPr b="0" i="0" lang="fr-FR" sz="1200" u="none" cap="none" strike="noStrike">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t/>
            </a:r>
            <a:endParaRPr/>
          </a:p>
        </p:txBody>
      </p:sp>
      <p:sp>
        <p:nvSpPr>
          <p:cNvPr id="605" name="Google Shape;605;p20: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2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p21: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5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5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fr-FR"/>
              <a:t>Distribuer l’extrait de ce document à lire (annexe 2 à imprimer avant…) et voir 7) de la fiche :</a:t>
            </a:r>
            <a:endParaRPr/>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5 min + 15 min</a:t>
            </a:r>
            <a:endParaRPr/>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5min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Lecture de l’article de façon </a:t>
            </a:r>
            <a:r>
              <a:rPr b="1" i="0" lang="fr-FR" sz="1200" u="none" cap="none" strike="noStrike">
                <a:solidFill>
                  <a:schemeClr val="dk1"/>
                </a:solidFill>
                <a:latin typeface="Calibri"/>
                <a:ea typeface="Calibri"/>
                <a:cs typeface="Calibri"/>
                <a:sym typeface="Calibri"/>
              </a:rPr>
              <a:t>individuelle</a:t>
            </a:r>
            <a:r>
              <a:rPr b="0" i="0" lang="fr-FR" sz="1200" u="none" cap="none" strike="noStrike">
                <a:solidFill>
                  <a:schemeClr val="dk1"/>
                </a:solidFill>
                <a:latin typeface="Calibri"/>
                <a:ea typeface="Calibri"/>
                <a:cs typeface="Calibri"/>
                <a:sym typeface="Calibri"/>
              </a:rPr>
              <a:t> puis échange en </a:t>
            </a:r>
            <a:r>
              <a:rPr b="1" i="0" lang="fr-FR" sz="1200" u="none" cap="none" strike="noStrike">
                <a:solidFill>
                  <a:schemeClr val="dk1"/>
                </a:solidFill>
                <a:latin typeface="Calibri"/>
                <a:ea typeface="Calibri"/>
                <a:cs typeface="Calibri"/>
                <a:sym typeface="Calibri"/>
              </a:rPr>
              <a:t>petit groupe </a:t>
            </a:r>
            <a:r>
              <a:rPr b="0" i="0" lang="fr-FR" sz="1200" u="none" cap="none" strike="noStrike">
                <a:solidFill>
                  <a:schemeClr val="dk1"/>
                </a:solidFill>
                <a:latin typeface="Calibri"/>
                <a:ea typeface="Calibri"/>
                <a:cs typeface="Calibri"/>
                <a:sym typeface="Calibri"/>
              </a:rPr>
              <a:t>sur les verbes proposés dans l’article et ceux proposés lors de la résolution de l’exercice facile et de la construction de l’exercice difficile</a:t>
            </a:r>
            <a:endParaRPr/>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15 min</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Travail en groupe sur les verbes caractérisant chaque exercice travaillé à la séance précédente </a:t>
            </a:r>
            <a:r>
              <a:rPr b="0" i="1" lang="fr-FR" sz="1200" u="none" cap="none" strike="noStrike">
                <a:solidFill>
                  <a:schemeClr val="dk1"/>
                </a:solidFill>
                <a:latin typeface="Calibri"/>
                <a:ea typeface="Calibri"/>
                <a:cs typeface="Calibri"/>
                <a:sym typeface="Calibri"/>
              </a:rPr>
              <a:t>Rapide. Se remémorer le travail de la séance précédente, s’aider des notes prises sur la feuille A3 (I et II)</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Compléter le tableau  1 des verbes choisis pour l’exercice facile et l’exercice difficile au tableau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Enrichir le tableau 1 avec d’autres verbes d’action qu’ils pourraient rencontrer dans des exercices faciles et difficiles en s’aidant de l’article.</a:t>
            </a:r>
            <a:endParaRPr/>
          </a:p>
          <a:p>
            <a:pPr indent="-228600" lvl="0" marL="457200" marR="0" rtl="0" algn="l">
              <a:lnSpc>
                <a:spcPct val="100000"/>
              </a:lnSpc>
              <a:spcBef>
                <a:spcPts val="0"/>
              </a:spcBef>
              <a:spcAft>
                <a:spcPts val="0"/>
              </a:spcAft>
              <a:buSzPts val="1400"/>
              <a:buNone/>
            </a:pPr>
            <a:br>
              <a:rPr b="0" lang="fr-FR"/>
            </a:b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p:txBody>
      </p:sp>
      <p:sp>
        <p:nvSpPr>
          <p:cNvPr id="638" name="Google Shape;638;p57: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1" lang="fr-FR" sz="1200" u="none" cap="none" strike="noStrike">
                <a:solidFill>
                  <a:schemeClr val="dk1"/>
                </a:solidFill>
                <a:latin typeface="Calibri"/>
                <a:ea typeface="Calibri"/>
                <a:cs typeface="Calibri"/>
                <a:sym typeface="Calibri"/>
              </a:rPr>
              <a:t>Séance = 1h30</a:t>
            </a:r>
            <a:endParaRPr/>
          </a:p>
          <a:p>
            <a:pPr indent="-228600" lvl="0" marL="457200" rtl="0" algn="l">
              <a:lnSpc>
                <a:spcPct val="100000"/>
              </a:lnSpc>
              <a:spcBef>
                <a:spcPts val="0"/>
              </a:spcBef>
              <a:spcAft>
                <a:spcPts val="0"/>
              </a:spcAft>
              <a:buSzPts val="1400"/>
              <a:buNone/>
            </a:pPr>
            <a:r>
              <a:rPr b="1" i="1" lang="fr-FR" sz="1200" u="none" cap="none" strike="noStrike">
                <a:solidFill>
                  <a:schemeClr val="dk1"/>
                </a:solidFill>
                <a:latin typeface="Calibri"/>
                <a:ea typeface="Calibri"/>
                <a:cs typeface="Calibri"/>
                <a:sym typeface="Calibri"/>
              </a:rPr>
              <a:t>Attendus de la séance pour les étudiants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Comprendre la différence entre le lycée et l’université</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Comprendre les différentes étapes de l’apprentissage et comprendre ce que les enseignants attendent des étudiants (niveau 1 à 4 de la taxonomie de bloom)</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Comprendre pourquoi un problème paraît  simples ou complexe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Comprendre la différence entre appliquer une formule et résoudre un problème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Acquérir une façon de procéder pour résoudre des problèmes difficiles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Comprendre qu’à l’université on attend que les étudiants se soient approprié les connaissances afin d’être capable de résoudre des problèmes de plus en plus complexes</a:t>
            </a:r>
            <a:endParaRPr/>
          </a:p>
          <a:p>
            <a:pPr indent="-228600" lvl="0" marL="457200" rtl="0" algn="l">
              <a:lnSpc>
                <a:spcPct val="100000"/>
              </a:lnSpc>
              <a:spcBef>
                <a:spcPts val="0"/>
              </a:spcBef>
              <a:spcAft>
                <a:spcPts val="0"/>
              </a:spcAft>
              <a:buSzPts val="1400"/>
              <a:buNone/>
            </a:pPr>
            <a:br>
              <a:rPr b="0" lang="fr-FR"/>
            </a:b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Transverse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travail collaboratif – travail de groupe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Métacognition – réflexions sur les difficultés rencontrées</a:t>
            </a:r>
            <a:endParaRPr b="1"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Participer – être tous actif pendant les séances de méthodologie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Ne pas être distrait par d’autres occupations (téléphone, discussions autres que méthodologie, etc…)</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Savoir faire un bilan sur un cours qui vient d’être suivi : répondre à la question : qu’ai-je retenu de ce cours – faire une synthèse</a:t>
            </a:r>
            <a:endParaRPr/>
          </a:p>
          <a:p>
            <a:pPr indent="-228600" lvl="0" marL="457200" marR="0" rtl="0" algn="l">
              <a:lnSpc>
                <a:spcPct val="100000"/>
              </a:lnSpc>
              <a:spcBef>
                <a:spcPts val="0"/>
              </a:spcBef>
              <a:spcAft>
                <a:spcPts val="0"/>
              </a:spcAft>
              <a:buSzPts val="1400"/>
              <a:buNone/>
            </a:pPr>
            <a:r>
              <a:t/>
            </a:r>
            <a:endParaRPr/>
          </a:p>
        </p:txBody>
      </p:sp>
      <p:sp>
        <p:nvSpPr>
          <p:cNvPr id="118" name="Google Shape;118;p51: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5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10 min</a:t>
            </a:r>
            <a:r>
              <a:rPr b="0" i="0" lang="fr-FR" sz="1200" u="none" cap="none" strike="noStrike">
                <a:solidFill>
                  <a:schemeClr val="dk1"/>
                </a:solidFill>
                <a:latin typeface="Calibri"/>
                <a:ea typeface="Calibri"/>
                <a:cs typeface="Calibri"/>
                <a:sym typeface="Calibri"/>
              </a:rPr>
              <a:t>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Travail de groupe : </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mise en commun des verbes pour chaque exercice travaillé à la séance précédente. </a:t>
            </a:r>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reprendre les verbes d’action des deux exercices travaillés (annexe 1 - pages 2 et 3) à la séance précédente et voir à quels niveaux de la taxonomie de bloom ils pourraient être associés. </a:t>
            </a:r>
            <a:r>
              <a:rPr b="0" i="1" lang="fr-FR" sz="1200" u="none" cap="none" strike="noStrike">
                <a:solidFill>
                  <a:schemeClr val="dk1"/>
                </a:solidFill>
                <a:latin typeface="Calibri"/>
                <a:ea typeface="Calibri"/>
                <a:cs typeface="Calibri"/>
                <a:sym typeface="Calibri"/>
              </a:rPr>
              <a:t>Les étudiants peuvent enrichir la liste établie en séance 1 : exemple pour l’exo simple = connaître la formule C= n /V ou m/V (niveau 1: connaître), appliquer la formule… (niveau 3 : appliquer); Pour l’exo complexifié = déterminer, calculer… la concentration de la solution fille…(niveau 4 : analyser)</a:t>
            </a:r>
            <a:endParaRPr b="0" i="0" sz="1200" u="none" cap="none" strike="noStrike">
              <a:solidFill>
                <a:schemeClr val="dk1"/>
              </a:solidFill>
              <a:latin typeface="Calibri"/>
              <a:ea typeface="Calibri"/>
              <a:cs typeface="Calibri"/>
              <a:sym typeface="Calibri"/>
            </a:endParaRPr>
          </a:p>
          <a:p>
            <a:pPr indent="-228600" lvl="1" marL="9144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Quels sont les verbes d’action qui distinguent un exercice facile d’un exercice difficile : compléter le tableau 1 de la feuille A3 (page 4)</a:t>
            </a:r>
            <a:endParaRPr/>
          </a:p>
          <a:p>
            <a:pPr indent="-228600" lvl="1" marL="9144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fr-FR" sz="1200" u="none" cap="none" strike="noStrike">
                <a:solidFill>
                  <a:schemeClr val="dk1"/>
                </a:solidFill>
                <a:latin typeface="Calibri"/>
                <a:ea typeface="Calibri"/>
                <a:cs typeface="Calibri"/>
                <a:sym typeface="Calibri"/>
              </a:rPr>
              <a:t>Conclure sur le lien entre les différents niveaux : peut-on comprendre si on on n’a pas appris ? peut-on résoudre un exercice complexe si on n’a pas appris, compris et maîtrisé (applications simples) son cours </a:t>
            </a:r>
            <a:endParaRPr/>
          </a:p>
          <a:p>
            <a:pPr indent="-228600" lvl="0" marL="457200" marR="0" rtl="0" algn="l">
              <a:lnSpc>
                <a:spcPct val="100000"/>
              </a:lnSpc>
              <a:spcBef>
                <a:spcPts val="0"/>
              </a:spcBef>
              <a:spcAft>
                <a:spcPts val="0"/>
              </a:spcAft>
              <a:buSzPts val="1400"/>
              <a:buNone/>
            </a:pPr>
            <a:r>
              <a:t/>
            </a:r>
            <a:endParaRPr/>
          </a:p>
        </p:txBody>
      </p:sp>
      <p:sp>
        <p:nvSpPr>
          <p:cNvPr id="648" name="Google Shape;648;p58: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5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5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fr-FR"/>
              <a:t>Cette diapo juste au cas où les étudiants manquent d’inspiration et on peut si on le souhaite mentionner les 2 niveaux supérieur (synthèse et Evaluation) </a:t>
            </a:r>
            <a:endParaRPr/>
          </a:p>
        </p:txBody>
      </p:sp>
      <p:sp>
        <p:nvSpPr>
          <p:cNvPr id="657" name="Google Shape;657;p59: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2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2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200" u="none" cap="none" strike="noStrike">
                <a:solidFill>
                  <a:schemeClr val="dk1"/>
                </a:solidFill>
                <a:latin typeface="Calibri"/>
                <a:ea typeface="Calibri"/>
                <a:cs typeface="Calibri"/>
                <a:sym typeface="Calibri"/>
              </a:rPr>
              <a:t>Diapo 31-32 =&gt; Conclure sur l’aspect facile ou difficile de ces exercices. PAS INDISPENSABLE si pas le temps</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fr-FR" sz="1200"/>
              <a:t>Complément : cf H. Weber atelier « apprendre à s’organiser » : « atelier s’autoévaluer » : reprend l’annexe 2</a:t>
            </a:r>
            <a:endParaRPr b="1">
              <a:latin typeface="Cambria"/>
              <a:ea typeface="Cambria"/>
              <a:cs typeface="Cambria"/>
              <a:sym typeface="Cambria"/>
            </a:endParaRPr>
          </a:p>
          <a:p>
            <a:pPr indent="0" lvl="0" marL="0" rtl="0" algn="l">
              <a:lnSpc>
                <a:spcPct val="100000"/>
              </a:lnSpc>
              <a:spcBef>
                <a:spcPts val="0"/>
              </a:spcBef>
              <a:spcAft>
                <a:spcPts val="0"/>
              </a:spcAft>
              <a:buSzPts val="1400"/>
              <a:buNone/>
            </a:pPr>
            <a:r>
              <a:rPr b="1" lang="fr-FR">
                <a:latin typeface="Cambria"/>
                <a:ea typeface="Cambria"/>
                <a:cs typeface="Cambria"/>
                <a:sym typeface="Cambria"/>
              </a:rPr>
              <a:t>Objectifs :</a:t>
            </a:r>
            <a:endParaRPr/>
          </a:p>
          <a:p>
            <a:pPr indent="-171450" lvl="0" marL="171450" rtl="0" algn="l">
              <a:lnSpc>
                <a:spcPct val="100000"/>
              </a:lnSpc>
              <a:spcBef>
                <a:spcPts val="0"/>
              </a:spcBef>
              <a:spcAft>
                <a:spcPts val="0"/>
              </a:spcAft>
              <a:buClr>
                <a:schemeClr val="dk1"/>
              </a:buClr>
              <a:buSzPts val="1200"/>
              <a:buFont typeface="Arial"/>
              <a:buChar char="•"/>
            </a:pPr>
            <a:r>
              <a:rPr lang="fr-FR">
                <a:latin typeface="Cambria"/>
                <a:ea typeface="Cambria"/>
                <a:cs typeface="Cambria"/>
                <a:sym typeface="Cambria"/>
              </a:rPr>
              <a:t>Faire comprendre aux étudiants qu’il y a différents niveaux d’apprentissage, et </a:t>
            </a:r>
            <a:r>
              <a:rPr lang="fr-FR" sz="1200"/>
              <a:t>les amener à prendre conscience du niveau de maîtrise qu’ils pensent atteindre en fonction des stratégies de travail qu’ils choisissent.</a:t>
            </a:r>
            <a:endParaRPr/>
          </a:p>
          <a:p>
            <a:pPr indent="-287338" lvl="0" marL="363538" rtl="0" algn="just">
              <a:lnSpc>
                <a:spcPct val="100000"/>
              </a:lnSpc>
              <a:spcBef>
                <a:spcPts val="0"/>
              </a:spcBef>
              <a:spcAft>
                <a:spcPts val="0"/>
              </a:spcAft>
              <a:buClr>
                <a:schemeClr val="dk1"/>
              </a:buClr>
              <a:buSzPts val="1200"/>
              <a:buFont typeface="Calibri"/>
              <a:buNone/>
            </a:pPr>
            <a:r>
              <a:t/>
            </a:r>
            <a:endParaRPr>
              <a:latin typeface="Cambria"/>
              <a:ea typeface="Cambria"/>
              <a:cs typeface="Cambria"/>
              <a:sym typeface="Cambria"/>
            </a:endParaRPr>
          </a:p>
          <a:p>
            <a:pPr indent="-171450" lvl="0" marL="171450" rtl="0" algn="just">
              <a:lnSpc>
                <a:spcPct val="100000"/>
              </a:lnSpc>
              <a:spcBef>
                <a:spcPts val="600"/>
              </a:spcBef>
              <a:spcAft>
                <a:spcPts val="0"/>
              </a:spcAft>
              <a:buClr>
                <a:schemeClr val="dk1"/>
              </a:buClr>
              <a:buSzPts val="1200"/>
              <a:buFont typeface="Arial"/>
              <a:buChar char="•"/>
            </a:pPr>
            <a:r>
              <a:rPr lang="fr-FR">
                <a:latin typeface="Cambria"/>
                <a:ea typeface="Cambria"/>
                <a:cs typeface="Cambria"/>
                <a:sym typeface="Cambria"/>
              </a:rPr>
              <a:t>Lycée : ils ont appris à apprendre, les étudiants sont capables de connaître et se rappeler un cours. Les cours simples ils doivent être capable de les comprendre et de les expliquer, et même de savoir appliquer les notions apprises.</a:t>
            </a:r>
            <a:endParaRPr/>
          </a:p>
          <a:p>
            <a:pPr indent="-95250" lvl="0" marL="171450" rtl="0" algn="just">
              <a:lnSpc>
                <a:spcPct val="100000"/>
              </a:lnSpc>
              <a:spcBef>
                <a:spcPts val="600"/>
              </a:spcBef>
              <a:spcAft>
                <a:spcPts val="0"/>
              </a:spcAft>
              <a:buClr>
                <a:schemeClr val="dk1"/>
              </a:buClr>
              <a:buSzPts val="1200"/>
              <a:buFont typeface="Arial"/>
              <a:buNone/>
            </a:pPr>
            <a:r>
              <a:t/>
            </a:r>
            <a:endParaRPr>
              <a:latin typeface="Cambria"/>
              <a:ea typeface="Cambria"/>
              <a:cs typeface="Cambria"/>
              <a:sym typeface="Cambria"/>
            </a:endParaRPr>
          </a:p>
          <a:p>
            <a:pPr indent="-171450" lvl="0" marL="171450" rtl="0" algn="just">
              <a:lnSpc>
                <a:spcPct val="100000"/>
              </a:lnSpc>
              <a:spcBef>
                <a:spcPts val="600"/>
              </a:spcBef>
              <a:spcAft>
                <a:spcPts val="0"/>
              </a:spcAft>
              <a:buClr>
                <a:schemeClr val="dk1"/>
              </a:buClr>
              <a:buSzPts val="1200"/>
              <a:buFont typeface="Arial"/>
              <a:buChar char="•"/>
            </a:pPr>
            <a:r>
              <a:rPr lang="fr-FR">
                <a:latin typeface="Cambria"/>
                <a:ea typeface="Cambria"/>
                <a:cs typeface="Cambria"/>
                <a:sym typeface="Cambria"/>
              </a:rPr>
              <a:t>Université : apprendre à connaître, comprendre et appliquer également des notions complexes et apprendre à </a:t>
            </a:r>
            <a:r>
              <a:rPr lang="fr-FR"/>
              <a:t>mettre en lien des nouvelles connaissances avec les plus anciennes pour</a:t>
            </a:r>
            <a:r>
              <a:rPr lang="fr-FR">
                <a:latin typeface="Cambria"/>
                <a:ea typeface="Cambria"/>
                <a:cs typeface="Cambria"/>
                <a:sym typeface="Cambria"/>
              </a:rPr>
              <a:t> résoudre un problème = Analyser.</a:t>
            </a:r>
            <a:endParaRPr/>
          </a:p>
          <a:p>
            <a:pPr indent="-287338" lvl="0" marL="363538" rtl="0" algn="just">
              <a:lnSpc>
                <a:spcPct val="100000"/>
              </a:lnSpc>
              <a:spcBef>
                <a:spcPts val="600"/>
              </a:spcBef>
              <a:spcAft>
                <a:spcPts val="0"/>
              </a:spcAft>
              <a:buClr>
                <a:schemeClr val="dk1"/>
              </a:buClr>
              <a:buSzPts val="1200"/>
              <a:buFont typeface="Calibri"/>
              <a:buNone/>
            </a:pPr>
            <a:r>
              <a:t/>
            </a:r>
            <a:endParaRPr/>
          </a:p>
          <a:p>
            <a:pPr indent="0" lvl="0" marL="0" marR="0" rtl="0" algn="just">
              <a:lnSpc>
                <a:spcPct val="100000"/>
              </a:lnSpc>
              <a:spcBef>
                <a:spcPts val="600"/>
              </a:spcBef>
              <a:spcAft>
                <a:spcPts val="0"/>
              </a:spcAft>
              <a:buClr>
                <a:schemeClr val="dk1"/>
              </a:buClr>
              <a:buSzPts val="1200"/>
              <a:buFont typeface="Calibri"/>
              <a:buNone/>
            </a:pPr>
            <a:r>
              <a:rPr lang="fr-FR" sz="1200"/>
              <a:t>1- </a:t>
            </a:r>
            <a:r>
              <a:rPr b="1" lang="fr-FR" sz="1200">
                <a:solidFill>
                  <a:srgbClr val="C00000"/>
                </a:solidFill>
              </a:rPr>
              <a:t>Connaître :</a:t>
            </a:r>
            <a:r>
              <a:rPr lang="fr-FR" sz="1200"/>
              <a:t> capacité à redire tel quel ce que l’on a appris. L’étudiant est capable de réciter par coeur, à l'identique : c'est utile dans le cadre d'un simple contrôle de connaissances.</a:t>
            </a:r>
            <a:endParaRPr/>
          </a:p>
          <a:p>
            <a:pPr indent="0" lvl="0" marL="0" rtl="0" algn="just">
              <a:lnSpc>
                <a:spcPct val="100000"/>
              </a:lnSpc>
              <a:spcBef>
                <a:spcPts val="600"/>
              </a:spcBef>
              <a:spcAft>
                <a:spcPts val="0"/>
              </a:spcAft>
              <a:buClr>
                <a:schemeClr val="dk1"/>
              </a:buClr>
              <a:buSzPts val="1200"/>
              <a:buFont typeface="Calibri"/>
              <a:buNone/>
            </a:pPr>
            <a:r>
              <a:t/>
            </a:r>
            <a:endParaRPr/>
          </a:p>
          <a:p>
            <a:pPr indent="0" lvl="0" marL="0" rtl="0" algn="just">
              <a:lnSpc>
                <a:spcPct val="100000"/>
              </a:lnSpc>
              <a:spcBef>
                <a:spcPts val="600"/>
              </a:spcBef>
              <a:spcAft>
                <a:spcPts val="0"/>
              </a:spcAft>
              <a:buSzPts val="1400"/>
              <a:buNone/>
            </a:pPr>
            <a:r>
              <a:rPr b="1" lang="fr-FR" sz="1200">
                <a:solidFill>
                  <a:srgbClr val="C00000"/>
                </a:solidFill>
              </a:rPr>
              <a:t>2- Comprendre </a:t>
            </a:r>
            <a:r>
              <a:rPr lang="fr-FR" sz="1200"/>
              <a:t>: capacité à expliquer avec ses propres mots. L’étudiant s’est approprié cette nouvelle  connaissance : cela peut être utile pour déterminer la bonne réponse dans le cadre d'un examen oral.</a:t>
            </a:r>
            <a:endParaRPr/>
          </a:p>
          <a:p>
            <a:pPr indent="0" lvl="0" marL="0" rtl="0" algn="just">
              <a:lnSpc>
                <a:spcPct val="100000"/>
              </a:lnSpc>
              <a:spcBef>
                <a:spcPts val="0"/>
              </a:spcBef>
              <a:spcAft>
                <a:spcPts val="0"/>
              </a:spcAft>
              <a:buSzPts val="1400"/>
              <a:buNone/>
            </a:pPr>
            <a:r>
              <a:t/>
            </a:r>
            <a:endParaRPr sz="1200"/>
          </a:p>
          <a:p>
            <a:pPr indent="0" lvl="0" marL="0" rtl="0" algn="just">
              <a:lnSpc>
                <a:spcPct val="100000"/>
              </a:lnSpc>
              <a:spcBef>
                <a:spcPts val="0"/>
              </a:spcBef>
              <a:spcAft>
                <a:spcPts val="0"/>
              </a:spcAft>
              <a:buSzPts val="1400"/>
              <a:buNone/>
            </a:pPr>
            <a:r>
              <a:rPr b="1" lang="fr-FR" sz="1200">
                <a:solidFill>
                  <a:srgbClr val="C00000"/>
                </a:solidFill>
              </a:rPr>
              <a:t>3- Appliquer </a:t>
            </a:r>
            <a:r>
              <a:rPr lang="fr-FR" sz="1200"/>
              <a:t>: capacité à utiliser ce que l’on a appris dans le cadre d'un exercice. L’étudiant a acquis le « mode d'emploi » de cette nouvelle connaissance : c'est nécessaire lorsque l'examen évalue la capacité à résoudre des exercices sur lesquels on s’est déjà entraîné.</a:t>
            </a:r>
            <a:endParaRPr/>
          </a:p>
          <a:p>
            <a:pPr indent="0" lvl="0" marL="0" rtl="0" algn="just">
              <a:lnSpc>
                <a:spcPct val="100000"/>
              </a:lnSpc>
              <a:spcBef>
                <a:spcPts val="0"/>
              </a:spcBef>
              <a:spcAft>
                <a:spcPts val="0"/>
              </a:spcAft>
              <a:buSzPts val="1400"/>
              <a:buNone/>
            </a:pPr>
            <a:r>
              <a:t/>
            </a:r>
            <a:endParaRPr sz="1200"/>
          </a:p>
          <a:p>
            <a:pPr indent="0" lvl="0" marL="0" rtl="0" algn="just">
              <a:lnSpc>
                <a:spcPct val="100000"/>
              </a:lnSpc>
              <a:spcBef>
                <a:spcPts val="0"/>
              </a:spcBef>
              <a:spcAft>
                <a:spcPts val="0"/>
              </a:spcAft>
              <a:buSzPts val="1400"/>
              <a:buNone/>
            </a:pPr>
            <a:r>
              <a:rPr b="1" lang="fr-FR" sz="1200">
                <a:solidFill>
                  <a:srgbClr val="C00000"/>
                </a:solidFill>
              </a:rPr>
              <a:t>4- Analyser </a:t>
            </a:r>
            <a:r>
              <a:rPr lang="fr-FR" sz="1200"/>
              <a:t>: capacité à mettre en lien cette nouvelle connaissance avec d'autres (= classer, trier, hiérarchiser). L’étudiant a pris du recul concernant cette nouvelle connaissance. Il est capable de l'utiliser en articulation avec d'autres connaissances déjà maîtrisées : c'est nécessaire lorsque l’on est soumis à des problèmes qui ne demandent pas simplement de reproduire une démarche connue (= exercice-type), mais également de faire appel à d'autres connaissances mémorisées (= problèmes plus complexes, dissertation).</a:t>
            </a:r>
            <a:endParaRPr/>
          </a:p>
          <a:p>
            <a:pPr indent="0" lvl="0" marL="0" rtl="0" algn="just">
              <a:lnSpc>
                <a:spcPct val="100000"/>
              </a:lnSpc>
              <a:spcBef>
                <a:spcPts val="0"/>
              </a:spcBef>
              <a:spcAft>
                <a:spcPts val="0"/>
              </a:spcAft>
              <a:buSzPts val="1400"/>
              <a:buNone/>
            </a:pPr>
            <a:r>
              <a:t/>
            </a:r>
            <a:endParaRPr sz="1200"/>
          </a:p>
          <a:p>
            <a:pPr indent="0" lvl="0" marL="0" rtl="0" algn="just">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t/>
            </a:r>
            <a:endParaRPr sz="1200"/>
          </a:p>
          <a:p>
            <a:pPr indent="0" lvl="0" marL="0" rtl="0" algn="just">
              <a:lnSpc>
                <a:spcPct val="100000"/>
              </a:lnSpc>
              <a:spcBef>
                <a:spcPts val="0"/>
              </a:spcBef>
              <a:spcAft>
                <a:spcPts val="0"/>
              </a:spcAft>
              <a:buClr>
                <a:schemeClr val="dk1"/>
              </a:buClr>
              <a:buSzPts val="1200"/>
              <a:buFont typeface="Calibri"/>
              <a:buNone/>
            </a:pPr>
            <a:r>
              <a:t/>
            </a:r>
            <a:endParaRPr/>
          </a:p>
        </p:txBody>
      </p:sp>
      <p:sp>
        <p:nvSpPr>
          <p:cNvPr id="671" name="Google Shape;671;p22: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6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p6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fr-FR"/>
              <a:t>Normalement les différentes fiches ont été présentées avant. C’est juste un rappel très rapide… (voir diapo 35 à 37 pour détail si besoin)</a:t>
            </a:r>
            <a:endParaRPr/>
          </a:p>
          <a:p>
            <a:pPr indent="-228600" lvl="0" marL="457200" marR="0" rtl="0" algn="l">
              <a:lnSpc>
                <a:spcPct val="100000"/>
              </a:lnSpc>
              <a:spcBef>
                <a:spcPts val="0"/>
              </a:spcBef>
              <a:spcAft>
                <a:spcPts val="0"/>
              </a:spcAft>
              <a:buSzPts val="1400"/>
              <a:buNone/>
            </a:pPr>
            <a:r>
              <a:rPr lang="fr-FR"/>
              <a:t>Les étudiants savent tous faire les fiches contenu. Par contre ils n’ont que rarement fait des fiches méthode (on explique les différentes étapes à suivre pour résoudre un exercice complexe) ni les fiches problème (ces fiches rassemblent les différents moyen d’atteindre un objectif (paramètre etc…) selon les données du problème</a:t>
            </a:r>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10 min</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Attendus</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faire connaître les différents types de fiches et leurs utilisations</a:t>
            </a:r>
            <a:endParaRPr b="0"/>
          </a:p>
          <a:p>
            <a:pPr indent="-228600" lvl="0" marL="457200" rtl="0" algn="l">
              <a:lnSpc>
                <a:spcPct val="100000"/>
              </a:lnSpc>
              <a:spcBef>
                <a:spcPts val="0"/>
              </a:spcBef>
              <a:spcAft>
                <a:spcPts val="0"/>
              </a:spcAft>
              <a:buSzPts val="1400"/>
              <a:buNone/>
            </a:pPr>
            <a:br>
              <a:rPr b="0" lang="fr-FR"/>
            </a:br>
            <a:br>
              <a:rPr b="0" lang="fr-FR"/>
            </a:br>
            <a:r>
              <a:rPr b="0" i="1" lang="fr-FR" sz="1200" u="none" cap="none" strike="noStrike">
                <a:solidFill>
                  <a:schemeClr val="dk1"/>
                </a:solidFill>
                <a:latin typeface="Calibri"/>
                <a:ea typeface="Calibri"/>
                <a:cs typeface="Calibri"/>
                <a:sym typeface="Calibri"/>
              </a:rPr>
              <a:t>Prof :</a:t>
            </a:r>
            <a:r>
              <a:rPr b="1"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gère le temps pour cette activité en classe entière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Anime les discussions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Fait remplir ou remplit (selon le temps et les pré-requis) le tableau 2 sur les fiches de la feuille A3 : IV- a)  : </a:t>
            </a:r>
            <a:endParaRPr/>
          </a:p>
          <a:p>
            <a:pPr indent="-228600" lvl="0" marL="457200" marR="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Fiches contenu : </a:t>
            </a:r>
            <a:endParaRPr/>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a) C’est quoi ?</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Objectif </a:t>
            </a:r>
            <a:r>
              <a:rPr b="0" i="0" lang="fr-FR" sz="1200" u="none" strike="noStrike">
                <a:solidFill>
                  <a:srgbClr val="4A86E8"/>
                </a:solidFill>
                <a:latin typeface="Calibri"/>
                <a:ea typeface="Calibri"/>
                <a:cs typeface="Calibri"/>
                <a:sym typeface="Calibri"/>
              </a:rPr>
              <a:t>: Structuration d’un contenu,  </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Répond à </a:t>
            </a:r>
            <a:r>
              <a:rPr b="0" i="0" lang="fr-FR" sz="1200" u="none" strike="noStrike">
                <a:solidFill>
                  <a:srgbClr val="4A86E8"/>
                </a:solidFill>
                <a:latin typeface="Calibri"/>
                <a:ea typeface="Calibri"/>
                <a:cs typeface="Calibri"/>
                <a:sym typeface="Calibri"/>
              </a:rPr>
              <a:t>: C’est quoi </a:t>
            </a:r>
            <a:r>
              <a:rPr b="0" i="0" lang="fr-FR" sz="1200" u="none" strike="noStrike">
                <a:solidFill>
                  <a:schemeClr val="dk1"/>
                </a:solidFill>
                <a:latin typeface="Calibri"/>
                <a:ea typeface="Calibri"/>
                <a:cs typeface="Calibri"/>
                <a:sym typeface="Calibri"/>
              </a:rPr>
              <a:t> ? </a:t>
            </a:r>
            <a:r>
              <a:rPr b="0" i="0" lang="fr-FR" sz="1200" u="none" strike="noStrike">
                <a:solidFill>
                  <a:srgbClr val="4A86E8"/>
                </a:solidFill>
                <a:latin typeface="Calibri"/>
                <a:ea typeface="Calibri"/>
                <a:cs typeface="Calibri"/>
                <a:sym typeface="Calibri"/>
              </a:rPr>
              <a:t>A quoi ça sert ? </a:t>
            </a:r>
            <a:endParaRPr b="0"/>
          </a:p>
          <a:p>
            <a:pPr indent="0" lvl="0" marL="0" rtl="0" algn="l">
              <a:lnSpc>
                <a:spcPct val="100000"/>
              </a:lnSpc>
              <a:spcBef>
                <a:spcPts val="0"/>
              </a:spcBef>
              <a:spcAft>
                <a:spcPts val="0"/>
              </a:spcAft>
              <a:buSzPts val="1400"/>
              <a:buNone/>
            </a:pPr>
            <a:r>
              <a:rPr b="0" lang="fr-FR"/>
              <a:t>=</a:t>
            </a:r>
            <a:r>
              <a:rPr b="0" i="0" lang="fr-FR" sz="1200" u="none" strike="noStrike">
                <a:solidFill>
                  <a:srgbClr val="4A86E8"/>
                </a:solidFill>
                <a:latin typeface="Calibri"/>
                <a:ea typeface="Calibri"/>
                <a:cs typeface="Calibri"/>
                <a:sym typeface="Calibri"/>
              </a:rPr>
              <a:t> synthèses de cours - formules - définitions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 méthode</a:t>
            </a:r>
            <a:endParaRPr/>
          </a:p>
          <a:p>
            <a:pPr indent="0" lvl="0" marL="0" marR="0" rtl="0" algn="l">
              <a:lnSpc>
                <a:spcPct val="100000"/>
              </a:lnSpc>
              <a:spcBef>
                <a:spcPts val="0"/>
              </a:spcBef>
              <a:spcAft>
                <a:spcPts val="0"/>
              </a:spcAft>
              <a:buClr>
                <a:srgbClr val="000000"/>
              </a:buClr>
              <a:buSzPts val="1400"/>
              <a:buFont typeface="Arial"/>
              <a:buNone/>
            </a:pPr>
            <a:r>
              <a:rPr b="0" i="0" lang="fr-FR" sz="1200" u="sng">
                <a:solidFill>
                  <a:srgbClr val="4A86E8"/>
                </a:solidFill>
                <a:latin typeface="Calibri"/>
                <a:ea typeface="Calibri"/>
                <a:cs typeface="Calibri"/>
                <a:sym typeface="Calibri"/>
              </a:rPr>
              <a:t>Objectif</a:t>
            </a:r>
            <a:r>
              <a:rPr b="0" i="0" lang="fr-FR" sz="1200" u="none" strike="noStrike">
                <a:solidFill>
                  <a:srgbClr val="4A86E8"/>
                </a:solidFill>
                <a:latin typeface="Calibri"/>
                <a:ea typeface="Calibri"/>
                <a:cs typeface="Calibri"/>
                <a:sym typeface="Calibri"/>
              </a:rPr>
              <a:t> : Identifier un mode d’emploi de ses connaissances </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Répond à </a:t>
            </a:r>
            <a:r>
              <a:rPr b="0" i="0" lang="fr-FR" sz="1200" u="none" strike="noStrike">
                <a:solidFill>
                  <a:srgbClr val="4A86E8"/>
                </a:solidFill>
                <a:latin typeface="Calibri"/>
                <a:ea typeface="Calibri"/>
                <a:cs typeface="Calibri"/>
                <a:sym typeface="Calibri"/>
              </a:rPr>
              <a:t>: C’est quoi ? A quoi ça sert ? </a:t>
            </a:r>
            <a:r>
              <a:rPr b="1" i="0" lang="fr-FR" sz="1200" u="none" strike="noStrike">
                <a:solidFill>
                  <a:srgbClr val="4A86E8"/>
                </a:solidFill>
                <a:latin typeface="Calibri"/>
                <a:ea typeface="Calibri"/>
                <a:cs typeface="Calibri"/>
                <a:sym typeface="Calibri"/>
              </a:rPr>
              <a:t>Comment </a:t>
            </a:r>
            <a:r>
              <a:rPr b="0" i="0" lang="fr-FR" sz="1200" u="none" strike="noStrike">
                <a:solidFill>
                  <a:srgbClr val="4A86E8"/>
                </a:solidFill>
                <a:latin typeface="Calibri"/>
                <a:ea typeface="Calibri"/>
                <a:cs typeface="Calibri"/>
                <a:sym typeface="Calibri"/>
              </a:rPr>
              <a:t>(démarche suivie) ?</a:t>
            </a:r>
            <a:endParaRPr b="0"/>
          </a:p>
          <a:p>
            <a:pPr indent="0" lvl="0" marL="0" marR="0" rtl="0" algn="l">
              <a:lnSpc>
                <a:spcPct val="100000"/>
              </a:lnSpc>
              <a:spcBef>
                <a:spcPts val="0"/>
              </a:spcBef>
              <a:spcAft>
                <a:spcPts val="0"/>
              </a:spcAft>
              <a:buClr>
                <a:srgbClr val="000000"/>
              </a:buClr>
              <a:buSzPts val="1400"/>
              <a:buFont typeface="Arial"/>
              <a:buNone/>
            </a:pPr>
            <a:r>
              <a:rPr b="0" i="0" lang="fr-FR" sz="1200" u="none" strike="noStrike">
                <a:solidFill>
                  <a:srgbClr val="4A86E8"/>
                </a:solidFill>
                <a:latin typeface="Calibri"/>
                <a:ea typeface="Calibri"/>
                <a:cs typeface="Calibri"/>
                <a:sym typeface="Calibri"/>
              </a:rPr>
              <a:t>= énumère toutes les étapes à suivre d’un exercice donné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 problème</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Objectif </a:t>
            </a:r>
            <a:r>
              <a:rPr b="0" i="0" lang="fr-FR" sz="1200" u="none" strike="noStrike">
                <a:solidFill>
                  <a:srgbClr val="4A86E8"/>
                </a:solidFill>
                <a:latin typeface="Calibri"/>
                <a:ea typeface="Calibri"/>
                <a:cs typeface="Calibri"/>
                <a:sym typeface="Calibri"/>
              </a:rPr>
              <a:t>: Classer ses connaissances </a:t>
            </a:r>
            <a:endParaRPr b="0"/>
          </a:p>
          <a:p>
            <a:pPr indent="0" lvl="0" marL="0" rtl="0" algn="l">
              <a:lnSpc>
                <a:spcPct val="100000"/>
              </a:lnSpc>
              <a:spcBef>
                <a:spcPts val="0"/>
              </a:spcBef>
              <a:spcAft>
                <a:spcPts val="0"/>
              </a:spcAft>
              <a:buSzPts val="1400"/>
              <a:buNone/>
            </a:pPr>
            <a:r>
              <a:rPr b="0" i="0" lang="fr-FR" sz="1200" u="none" strike="noStrike">
                <a:solidFill>
                  <a:srgbClr val="4A86E8"/>
                </a:solidFill>
                <a:latin typeface="Calibri"/>
                <a:ea typeface="Calibri"/>
                <a:cs typeface="Calibri"/>
                <a:sym typeface="Calibri"/>
              </a:rPr>
              <a:t>en vue de </a:t>
            </a:r>
            <a:r>
              <a:rPr b="1" i="0" lang="fr-FR" sz="1200" u="none" strike="noStrike">
                <a:solidFill>
                  <a:srgbClr val="4A86E8"/>
                </a:solidFill>
                <a:latin typeface="Calibri"/>
                <a:ea typeface="Calibri"/>
                <a:cs typeface="Calibri"/>
                <a:sym typeface="Calibri"/>
              </a:rPr>
              <a:t>choisir la démarche à suivre lors de la résolution d’un problème</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Répond à</a:t>
            </a:r>
            <a:r>
              <a:rPr b="0" i="0" lang="fr-FR" sz="1200" u="none" strike="noStrike">
                <a:solidFill>
                  <a:srgbClr val="4A86E8"/>
                </a:solidFill>
                <a:latin typeface="Calibri"/>
                <a:ea typeface="Calibri"/>
                <a:cs typeface="Calibri"/>
                <a:sym typeface="Calibri"/>
              </a:rPr>
              <a:t> :</a:t>
            </a:r>
            <a:endParaRPr b="0"/>
          </a:p>
          <a:p>
            <a:pPr indent="0" lvl="0" marL="0" rtl="0" algn="l">
              <a:lnSpc>
                <a:spcPct val="100000"/>
              </a:lnSpc>
              <a:spcBef>
                <a:spcPts val="0"/>
              </a:spcBef>
              <a:spcAft>
                <a:spcPts val="0"/>
              </a:spcAft>
              <a:buSzPts val="1400"/>
              <a:buNone/>
            </a:pPr>
            <a:r>
              <a:rPr b="0" i="0" lang="fr-FR" sz="1200" u="none" strike="noStrike">
                <a:solidFill>
                  <a:srgbClr val="4A86E8"/>
                </a:solidFill>
                <a:latin typeface="Calibri"/>
                <a:ea typeface="Calibri"/>
                <a:cs typeface="Calibri"/>
                <a:sym typeface="Calibri"/>
              </a:rPr>
              <a:t>Identifier un problème avec les différents cas possibles </a:t>
            </a:r>
            <a:endParaRPr b="0"/>
          </a:p>
          <a:p>
            <a:pPr indent="0" lvl="0" marL="0" rtl="0" algn="l">
              <a:lnSpc>
                <a:spcPct val="100000"/>
              </a:lnSpc>
              <a:spcBef>
                <a:spcPts val="0"/>
              </a:spcBef>
              <a:spcAft>
                <a:spcPts val="0"/>
              </a:spcAft>
              <a:buSzPts val="1400"/>
              <a:buNone/>
            </a:pPr>
            <a:r>
              <a:rPr b="0" i="0" lang="fr-FR" sz="1200" u="none" strike="noStrike">
                <a:solidFill>
                  <a:srgbClr val="4A86E8"/>
                </a:solidFill>
                <a:latin typeface="Calibri"/>
                <a:ea typeface="Calibri"/>
                <a:cs typeface="Calibri"/>
                <a:sym typeface="Calibri"/>
              </a:rPr>
              <a:t>Faire des liens avec les outils, formules à disposition</a:t>
            </a:r>
            <a:endParaRPr b="0"/>
          </a:p>
          <a:p>
            <a:pPr indent="0" lvl="0" marL="0" rtl="0" algn="l">
              <a:lnSpc>
                <a:spcPct val="100000"/>
              </a:lnSpc>
              <a:spcBef>
                <a:spcPts val="0"/>
              </a:spcBef>
              <a:spcAft>
                <a:spcPts val="0"/>
              </a:spcAft>
              <a:buSzPts val="1400"/>
              <a:buNone/>
            </a:pPr>
            <a:r>
              <a:rPr b="0" i="0" lang="fr-FR" sz="1200" u="none" strike="noStrike">
                <a:solidFill>
                  <a:srgbClr val="4A86E8"/>
                </a:solidFill>
                <a:latin typeface="Calibri"/>
                <a:ea typeface="Calibri"/>
                <a:cs typeface="Calibri"/>
                <a:sym typeface="Calibri"/>
              </a:rPr>
              <a:t>= propose tous les chemins pour résoudre un problème selon les donnés de l’énoncé, les méthodes de résolution…</a:t>
            </a:r>
            <a:endParaRPr b="0"/>
          </a:p>
          <a:p>
            <a:pPr indent="0" lvl="0" marL="0" rtl="0" algn="l">
              <a:lnSpc>
                <a:spcPct val="100000"/>
              </a:lnSpc>
              <a:spcBef>
                <a:spcPts val="0"/>
              </a:spcBef>
              <a:spcAft>
                <a:spcPts val="0"/>
              </a:spcAft>
              <a:buSzPts val="1400"/>
              <a:buNone/>
            </a:pPr>
            <a:br>
              <a:rPr b="0" lang="fr-FR"/>
            </a:br>
            <a:r>
              <a:rPr b="0" i="0" lang="fr-FR" sz="1200" u="none" strike="noStrike">
                <a:solidFill>
                  <a:srgbClr val="000000"/>
                </a:solidFill>
                <a:latin typeface="Calibri"/>
                <a:ea typeface="Calibri"/>
                <a:cs typeface="Calibri"/>
                <a:sym typeface="Calibri"/>
              </a:rPr>
              <a:t>b) A quels verbes d’action peut-on les relier (Apprendre ? Comprendre ? Résoudre ? Raisonner ?</a:t>
            </a:r>
            <a:endParaRPr b="0"/>
          </a:p>
          <a:p>
            <a:pPr indent="0" lvl="0" marL="0" marR="0" rtl="0" algn="l">
              <a:lnSpc>
                <a:spcPct val="100000"/>
              </a:lnSpc>
              <a:spcBef>
                <a:spcPts val="0"/>
              </a:spcBef>
              <a:spcAft>
                <a:spcPts val="0"/>
              </a:spcAft>
              <a:buClr>
                <a:srgbClr val="000000"/>
              </a:buClr>
              <a:buSzPts val="1400"/>
              <a:buFont typeface="Arial"/>
              <a:buNone/>
            </a:pPr>
            <a:r>
              <a:rPr b="0" i="0" lang="fr-FR" sz="1200" u="none" strike="noStrike">
                <a:solidFill>
                  <a:srgbClr val="000000"/>
                </a:solidFill>
                <a:latin typeface="Calibri"/>
                <a:ea typeface="Calibri"/>
                <a:cs typeface="Calibri"/>
                <a:sym typeface="Calibri"/>
              </a:rPr>
              <a:t>Fiches contenu : </a:t>
            </a:r>
            <a:r>
              <a:rPr b="1" i="0" lang="fr-FR" sz="1200" u="none" strike="noStrike">
                <a:solidFill>
                  <a:srgbClr val="4A86E8"/>
                </a:solidFill>
                <a:latin typeface="Calibri"/>
                <a:ea typeface="Calibri"/>
                <a:cs typeface="Calibri"/>
                <a:sym typeface="Calibri"/>
              </a:rPr>
              <a:t>Apprendre</a:t>
            </a:r>
            <a:r>
              <a:rPr b="0" i="0" lang="fr-FR" sz="1200" u="none" strike="noStrike">
                <a:solidFill>
                  <a:schemeClr val="dk1"/>
                </a:solidFill>
                <a:latin typeface="Calibri"/>
                <a:ea typeface="Calibri"/>
                <a:cs typeface="Calibri"/>
                <a:sym typeface="Calibri"/>
              </a:rPr>
              <a:t> (</a:t>
            </a:r>
            <a:r>
              <a:rPr b="0" i="0" lang="fr-FR" sz="1200" u="none" strike="noStrike">
                <a:solidFill>
                  <a:srgbClr val="4A86E8"/>
                </a:solidFill>
                <a:latin typeface="Calibri"/>
                <a:ea typeface="Calibri"/>
                <a:cs typeface="Calibri"/>
                <a:sym typeface="Calibri"/>
              </a:rPr>
              <a:t>Mémoriser, Définir, Nommer, Identifier, Énoncer ….=</a:t>
            </a:r>
            <a:endParaRPr b="0"/>
          </a:p>
          <a:p>
            <a:pPr indent="0" lvl="0" marL="0" marR="0" rtl="0" algn="l">
              <a:lnSpc>
                <a:spcPct val="100000"/>
              </a:lnSpc>
              <a:spcBef>
                <a:spcPts val="0"/>
              </a:spcBef>
              <a:spcAft>
                <a:spcPts val="0"/>
              </a:spcAft>
              <a:buClr>
                <a:srgbClr val="000000"/>
              </a:buClr>
              <a:buSzPts val="1400"/>
              <a:buFont typeface="Arial"/>
              <a:buNone/>
            </a:pPr>
            <a:r>
              <a:rPr b="0" i="0" lang="fr-FR" sz="1200" u="none" strike="noStrike">
                <a:solidFill>
                  <a:srgbClr val="000000"/>
                </a:solidFill>
                <a:latin typeface="Calibri"/>
                <a:ea typeface="Calibri"/>
                <a:cs typeface="Calibri"/>
                <a:sym typeface="Calibri"/>
              </a:rPr>
              <a:t>Fiche méthode : </a:t>
            </a:r>
            <a:r>
              <a:rPr b="1" i="0" lang="fr-FR" sz="1200" u="none" strike="noStrike">
                <a:solidFill>
                  <a:srgbClr val="4A86E8"/>
                </a:solidFill>
                <a:latin typeface="Calibri"/>
                <a:ea typeface="Calibri"/>
                <a:cs typeface="Calibri"/>
                <a:sym typeface="Calibri"/>
              </a:rPr>
              <a:t>Apprendre, comprendre, Résoudre, Raisonner (</a:t>
            </a:r>
            <a:r>
              <a:rPr b="0" i="0" lang="fr-FR" sz="1200" u="none" strike="noStrike">
                <a:solidFill>
                  <a:srgbClr val="4A86E8"/>
                </a:solidFill>
                <a:latin typeface="Calibri"/>
                <a:ea typeface="Calibri"/>
                <a:cs typeface="Calibri"/>
                <a:sym typeface="Calibri"/>
              </a:rPr>
              <a:t>Expliquer, Démontrer, Classifier, Organiser, Raisonner, Reconnaître, Reformuler, Traduire …)</a:t>
            </a:r>
            <a:endParaRPr/>
          </a:p>
          <a:p>
            <a:pPr indent="0" lvl="0" marL="0" marR="0" rtl="0" algn="l">
              <a:lnSpc>
                <a:spcPct val="100000"/>
              </a:lnSpc>
              <a:spcBef>
                <a:spcPts val="0"/>
              </a:spcBef>
              <a:spcAft>
                <a:spcPts val="0"/>
              </a:spcAft>
              <a:buClr>
                <a:srgbClr val="000000"/>
              </a:buClr>
              <a:buSzPts val="1400"/>
              <a:buFont typeface="Arial"/>
              <a:buNone/>
            </a:pPr>
            <a:r>
              <a:rPr b="0" i="0" lang="fr-FR" sz="1200" u="none" strike="noStrike">
                <a:solidFill>
                  <a:srgbClr val="000000"/>
                </a:solidFill>
                <a:latin typeface="Calibri"/>
                <a:ea typeface="Calibri"/>
                <a:cs typeface="Calibri"/>
                <a:sym typeface="Calibri"/>
              </a:rPr>
              <a:t>Fiche problème : </a:t>
            </a:r>
            <a:r>
              <a:rPr b="1" i="0" lang="fr-FR" sz="1200" u="none" strike="noStrike">
                <a:solidFill>
                  <a:srgbClr val="4A86E8"/>
                </a:solidFill>
                <a:latin typeface="Calibri"/>
                <a:ea typeface="Calibri"/>
                <a:cs typeface="Calibri"/>
                <a:sym typeface="Calibri"/>
              </a:rPr>
              <a:t>Apprendre, comprendre, Résoudre, Raisonner</a:t>
            </a:r>
            <a:r>
              <a:rPr b="0" i="0" lang="fr-FR" sz="1200" u="none" strike="noStrike">
                <a:solidFill>
                  <a:srgbClr val="4A86E8"/>
                </a:solidFill>
                <a:latin typeface="Calibri"/>
                <a:ea typeface="Calibri"/>
                <a:cs typeface="Calibri"/>
                <a:sym typeface="Calibri"/>
              </a:rPr>
              <a:t> </a:t>
            </a:r>
            <a:r>
              <a:rPr b="0" lang="fr-FR"/>
              <a:t>(</a:t>
            </a:r>
            <a:r>
              <a:rPr b="0" i="0" lang="fr-FR" sz="1200" u="none" strike="noStrike">
                <a:solidFill>
                  <a:srgbClr val="4A86E8"/>
                </a:solidFill>
                <a:latin typeface="Calibri"/>
                <a:ea typeface="Calibri"/>
                <a:cs typeface="Calibri"/>
                <a:sym typeface="Calibri"/>
              </a:rPr>
              <a:t>Choisir,  illustrer, interpréter, planifier, schématiser, Rechercher, Comparer…)</a:t>
            </a:r>
            <a:endParaRPr b="0"/>
          </a:p>
          <a:p>
            <a:pPr indent="0" lvl="0" marL="0" rtl="0" algn="l">
              <a:lnSpc>
                <a:spcPct val="100000"/>
              </a:lnSpc>
              <a:spcBef>
                <a:spcPts val="0"/>
              </a:spcBef>
              <a:spcAft>
                <a:spcPts val="0"/>
              </a:spcAft>
              <a:buSzPts val="1400"/>
              <a:buNone/>
            </a:pPr>
            <a:r>
              <a:t/>
            </a:r>
            <a:endParaRPr b="0" i="0" sz="12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c) Utile pour exos faciles ou difficiles ?</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Fiches contenu : </a:t>
            </a:r>
            <a:r>
              <a:rPr b="0" i="0" lang="fr-FR" sz="1200" u="none" strike="noStrike">
                <a:solidFill>
                  <a:srgbClr val="4A86E8"/>
                </a:solidFill>
                <a:latin typeface="Calibri"/>
                <a:ea typeface="Calibri"/>
                <a:cs typeface="Calibri"/>
                <a:sym typeface="Calibri"/>
              </a:rPr>
              <a:t>Exos Faciles</a:t>
            </a:r>
            <a:br>
              <a:rPr b="0" lang="fr-FR"/>
            </a:br>
            <a:r>
              <a:rPr b="0" i="0" lang="fr-FR" sz="1200" u="none" strike="noStrike">
                <a:solidFill>
                  <a:srgbClr val="000000"/>
                </a:solidFill>
                <a:latin typeface="Calibri"/>
                <a:ea typeface="Calibri"/>
                <a:cs typeface="Calibri"/>
                <a:sym typeface="Calibri"/>
              </a:rPr>
              <a:t>Fiche méthode : </a:t>
            </a:r>
            <a:r>
              <a:rPr b="0" i="0" lang="fr-FR" sz="1200" u="none" strike="noStrike">
                <a:solidFill>
                  <a:srgbClr val="4A86E8"/>
                </a:solidFill>
                <a:latin typeface="Calibri"/>
                <a:ea typeface="Calibri"/>
                <a:cs typeface="Calibri"/>
                <a:sym typeface="Calibri"/>
              </a:rPr>
              <a:t>Exos Faciles ou difficiles</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 problème : </a:t>
            </a:r>
            <a:r>
              <a:rPr b="0" i="0" lang="fr-FR" sz="1200" u="none" strike="noStrike">
                <a:solidFill>
                  <a:srgbClr val="4A86E8"/>
                </a:solidFill>
                <a:latin typeface="Calibri"/>
                <a:ea typeface="Calibri"/>
                <a:cs typeface="Calibri"/>
                <a:sym typeface="Calibri"/>
              </a:rPr>
              <a:t>Exos difficiles</a:t>
            </a:r>
            <a:endParaRPr b="0"/>
          </a:p>
          <a:p>
            <a:pPr indent="-228600" lvl="0" marL="457200" marR="0" rtl="0" algn="l">
              <a:lnSpc>
                <a:spcPct val="100000"/>
              </a:lnSpc>
              <a:spcBef>
                <a:spcPts val="0"/>
              </a:spcBef>
              <a:spcAft>
                <a:spcPts val="0"/>
              </a:spcAft>
              <a:buSzPts val="1400"/>
              <a:buNone/>
            </a:pPr>
            <a:br>
              <a:rPr b="0" lang="fr-FR"/>
            </a:br>
            <a:endParaRPr/>
          </a:p>
        </p:txBody>
      </p:sp>
      <p:sp>
        <p:nvSpPr>
          <p:cNvPr id="693" name="Google Shape;693;p60: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6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6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fr-FR"/>
              <a:t>Tableau à compléter à partir du travail fait sur la taxonomie de bloom afin de comprendre le lien entre le niveau attendu et les difficultés des exercices</a:t>
            </a:r>
            <a:endParaRPr/>
          </a:p>
          <a:p>
            <a:pPr indent="-228600" lvl="0" marL="457200" marR="0" rtl="0" algn="l">
              <a:lnSpc>
                <a:spcPct val="100000"/>
              </a:lnSpc>
              <a:spcBef>
                <a:spcPts val="0"/>
              </a:spcBef>
              <a:spcAft>
                <a:spcPts val="0"/>
              </a:spcAft>
              <a:buSzPts val="1400"/>
              <a:buNone/>
            </a:pPr>
            <a:r>
              <a:rPr lang="fr-FR"/>
              <a:t>Si on manque de temps montrer les diapos suivantes pour répondre à la question a) ou montrer le tableau avec a) déjà rempli.</a:t>
            </a:r>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10 min</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Attendus</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faire connaître les différents types de fiches et leurs utilisations</a:t>
            </a:r>
            <a:endParaRPr b="0"/>
          </a:p>
          <a:p>
            <a:pPr indent="-228600" lvl="0" marL="45720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Prof :</a:t>
            </a:r>
            <a:r>
              <a:rPr b="1"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gère le temps pour cette activité en classe entière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Anime les discussions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Fait remplir ou remplit (selon le temps et les pré-requis) le tableau 2 sur les fiches de la feuille A3 : IV- a)  : </a:t>
            </a:r>
            <a:endParaRPr/>
          </a:p>
          <a:p>
            <a:pPr indent="-228600" lvl="0" marL="457200" marR="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Fiches contenu : </a:t>
            </a:r>
            <a:endParaRPr/>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a) C’est quoi ?</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Objectif </a:t>
            </a:r>
            <a:r>
              <a:rPr b="0" i="0" lang="fr-FR" sz="1200" u="none" strike="noStrike">
                <a:solidFill>
                  <a:srgbClr val="4A86E8"/>
                </a:solidFill>
                <a:latin typeface="Calibri"/>
                <a:ea typeface="Calibri"/>
                <a:cs typeface="Calibri"/>
                <a:sym typeface="Calibri"/>
              </a:rPr>
              <a:t>: Structuration d’un contenu,  </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Répond à </a:t>
            </a:r>
            <a:r>
              <a:rPr b="0" i="0" lang="fr-FR" sz="1200" u="none" strike="noStrike">
                <a:solidFill>
                  <a:srgbClr val="4A86E8"/>
                </a:solidFill>
                <a:latin typeface="Calibri"/>
                <a:ea typeface="Calibri"/>
                <a:cs typeface="Calibri"/>
                <a:sym typeface="Calibri"/>
              </a:rPr>
              <a:t>: C’est quoi </a:t>
            </a:r>
            <a:r>
              <a:rPr b="0" i="0" lang="fr-FR" sz="1200" u="none" strike="noStrike">
                <a:solidFill>
                  <a:schemeClr val="dk1"/>
                </a:solidFill>
                <a:latin typeface="Calibri"/>
                <a:ea typeface="Calibri"/>
                <a:cs typeface="Calibri"/>
                <a:sym typeface="Calibri"/>
              </a:rPr>
              <a:t> ? </a:t>
            </a:r>
            <a:r>
              <a:rPr b="0" i="0" lang="fr-FR" sz="1200" u="none" strike="noStrike">
                <a:solidFill>
                  <a:srgbClr val="4A86E8"/>
                </a:solidFill>
                <a:latin typeface="Calibri"/>
                <a:ea typeface="Calibri"/>
                <a:cs typeface="Calibri"/>
                <a:sym typeface="Calibri"/>
              </a:rPr>
              <a:t>A quoi ça sert ? </a:t>
            </a:r>
            <a:endParaRPr b="0"/>
          </a:p>
          <a:p>
            <a:pPr indent="0" lvl="0" marL="0" rtl="0" algn="l">
              <a:lnSpc>
                <a:spcPct val="100000"/>
              </a:lnSpc>
              <a:spcBef>
                <a:spcPts val="0"/>
              </a:spcBef>
              <a:spcAft>
                <a:spcPts val="0"/>
              </a:spcAft>
              <a:buSzPts val="1400"/>
              <a:buNone/>
            </a:pPr>
            <a:r>
              <a:rPr b="0" lang="fr-FR"/>
              <a:t>=</a:t>
            </a:r>
            <a:r>
              <a:rPr b="0" i="0" lang="fr-FR" sz="1200" u="none" strike="noStrike">
                <a:solidFill>
                  <a:srgbClr val="4A86E8"/>
                </a:solidFill>
                <a:latin typeface="Calibri"/>
                <a:ea typeface="Calibri"/>
                <a:cs typeface="Calibri"/>
                <a:sym typeface="Calibri"/>
              </a:rPr>
              <a:t> synthèses de cours - formules - définitions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 méthode</a:t>
            </a:r>
            <a:endParaRPr/>
          </a:p>
          <a:p>
            <a:pPr indent="0" lvl="0" marL="0" marR="0" rtl="0" algn="l">
              <a:lnSpc>
                <a:spcPct val="100000"/>
              </a:lnSpc>
              <a:spcBef>
                <a:spcPts val="0"/>
              </a:spcBef>
              <a:spcAft>
                <a:spcPts val="0"/>
              </a:spcAft>
              <a:buClr>
                <a:srgbClr val="000000"/>
              </a:buClr>
              <a:buSzPts val="1400"/>
              <a:buFont typeface="Arial"/>
              <a:buNone/>
            </a:pPr>
            <a:r>
              <a:rPr b="0" i="0" lang="fr-FR" sz="1200" u="sng">
                <a:solidFill>
                  <a:srgbClr val="4A86E8"/>
                </a:solidFill>
                <a:latin typeface="Calibri"/>
                <a:ea typeface="Calibri"/>
                <a:cs typeface="Calibri"/>
                <a:sym typeface="Calibri"/>
              </a:rPr>
              <a:t>Objectif</a:t>
            </a:r>
            <a:r>
              <a:rPr b="0" i="0" lang="fr-FR" sz="1200" u="none" strike="noStrike">
                <a:solidFill>
                  <a:srgbClr val="4A86E8"/>
                </a:solidFill>
                <a:latin typeface="Calibri"/>
                <a:ea typeface="Calibri"/>
                <a:cs typeface="Calibri"/>
                <a:sym typeface="Calibri"/>
              </a:rPr>
              <a:t> : Identifier un mode d’emploi de ses connaissances </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Répond à </a:t>
            </a:r>
            <a:r>
              <a:rPr b="0" i="0" lang="fr-FR" sz="1200" u="none" strike="noStrike">
                <a:solidFill>
                  <a:srgbClr val="4A86E8"/>
                </a:solidFill>
                <a:latin typeface="Calibri"/>
                <a:ea typeface="Calibri"/>
                <a:cs typeface="Calibri"/>
                <a:sym typeface="Calibri"/>
              </a:rPr>
              <a:t>: C’est quoi ? A quoi ça sert ? </a:t>
            </a:r>
            <a:r>
              <a:rPr b="1" i="0" lang="fr-FR" sz="1200" u="none" strike="noStrike">
                <a:solidFill>
                  <a:srgbClr val="4A86E8"/>
                </a:solidFill>
                <a:latin typeface="Calibri"/>
                <a:ea typeface="Calibri"/>
                <a:cs typeface="Calibri"/>
                <a:sym typeface="Calibri"/>
              </a:rPr>
              <a:t>Comment </a:t>
            </a:r>
            <a:r>
              <a:rPr b="0" i="0" lang="fr-FR" sz="1200" u="none" strike="noStrike">
                <a:solidFill>
                  <a:srgbClr val="4A86E8"/>
                </a:solidFill>
                <a:latin typeface="Calibri"/>
                <a:ea typeface="Calibri"/>
                <a:cs typeface="Calibri"/>
                <a:sym typeface="Calibri"/>
              </a:rPr>
              <a:t>(démarche suivie) ?</a:t>
            </a:r>
            <a:endParaRPr b="0"/>
          </a:p>
          <a:p>
            <a:pPr indent="0" lvl="0" marL="0" marR="0" rtl="0" algn="l">
              <a:lnSpc>
                <a:spcPct val="100000"/>
              </a:lnSpc>
              <a:spcBef>
                <a:spcPts val="0"/>
              </a:spcBef>
              <a:spcAft>
                <a:spcPts val="0"/>
              </a:spcAft>
              <a:buClr>
                <a:srgbClr val="000000"/>
              </a:buClr>
              <a:buSzPts val="1400"/>
              <a:buFont typeface="Arial"/>
              <a:buNone/>
            </a:pPr>
            <a:r>
              <a:rPr b="0" i="0" lang="fr-FR" sz="1200" u="none" strike="noStrike">
                <a:solidFill>
                  <a:srgbClr val="4A86E8"/>
                </a:solidFill>
                <a:latin typeface="Calibri"/>
                <a:ea typeface="Calibri"/>
                <a:cs typeface="Calibri"/>
                <a:sym typeface="Calibri"/>
              </a:rPr>
              <a:t>= énumère toutes les étapes à suivre d’un exercice donné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 problème</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Objectif </a:t>
            </a:r>
            <a:r>
              <a:rPr b="0" i="0" lang="fr-FR" sz="1200" u="none" strike="noStrike">
                <a:solidFill>
                  <a:srgbClr val="4A86E8"/>
                </a:solidFill>
                <a:latin typeface="Calibri"/>
                <a:ea typeface="Calibri"/>
                <a:cs typeface="Calibri"/>
                <a:sym typeface="Calibri"/>
              </a:rPr>
              <a:t>: Classer ses connaissances </a:t>
            </a:r>
            <a:endParaRPr b="0"/>
          </a:p>
          <a:p>
            <a:pPr indent="0" lvl="0" marL="0" rtl="0" algn="l">
              <a:lnSpc>
                <a:spcPct val="100000"/>
              </a:lnSpc>
              <a:spcBef>
                <a:spcPts val="0"/>
              </a:spcBef>
              <a:spcAft>
                <a:spcPts val="0"/>
              </a:spcAft>
              <a:buSzPts val="1400"/>
              <a:buNone/>
            </a:pPr>
            <a:r>
              <a:rPr b="0" i="0" lang="fr-FR" sz="1200" u="none" strike="noStrike">
                <a:solidFill>
                  <a:srgbClr val="4A86E8"/>
                </a:solidFill>
                <a:latin typeface="Calibri"/>
                <a:ea typeface="Calibri"/>
                <a:cs typeface="Calibri"/>
                <a:sym typeface="Calibri"/>
              </a:rPr>
              <a:t>en vue de </a:t>
            </a:r>
            <a:r>
              <a:rPr b="1" i="0" lang="fr-FR" sz="1200" u="none" strike="noStrike">
                <a:solidFill>
                  <a:srgbClr val="4A86E8"/>
                </a:solidFill>
                <a:latin typeface="Calibri"/>
                <a:ea typeface="Calibri"/>
                <a:cs typeface="Calibri"/>
                <a:sym typeface="Calibri"/>
              </a:rPr>
              <a:t>choisir la démarche à suivre lors de la résolution d’un problème</a:t>
            </a:r>
            <a:endParaRPr b="0"/>
          </a:p>
          <a:p>
            <a:pPr indent="0" lvl="0" marL="0" rtl="0" algn="l">
              <a:lnSpc>
                <a:spcPct val="100000"/>
              </a:lnSpc>
              <a:spcBef>
                <a:spcPts val="0"/>
              </a:spcBef>
              <a:spcAft>
                <a:spcPts val="0"/>
              </a:spcAft>
              <a:buSzPts val="1400"/>
              <a:buNone/>
            </a:pPr>
            <a:r>
              <a:rPr b="0" i="0" lang="fr-FR" sz="1200" u="sng">
                <a:solidFill>
                  <a:srgbClr val="4A86E8"/>
                </a:solidFill>
                <a:latin typeface="Calibri"/>
                <a:ea typeface="Calibri"/>
                <a:cs typeface="Calibri"/>
                <a:sym typeface="Calibri"/>
              </a:rPr>
              <a:t>Répond à</a:t>
            </a:r>
            <a:r>
              <a:rPr b="0" i="0" lang="fr-FR" sz="1200" u="none" strike="noStrike">
                <a:solidFill>
                  <a:srgbClr val="4A86E8"/>
                </a:solidFill>
                <a:latin typeface="Calibri"/>
                <a:ea typeface="Calibri"/>
                <a:cs typeface="Calibri"/>
                <a:sym typeface="Calibri"/>
              </a:rPr>
              <a:t> :</a:t>
            </a:r>
            <a:endParaRPr b="0"/>
          </a:p>
          <a:p>
            <a:pPr indent="0" lvl="0" marL="0" rtl="0" algn="l">
              <a:lnSpc>
                <a:spcPct val="100000"/>
              </a:lnSpc>
              <a:spcBef>
                <a:spcPts val="0"/>
              </a:spcBef>
              <a:spcAft>
                <a:spcPts val="0"/>
              </a:spcAft>
              <a:buSzPts val="1400"/>
              <a:buNone/>
            </a:pPr>
            <a:r>
              <a:rPr b="0" i="0" lang="fr-FR" sz="1200" u="none" strike="noStrike">
                <a:solidFill>
                  <a:srgbClr val="4A86E8"/>
                </a:solidFill>
                <a:latin typeface="Calibri"/>
                <a:ea typeface="Calibri"/>
                <a:cs typeface="Calibri"/>
                <a:sym typeface="Calibri"/>
              </a:rPr>
              <a:t>Identifier un problème avec les différents cas possibles </a:t>
            </a:r>
            <a:endParaRPr b="0"/>
          </a:p>
          <a:p>
            <a:pPr indent="0" lvl="0" marL="0" rtl="0" algn="l">
              <a:lnSpc>
                <a:spcPct val="100000"/>
              </a:lnSpc>
              <a:spcBef>
                <a:spcPts val="0"/>
              </a:spcBef>
              <a:spcAft>
                <a:spcPts val="0"/>
              </a:spcAft>
              <a:buSzPts val="1400"/>
              <a:buNone/>
            </a:pPr>
            <a:r>
              <a:rPr b="0" i="0" lang="fr-FR" sz="1200" u="none" strike="noStrike">
                <a:solidFill>
                  <a:srgbClr val="4A86E8"/>
                </a:solidFill>
                <a:latin typeface="Calibri"/>
                <a:ea typeface="Calibri"/>
                <a:cs typeface="Calibri"/>
                <a:sym typeface="Calibri"/>
              </a:rPr>
              <a:t>Faire des liens avec les outils, formules à disposition</a:t>
            </a:r>
            <a:endParaRPr b="0"/>
          </a:p>
          <a:p>
            <a:pPr indent="0" lvl="0" marL="0" rtl="0" algn="l">
              <a:lnSpc>
                <a:spcPct val="100000"/>
              </a:lnSpc>
              <a:spcBef>
                <a:spcPts val="0"/>
              </a:spcBef>
              <a:spcAft>
                <a:spcPts val="0"/>
              </a:spcAft>
              <a:buSzPts val="1400"/>
              <a:buNone/>
            </a:pPr>
            <a:r>
              <a:rPr b="0" i="0" lang="fr-FR" sz="1200" u="none" strike="noStrike">
                <a:solidFill>
                  <a:srgbClr val="4A86E8"/>
                </a:solidFill>
                <a:latin typeface="Calibri"/>
                <a:ea typeface="Calibri"/>
                <a:cs typeface="Calibri"/>
                <a:sym typeface="Calibri"/>
              </a:rPr>
              <a:t>= propose tous les chemins pour résoudre un problème selon les donnés de l’énoncé, les méthodes de résolution…</a:t>
            </a:r>
            <a:endParaRPr b="0"/>
          </a:p>
          <a:p>
            <a:pPr indent="0" lvl="0" marL="0" rtl="0" algn="l">
              <a:lnSpc>
                <a:spcPct val="100000"/>
              </a:lnSpc>
              <a:spcBef>
                <a:spcPts val="0"/>
              </a:spcBef>
              <a:spcAft>
                <a:spcPts val="0"/>
              </a:spcAft>
              <a:buSzPts val="1400"/>
              <a:buNone/>
            </a:pPr>
            <a:br>
              <a:rPr b="0" lang="fr-FR"/>
            </a:br>
            <a:r>
              <a:rPr b="0" i="0" lang="fr-FR" sz="1200" u="none" strike="noStrike">
                <a:solidFill>
                  <a:srgbClr val="000000"/>
                </a:solidFill>
                <a:latin typeface="Calibri"/>
                <a:ea typeface="Calibri"/>
                <a:cs typeface="Calibri"/>
                <a:sym typeface="Calibri"/>
              </a:rPr>
              <a:t>b) A quels verbes d’action peut-on les relier (Apprendre ? Comprendre ? Résoudre ? Raisonner ?</a:t>
            </a:r>
            <a:endParaRPr b="0"/>
          </a:p>
          <a:p>
            <a:pPr indent="0" lvl="0" marL="0" marR="0" rtl="0" algn="l">
              <a:lnSpc>
                <a:spcPct val="100000"/>
              </a:lnSpc>
              <a:spcBef>
                <a:spcPts val="0"/>
              </a:spcBef>
              <a:spcAft>
                <a:spcPts val="0"/>
              </a:spcAft>
              <a:buClr>
                <a:srgbClr val="000000"/>
              </a:buClr>
              <a:buSzPts val="1400"/>
              <a:buFont typeface="Arial"/>
              <a:buNone/>
            </a:pPr>
            <a:r>
              <a:rPr b="0" i="0" lang="fr-FR" sz="1200" u="none" strike="noStrike">
                <a:solidFill>
                  <a:srgbClr val="000000"/>
                </a:solidFill>
                <a:latin typeface="Calibri"/>
                <a:ea typeface="Calibri"/>
                <a:cs typeface="Calibri"/>
                <a:sym typeface="Calibri"/>
              </a:rPr>
              <a:t>Fiches contenu : </a:t>
            </a:r>
            <a:r>
              <a:rPr b="1" i="0" lang="fr-FR" sz="1200" u="none" strike="noStrike">
                <a:solidFill>
                  <a:srgbClr val="4A86E8"/>
                </a:solidFill>
                <a:latin typeface="Calibri"/>
                <a:ea typeface="Calibri"/>
                <a:cs typeface="Calibri"/>
                <a:sym typeface="Calibri"/>
              </a:rPr>
              <a:t>Apprendre</a:t>
            </a:r>
            <a:r>
              <a:rPr b="0" i="0" lang="fr-FR" sz="1200" u="none" strike="noStrike">
                <a:solidFill>
                  <a:schemeClr val="dk1"/>
                </a:solidFill>
                <a:latin typeface="Calibri"/>
                <a:ea typeface="Calibri"/>
                <a:cs typeface="Calibri"/>
                <a:sym typeface="Calibri"/>
              </a:rPr>
              <a:t> (</a:t>
            </a:r>
            <a:r>
              <a:rPr b="0" i="0" lang="fr-FR" sz="1200" u="none" strike="noStrike">
                <a:solidFill>
                  <a:srgbClr val="4A86E8"/>
                </a:solidFill>
                <a:latin typeface="Calibri"/>
                <a:ea typeface="Calibri"/>
                <a:cs typeface="Calibri"/>
                <a:sym typeface="Calibri"/>
              </a:rPr>
              <a:t>Mémoriser, Définir, Nommer, Identifier, Énoncer ….=</a:t>
            </a:r>
            <a:endParaRPr b="0"/>
          </a:p>
          <a:p>
            <a:pPr indent="0" lvl="0" marL="0" marR="0" rtl="0" algn="l">
              <a:lnSpc>
                <a:spcPct val="100000"/>
              </a:lnSpc>
              <a:spcBef>
                <a:spcPts val="0"/>
              </a:spcBef>
              <a:spcAft>
                <a:spcPts val="0"/>
              </a:spcAft>
              <a:buClr>
                <a:srgbClr val="000000"/>
              </a:buClr>
              <a:buSzPts val="1400"/>
              <a:buFont typeface="Arial"/>
              <a:buNone/>
            </a:pPr>
            <a:r>
              <a:rPr b="0" i="0" lang="fr-FR" sz="1200" u="none" strike="noStrike">
                <a:solidFill>
                  <a:srgbClr val="000000"/>
                </a:solidFill>
                <a:latin typeface="Calibri"/>
                <a:ea typeface="Calibri"/>
                <a:cs typeface="Calibri"/>
                <a:sym typeface="Calibri"/>
              </a:rPr>
              <a:t>Fiche méthode : </a:t>
            </a:r>
            <a:r>
              <a:rPr b="1" i="0" lang="fr-FR" sz="1200" u="none" strike="noStrike">
                <a:solidFill>
                  <a:srgbClr val="4A86E8"/>
                </a:solidFill>
                <a:latin typeface="Calibri"/>
                <a:ea typeface="Calibri"/>
                <a:cs typeface="Calibri"/>
                <a:sym typeface="Calibri"/>
              </a:rPr>
              <a:t>Apprendre, comprendre, Résoudre, Raisonner (</a:t>
            </a:r>
            <a:r>
              <a:rPr b="0" i="0" lang="fr-FR" sz="1200" u="none" strike="noStrike">
                <a:solidFill>
                  <a:srgbClr val="4A86E8"/>
                </a:solidFill>
                <a:latin typeface="Calibri"/>
                <a:ea typeface="Calibri"/>
                <a:cs typeface="Calibri"/>
                <a:sym typeface="Calibri"/>
              </a:rPr>
              <a:t>Expliquer, Démontrer, Classifier, Organiser, Raisonner, Reconnaître, Reformuler, Traduire …)</a:t>
            </a:r>
            <a:endParaRPr/>
          </a:p>
          <a:p>
            <a:pPr indent="0" lvl="0" marL="0" marR="0" rtl="0" algn="l">
              <a:lnSpc>
                <a:spcPct val="100000"/>
              </a:lnSpc>
              <a:spcBef>
                <a:spcPts val="0"/>
              </a:spcBef>
              <a:spcAft>
                <a:spcPts val="0"/>
              </a:spcAft>
              <a:buClr>
                <a:srgbClr val="000000"/>
              </a:buClr>
              <a:buSzPts val="1400"/>
              <a:buFont typeface="Arial"/>
              <a:buNone/>
            </a:pPr>
            <a:r>
              <a:rPr b="0" i="0" lang="fr-FR" sz="1200" u="none" strike="noStrike">
                <a:solidFill>
                  <a:srgbClr val="000000"/>
                </a:solidFill>
                <a:latin typeface="Calibri"/>
                <a:ea typeface="Calibri"/>
                <a:cs typeface="Calibri"/>
                <a:sym typeface="Calibri"/>
              </a:rPr>
              <a:t>Fiche problème : </a:t>
            </a:r>
            <a:r>
              <a:rPr b="1" i="0" lang="fr-FR" sz="1200" u="none" strike="noStrike">
                <a:solidFill>
                  <a:srgbClr val="4A86E8"/>
                </a:solidFill>
                <a:latin typeface="Calibri"/>
                <a:ea typeface="Calibri"/>
                <a:cs typeface="Calibri"/>
                <a:sym typeface="Calibri"/>
              </a:rPr>
              <a:t>Apprendre, comprendre, Résoudre, Raisonner</a:t>
            </a:r>
            <a:r>
              <a:rPr b="0" i="0" lang="fr-FR" sz="1200" u="none" strike="noStrike">
                <a:solidFill>
                  <a:srgbClr val="4A86E8"/>
                </a:solidFill>
                <a:latin typeface="Calibri"/>
                <a:ea typeface="Calibri"/>
                <a:cs typeface="Calibri"/>
                <a:sym typeface="Calibri"/>
              </a:rPr>
              <a:t> </a:t>
            </a:r>
            <a:r>
              <a:rPr b="0" lang="fr-FR"/>
              <a:t>(</a:t>
            </a:r>
            <a:r>
              <a:rPr b="0" i="0" lang="fr-FR" sz="1200" u="none" strike="noStrike">
                <a:solidFill>
                  <a:srgbClr val="4A86E8"/>
                </a:solidFill>
                <a:latin typeface="Calibri"/>
                <a:ea typeface="Calibri"/>
                <a:cs typeface="Calibri"/>
                <a:sym typeface="Calibri"/>
              </a:rPr>
              <a:t>Choisir,  illustrer, interpréter, planifier, schématiser, Rechercher, Comparer…)</a:t>
            </a:r>
            <a:endParaRPr b="0"/>
          </a:p>
          <a:p>
            <a:pPr indent="0" lvl="0" marL="0" rtl="0" algn="l">
              <a:lnSpc>
                <a:spcPct val="100000"/>
              </a:lnSpc>
              <a:spcBef>
                <a:spcPts val="0"/>
              </a:spcBef>
              <a:spcAft>
                <a:spcPts val="0"/>
              </a:spcAft>
              <a:buSzPts val="1400"/>
              <a:buNone/>
            </a:pPr>
            <a:r>
              <a:t/>
            </a:r>
            <a:endParaRPr b="0" i="0" sz="120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c) Utile pour exos faciles ou difficiles ?</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Fiches contenu : </a:t>
            </a:r>
            <a:r>
              <a:rPr b="0" i="0" lang="fr-FR" sz="1200" u="none" strike="noStrike">
                <a:solidFill>
                  <a:srgbClr val="4A86E8"/>
                </a:solidFill>
                <a:latin typeface="Calibri"/>
                <a:ea typeface="Calibri"/>
                <a:cs typeface="Calibri"/>
                <a:sym typeface="Calibri"/>
              </a:rPr>
              <a:t>Exos Faciles</a:t>
            </a:r>
            <a:br>
              <a:rPr b="0" lang="fr-FR"/>
            </a:br>
            <a:r>
              <a:rPr b="0" i="0" lang="fr-FR" sz="1200" u="none" strike="noStrike">
                <a:solidFill>
                  <a:srgbClr val="000000"/>
                </a:solidFill>
                <a:latin typeface="Calibri"/>
                <a:ea typeface="Calibri"/>
                <a:cs typeface="Calibri"/>
                <a:sym typeface="Calibri"/>
              </a:rPr>
              <a:t>Fiche méthode : </a:t>
            </a:r>
            <a:r>
              <a:rPr b="0" i="0" lang="fr-FR" sz="1200" u="none" strike="noStrike">
                <a:solidFill>
                  <a:srgbClr val="4A86E8"/>
                </a:solidFill>
                <a:latin typeface="Calibri"/>
                <a:ea typeface="Calibri"/>
                <a:cs typeface="Calibri"/>
                <a:sym typeface="Calibri"/>
              </a:rPr>
              <a:t>Exos Faciles ou difficiles</a:t>
            </a:r>
            <a:endParaRPr b="0"/>
          </a:p>
          <a:p>
            <a:pPr indent="0" lvl="0" marL="0" rtl="0" algn="l">
              <a:lnSpc>
                <a:spcPct val="100000"/>
              </a:lnSpc>
              <a:spcBef>
                <a:spcPts val="0"/>
              </a:spcBef>
              <a:spcAft>
                <a:spcPts val="0"/>
              </a:spcAft>
              <a:buSzPts val="1400"/>
              <a:buNone/>
            </a:pPr>
            <a:r>
              <a:rPr b="0" i="0" lang="fr-FR" sz="1200" u="none" strike="noStrike">
                <a:solidFill>
                  <a:srgbClr val="000000"/>
                </a:solidFill>
                <a:latin typeface="Calibri"/>
                <a:ea typeface="Calibri"/>
                <a:cs typeface="Calibri"/>
                <a:sym typeface="Calibri"/>
              </a:rPr>
              <a:t>Fiche problème : </a:t>
            </a:r>
            <a:r>
              <a:rPr b="0" i="0" lang="fr-FR" sz="1200" u="none" strike="noStrike">
                <a:solidFill>
                  <a:srgbClr val="4A86E8"/>
                </a:solidFill>
                <a:latin typeface="Calibri"/>
                <a:ea typeface="Calibri"/>
                <a:cs typeface="Calibri"/>
                <a:sym typeface="Calibri"/>
              </a:rPr>
              <a:t>Exos difficiles</a:t>
            </a:r>
            <a:endParaRPr b="0"/>
          </a:p>
          <a:p>
            <a:pPr indent="-228600" lvl="0" marL="457200" marR="0" rtl="0" algn="l">
              <a:lnSpc>
                <a:spcPct val="100000"/>
              </a:lnSpc>
              <a:spcBef>
                <a:spcPts val="0"/>
              </a:spcBef>
              <a:spcAft>
                <a:spcPts val="0"/>
              </a:spcAft>
              <a:buSzPts val="1400"/>
              <a:buNone/>
            </a:pPr>
            <a:r>
              <a:t/>
            </a:r>
            <a:endParaRPr/>
          </a:p>
        </p:txBody>
      </p:sp>
      <p:sp>
        <p:nvSpPr>
          <p:cNvPr id="704" name="Google Shape;704;p61: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6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6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fr-FR"/>
              <a:t>Si on manque de temps montrer les 3 diapos suivantes pour que les étudiants complètent le a) du tableau du IV de la feuille A3</a:t>
            </a:r>
            <a:endParaRPr/>
          </a:p>
        </p:txBody>
      </p:sp>
      <p:sp>
        <p:nvSpPr>
          <p:cNvPr id="712" name="Google Shape;712;p62: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6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p63: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fr-FR"/>
              <a:t>idem</a:t>
            </a:r>
            <a:endParaRPr/>
          </a:p>
        </p:txBody>
      </p:sp>
      <p:sp>
        <p:nvSpPr>
          <p:cNvPr id="719" name="Google Shape;719;p63: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6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64: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fr-FR"/>
              <a:t>idem</a:t>
            </a:r>
            <a:endParaRPr/>
          </a:p>
        </p:txBody>
      </p:sp>
      <p:sp>
        <p:nvSpPr>
          <p:cNvPr id="726" name="Google Shape;726;p64: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6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p6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Qu’est-ce que j’ai retenu de la séance ?</a:t>
            </a:r>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10 min</a:t>
            </a:r>
            <a:r>
              <a:rPr b="0" i="0" lang="fr-FR" sz="1200" u="none" cap="none" strike="noStrike">
                <a:solidFill>
                  <a:schemeClr val="dk1"/>
                </a:solidFill>
                <a:latin typeface="Calibri"/>
                <a:ea typeface="Calibri"/>
                <a:cs typeface="Calibri"/>
                <a:sym typeface="Calibri"/>
              </a:rPr>
              <a:t> : groupe puis collectif</a:t>
            </a:r>
            <a:endParaRPr b="0"/>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Prof :</a:t>
            </a: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écrit le bilan de la discussion sur le travail de groupe au tableau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compète ensuite les points manquants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veille à ce que les </a:t>
            </a:r>
            <a:r>
              <a:rPr b="1" i="0" lang="fr-FR" sz="1200" u="none" cap="none" strike="noStrike">
                <a:solidFill>
                  <a:schemeClr val="dk1"/>
                </a:solidFill>
                <a:latin typeface="Calibri"/>
                <a:ea typeface="Calibri"/>
                <a:cs typeface="Calibri"/>
                <a:sym typeface="Calibri"/>
              </a:rPr>
              <a:t>étudiants aient bien tout noté</a:t>
            </a:r>
            <a:r>
              <a:rPr b="0" i="0" lang="fr-FR" sz="1200" u="none" cap="none" strike="noStrike">
                <a:solidFill>
                  <a:schemeClr val="dk1"/>
                </a:solidFill>
                <a:latin typeface="Calibri"/>
                <a:ea typeface="Calibri"/>
                <a:cs typeface="Calibri"/>
                <a:sym typeface="Calibri"/>
              </a:rPr>
              <a:t> car ils </a:t>
            </a:r>
            <a:r>
              <a:rPr b="1" i="0" lang="fr-FR" sz="1200" u="none" cap="none" strike="noStrike">
                <a:solidFill>
                  <a:schemeClr val="dk1"/>
                </a:solidFill>
                <a:latin typeface="Calibri"/>
                <a:ea typeface="Calibri"/>
                <a:cs typeface="Calibri"/>
                <a:sym typeface="Calibri"/>
              </a:rPr>
              <a:t>pourront avoir question dessus au CC</a:t>
            </a:r>
            <a:r>
              <a:rPr b="0" i="0" lang="fr-FR"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Étudiants</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échangent et </a:t>
            </a:r>
            <a:r>
              <a:rPr b="1" i="0" lang="fr-FR" sz="1200" u="none" cap="none" strike="noStrike">
                <a:solidFill>
                  <a:schemeClr val="dk1"/>
                </a:solidFill>
                <a:latin typeface="Calibri"/>
                <a:ea typeface="Calibri"/>
                <a:cs typeface="Calibri"/>
                <a:sym typeface="Calibri"/>
              </a:rPr>
              <a:t>notent le bilan qu’on écrit au tableau </a:t>
            </a:r>
            <a:r>
              <a:rPr b="0" i="0" lang="fr-FR" sz="1200" u="none" cap="none" strike="noStrike">
                <a:solidFill>
                  <a:schemeClr val="dk1"/>
                </a:solidFill>
                <a:latin typeface="Calibri"/>
                <a:ea typeface="Calibri"/>
                <a:cs typeface="Calibri"/>
                <a:sym typeface="Calibri"/>
              </a:rPr>
              <a:t>(feuille A3 - page 1)</a:t>
            </a:r>
            <a:endParaRPr/>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Déroulé - Debrieffing :</a:t>
            </a:r>
            <a:r>
              <a:rPr b="0" i="0" lang="fr-FR" sz="1200" u="none" cap="none" strike="noStrike">
                <a:solidFill>
                  <a:schemeClr val="dk1"/>
                </a:solidFill>
                <a:latin typeface="Calibri"/>
                <a:ea typeface="Calibri"/>
                <a:cs typeface="Calibri"/>
                <a:sym typeface="Calibri"/>
              </a:rPr>
              <a:t> </a:t>
            </a:r>
            <a:r>
              <a:rPr b="1" i="0" lang="fr-FR" sz="1200" u="none" cap="none" strike="noStrike">
                <a:solidFill>
                  <a:schemeClr val="dk1"/>
                </a:solidFill>
                <a:latin typeface="Calibri"/>
                <a:ea typeface="Calibri"/>
                <a:cs typeface="Calibri"/>
                <a:sym typeface="Calibri"/>
              </a:rPr>
              <a:t>Qu’avez-vous retenu de ces deux dernières séances</a:t>
            </a:r>
            <a:r>
              <a:rPr b="0" i="0" lang="fr-FR" sz="1200" u="none" cap="none" strike="noStrike">
                <a:solidFill>
                  <a:schemeClr val="dk1"/>
                </a:solidFill>
                <a:latin typeface="Calibri"/>
                <a:ea typeface="Calibri"/>
                <a:cs typeface="Calibri"/>
                <a:sym typeface="Calibri"/>
              </a:rPr>
              <a:t> (laisser une trace écrite sur tableau)</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Quelle est la démarche pour résoudre un problème complexe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Définir les paramètres recherchés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Poser tous les paramètres connus (les données), bien identifier chaque paramètre (ex m</a:t>
            </a:r>
            <a:r>
              <a:rPr b="0" baseline="-25000" i="0" lang="fr-FR" sz="1200" u="none" cap="none" strike="noStrike">
                <a:solidFill>
                  <a:schemeClr val="dk1"/>
                </a:solidFill>
                <a:latin typeface="Calibri"/>
                <a:ea typeface="Calibri"/>
                <a:cs typeface="Calibri"/>
                <a:sym typeface="Calibri"/>
              </a:rPr>
              <a:t>HCl</a:t>
            </a:r>
            <a:r>
              <a:rPr b="0" i="0" lang="fr-FR" sz="1200" u="none" cap="none" strike="noStrike">
                <a:solidFill>
                  <a:schemeClr val="dk1"/>
                </a:solidFill>
                <a:latin typeface="Calibri"/>
                <a:ea typeface="Calibri"/>
                <a:cs typeface="Calibri"/>
                <a:sym typeface="Calibri"/>
              </a:rPr>
              <a:t> , m</a:t>
            </a:r>
            <a:r>
              <a:rPr b="0" baseline="-25000" i="0" lang="fr-FR" sz="1200" u="none" cap="none" strike="noStrike">
                <a:solidFill>
                  <a:schemeClr val="dk1"/>
                </a:solidFill>
                <a:latin typeface="Calibri"/>
                <a:ea typeface="Calibri"/>
                <a:cs typeface="Calibri"/>
                <a:sym typeface="Calibri"/>
              </a:rPr>
              <a:t>solution</a:t>
            </a:r>
            <a:r>
              <a:rPr b="0" i="0" lang="fr-FR" sz="1200" u="none" cap="none" strike="noStrike">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Écrire toutes les relations que l’on connaît qui relient les paramètres connus à ceux que l’on cherche.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Résoudre le problème en reliant les différentes formules avec un cheminement logique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Pourquoi un exercice est difficile ? quelles actions doit-on mobiliser ?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Pas seulement Connaître mais aussi Comprendre / Appliquer (maîtriser) / Analyser (raisonner)</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Quelles sont les différents types de fiches et à quoi servent-elles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Fiche contenu : pour niveau 1 de la taxonomie de bloom</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Fiche méthode pour le niveau </a:t>
            </a:r>
            <a:r>
              <a:rPr b="1" i="0" lang="fr-FR" sz="1200" u="none" cap="none" strike="noStrike">
                <a:solidFill>
                  <a:schemeClr val="dk1"/>
                </a:solidFill>
                <a:latin typeface="Calibri"/>
                <a:ea typeface="Calibri"/>
                <a:cs typeface="Calibri"/>
                <a:sym typeface="Calibri"/>
              </a:rPr>
              <a:t>2</a:t>
            </a:r>
            <a:r>
              <a:rPr b="0" i="0" lang="fr-FR" sz="1200" u="none" cap="none" strike="noStrike">
                <a:solidFill>
                  <a:schemeClr val="dk1"/>
                </a:solidFill>
                <a:latin typeface="Calibri"/>
                <a:ea typeface="Calibri"/>
                <a:cs typeface="Calibri"/>
                <a:sym typeface="Calibri"/>
              </a:rPr>
              <a:t> + 3 (insister sur le fait que chaque étape doit être comprise)</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Fiche problème : quand on a plusieurs possibilités, quand on peut dire « ça dépend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Format des fiches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Classiques (verticales et linéaires)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Mind Maps (association d’idées)</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Flash Cards (sur des questions complexes ou point de blocage uniquement)</a:t>
            </a:r>
            <a:endParaRPr/>
          </a:p>
          <a:p>
            <a:pPr indent="-228600" lvl="0" marL="457200" rtl="0" algn="l">
              <a:lnSpc>
                <a:spcPct val="100000"/>
              </a:lnSpc>
              <a:spcBef>
                <a:spcPts val="0"/>
              </a:spcBef>
              <a:spcAft>
                <a:spcPts val="0"/>
              </a:spcAft>
              <a:buSzPts val="1400"/>
              <a:buNone/>
            </a:pPr>
            <a:br>
              <a:rPr b="0" lang="fr-FR"/>
            </a:br>
            <a:r>
              <a:rPr b="1" i="0" lang="fr-FR" sz="1200" u="none" cap="none" strike="noStrike">
                <a:solidFill>
                  <a:schemeClr val="dk1"/>
                </a:solidFill>
                <a:latin typeface="Calibri"/>
                <a:ea typeface="Calibri"/>
                <a:cs typeface="Calibri"/>
                <a:sym typeface="Calibri"/>
              </a:rPr>
              <a:t>Travail Personnel pour la séance suivante</a:t>
            </a:r>
            <a:endParaRPr b="0"/>
          </a:p>
          <a:p>
            <a:pPr indent="-228600" lvl="0" marL="457200" rtl="0" algn="l">
              <a:lnSpc>
                <a:spcPct val="100000"/>
              </a:lnSpc>
              <a:spcBef>
                <a:spcPts val="0"/>
              </a:spcBef>
              <a:spcAft>
                <a:spcPts val="0"/>
              </a:spcAft>
              <a:buSzPts val="1400"/>
              <a:buNone/>
            </a:pPr>
            <a:r>
              <a:rPr b="0" lang="fr-FR"/>
              <a:t>1/Déterminer le(s) niveaux de la taxonomie de bloom des exercices suivants</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2/ Sur l’enseignement disciplinaire actuel (CH100, PH100, BI100, MA100, IN100) faire :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1  « Fiche contenu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1  « Fiche méthode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1  « Fiche problème »</a:t>
            </a:r>
            <a:endParaRPr/>
          </a:p>
          <a:p>
            <a:pPr indent="-228600" lvl="0" marL="457200" marR="0" rtl="0" algn="l">
              <a:lnSpc>
                <a:spcPct val="100000"/>
              </a:lnSpc>
              <a:spcBef>
                <a:spcPts val="0"/>
              </a:spcBef>
              <a:spcAft>
                <a:spcPts val="0"/>
              </a:spcAft>
              <a:buSzPts val="1400"/>
              <a:buNone/>
            </a:pPr>
            <a:r>
              <a:t/>
            </a:r>
            <a:endParaRPr/>
          </a:p>
        </p:txBody>
      </p:sp>
      <p:sp>
        <p:nvSpPr>
          <p:cNvPr id="733" name="Google Shape;733;p65: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3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p3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FR"/>
              <a:t>Comprendre : il faut avoir compris pour répondre à ces questions (on n’apprend pas ce qui peut se déduire si on a compris !)</a:t>
            </a:r>
            <a:endParaRPr/>
          </a:p>
          <a:p>
            <a:pPr indent="0" lvl="0" marL="0" rtl="0" algn="l">
              <a:lnSpc>
                <a:spcPct val="100000"/>
              </a:lnSpc>
              <a:spcBef>
                <a:spcPts val="0"/>
              </a:spcBef>
              <a:spcAft>
                <a:spcPts val="0"/>
              </a:spcAft>
              <a:buSzPts val="1400"/>
              <a:buNone/>
            </a:pPr>
            <a:r>
              <a:rPr lang="fr-FR"/>
              <a:t>Mais pour cela il faut avoi appris ce qu’est un cation, un anion, ce qu’est la représentation symbolique d’un atome</a:t>
            </a:r>
            <a:endParaRPr/>
          </a:p>
          <a:p>
            <a:pPr indent="0" lvl="0" marL="0" rtl="0" algn="l">
              <a:lnSpc>
                <a:spcPct val="100000"/>
              </a:lnSpc>
              <a:spcBef>
                <a:spcPts val="0"/>
              </a:spcBef>
              <a:spcAft>
                <a:spcPts val="0"/>
              </a:spcAft>
              <a:buSzPts val="1400"/>
              <a:buNone/>
            </a:pPr>
            <a:r>
              <a:rPr lang="fr-FR"/>
              <a:t>Et compris que gagner des électron augmente le nombre d’électron de l’atome et le rend donc négatif, d’où anion</a:t>
            </a:r>
            <a:endParaRPr/>
          </a:p>
          <a:p>
            <a:pPr indent="0" lvl="0" marL="0" rtl="0" algn="l">
              <a:lnSpc>
                <a:spcPct val="100000"/>
              </a:lnSpc>
              <a:spcBef>
                <a:spcPts val="0"/>
              </a:spcBef>
              <a:spcAft>
                <a:spcPts val="0"/>
              </a:spcAft>
              <a:buSzPts val="1400"/>
              <a:buNone/>
            </a:pPr>
            <a:r>
              <a:rPr lang="fr-FR"/>
              <a:t>Avoir compris qu’un atome est constitué de Z protons et d’autant d’électrons car il est neutre. Le nombre de neutron est propre à chaque atome et se déduit de A (N= A-Z)</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42" name="Google Shape;742;p35: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5 min</a:t>
            </a:r>
            <a:endParaRPr b="0"/>
          </a:p>
          <a:p>
            <a:pPr indent="-228600" lvl="0" marL="457200" marR="0" rtl="0" algn="l">
              <a:lnSpc>
                <a:spcPct val="100000"/>
              </a:lnSpc>
              <a:spcBef>
                <a:spcPts val="0"/>
              </a:spcBef>
              <a:spcAft>
                <a:spcPts val="0"/>
              </a:spcAft>
              <a:buSzPts val="1400"/>
              <a:buNone/>
            </a:pPr>
            <a:br>
              <a:rPr lang="fr-FR"/>
            </a:br>
            <a:r>
              <a:rPr b="0" i="1" lang="fr-FR" sz="1200" u="none" cap="none" strike="noStrike">
                <a:solidFill>
                  <a:schemeClr val="dk1"/>
                </a:solidFill>
                <a:latin typeface="Calibri"/>
                <a:ea typeface="Calibri"/>
                <a:cs typeface="Calibri"/>
                <a:sym typeface="Calibri"/>
              </a:rPr>
              <a:t>Attendus : </a:t>
            </a:r>
            <a:r>
              <a:rPr b="0" i="0" lang="fr-FR" sz="1200" u="none" cap="none" strike="noStrike">
                <a:solidFill>
                  <a:schemeClr val="dk1"/>
                </a:solidFill>
                <a:latin typeface="Calibri"/>
                <a:ea typeface="Calibri"/>
                <a:cs typeface="Calibri"/>
                <a:sym typeface="Calibri"/>
              </a:rPr>
              <a:t>brise glace. Commencer à s’interroger sur le lien entre qualité de son travail et réussite, en toute bienveillance (pas de commentaires). Pas de réflexion. Rentrer doucement dans le sujet.</a:t>
            </a:r>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Prof :</a:t>
            </a:r>
            <a:r>
              <a:rPr b="0" i="0" lang="fr-FR" sz="1200" u="none" cap="none" strike="noStrike">
                <a:solidFill>
                  <a:schemeClr val="dk1"/>
                </a:solidFill>
                <a:latin typeface="Calibri"/>
                <a:ea typeface="Calibri"/>
                <a:cs typeface="Calibri"/>
                <a:sym typeface="Calibri"/>
              </a:rPr>
              <a:t> diviser le tableau et écrire chaque question au tableau dans une partie. Noter les résultats et commenter les résultats pour introduire ces séances de méthodologie.</a:t>
            </a:r>
            <a:endParaRPr b="0"/>
          </a:p>
          <a:p>
            <a:pPr indent="-228600" lvl="0" marL="457200" rtl="0" algn="l">
              <a:lnSpc>
                <a:spcPct val="100000"/>
              </a:lnSpc>
              <a:spcBef>
                <a:spcPts val="0"/>
              </a:spcBef>
              <a:spcAft>
                <a:spcPts val="0"/>
              </a:spcAft>
              <a:buSzPts val="1400"/>
              <a:buNone/>
            </a:pPr>
            <a:br>
              <a:rPr b="0" lang="fr-FR"/>
            </a:br>
            <a:r>
              <a:rPr b="0" i="0" lang="fr-FR" sz="1200" u="none" cap="none" strike="noStrike">
                <a:solidFill>
                  <a:schemeClr val="dk1"/>
                </a:solidFill>
                <a:latin typeface="Calibri"/>
                <a:ea typeface="Calibri"/>
                <a:cs typeface="Calibri"/>
                <a:sym typeface="Calibri"/>
              </a:rPr>
              <a:t>Comment vous sentez-vous ?</a:t>
            </a:r>
            <a:r>
              <a:rPr b="1" i="0" lang="fr-FR" sz="1200" u="none" cap="none" strike="noStrike">
                <a:solidFill>
                  <a:schemeClr val="dk1"/>
                </a:solidFill>
                <a:latin typeface="Calibri"/>
                <a:ea typeface="Calibri"/>
                <a:cs typeface="Calibri"/>
                <a:sym typeface="Calibri"/>
              </a:rPr>
              <a:t> smiley</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Comment vous décririez vous ?</a:t>
            </a:r>
            <a:r>
              <a:rPr b="1" i="0" lang="fr-FR" sz="1200" u="none" cap="none" strike="noStrike">
                <a:solidFill>
                  <a:schemeClr val="dk1"/>
                </a:solidFill>
                <a:latin typeface="Calibri"/>
                <a:ea typeface="Calibri"/>
                <a:cs typeface="Calibri"/>
                <a:sym typeface="Calibri"/>
              </a:rPr>
              <a:t> Afficher la diapo avec les 4 propositions : </a:t>
            </a:r>
            <a:endParaRPr b="0"/>
          </a:p>
          <a:p>
            <a:pPr indent="-228600" lvl="0" marL="457200" rtl="0" algn="l">
              <a:lnSpc>
                <a:spcPct val="100000"/>
              </a:lnSpc>
              <a:spcBef>
                <a:spcPts val="0"/>
              </a:spcBef>
              <a:spcAft>
                <a:spcPts val="0"/>
              </a:spcAft>
              <a:buSzPts val="1400"/>
              <a:buNone/>
            </a:pPr>
            <a:br>
              <a:rPr b="0" lang="fr-FR"/>
            </a:br>
            <a:r>
              <a:rPr b="0" i="0" lang="fr-FR" sz="1200" u="sng" cap="none" strike="noStrike">
                <a:solidFill>
                  <a:schemeClr val="dk1"/>
                </a:solidFill>
                <a:latin typeface="Calibri"/>
                <a:ea typeface="Calibri"/>
                <a:cs typeface="Calibri"/>
                <a:sym typeface="Calibri"/>
              </a:rPr>
              <a:t>Proposition 1</a:t>
            </a:r>
            <a:r>
              <a:rPr b="0" i="0" lang="fr-FR" sz="1200" u="none" cap="none" strike="noStrike">
                <a:solidFill>
                  <a:schemeClr val="dk1"/>
                </a:solidFill>
                <a:latin typeface="Calibri"/>
                <a:ea typeface="Calibri"/>
                <a:cs typeface="Calibri"/>
                <a:sym typeface="Calibri"/>
              </a:rPr>
              <a:t> : Je n'ai pas de méthode particulière pour travailler, mais mes premiers résultats sont assez satisfaisants.</a:t>
            </a:r>
            <a:endParaRPr b="0"/>
          </a:p>
          <a:p>
            <a:pPr indent="-228600" lvl="0" marL="457200" rtl="0" algn="l">
              <a:lnSpc>
                <a:spcPct val="100000"/>
              </a:lnSpc>
              <a:spcBef>
                <a:spcPts val="0"/>
              </a:spcBef>
              <a:spcAft>
                <a:spcPts val="0"/>
              </a:spcAft>
              <a:buSzPts val="1400"/>
              <a:buNone/>
            </a:pPr>
            <a:r>
              <a:rPr b="0" i="0" lang="fr-FR" sz="1200" u="sng" cap="none" strike="noStrike">
                <a:solidFill>
                  <a:schemeClr val="dk1"/>
                </a:solidFill>
                <a:latin typeface="Calibri"/>
                <a:ea typeface="Calibri"/>
                <a:cs typeface="Calibri"/>
                <a:sym typeface="Calibri"/>
              </a:rPr>
              <a:t>Proposition 2</a:t>
            </a:r>
            <a:r>
              <a:rPr b="0" i="0" lang="fr-FR" sz="1200" u="none" cap="none" strike="noStrike">
                <a:solidFill>
                  <a:schemeClr val="dk1"/>
                </a:solidFill>
                <a:latin typeface="Calibri"/>
                <a:ea typeface="Calibri"/>
                <a:cs typeface="Calibri"/>
                <a:sym typeface="Calibri"/>
              </a:rPr>
              <a:t> : Ma façon de travailler me semblait correcte, mais mes premiers résultats sont décevants.</a:t>
            </a:r>
            <a:endParaRPr b="0"/>
          </a:p>
          <a:p>
            <a:pPr indent="-228600" lvl="0" marL="457200" rtl="0" algn="l">
              <a:lnSpc>
                <a:spcPct val="100000"/>
              </a:lnSpc>
              <a:spcBef>
                <a:spcPts val="0"/>
              </a:spcBef>
              <a:spcAft>
                <a:spcPts val="0"/>
              </a:spcAft>
              <a:buSzPts val="1400"/>
              <a:buNone/>
            </a:pPr>
            <a:r>
              <a:rPr b="0" i="0" lang="fr-FR" sz="1200" u="sng" cap="none" strike="noStrike">
                <a:solidFill>
                  <a:schemeClr val="dk1"/>
                </a:solidFill>
                <a:latin typeface="Calibri"/>
                <a:ea typeface="Calibri"/>
                <a:cs typeface="Calibri"/>
                <a:sym typeface="Calibri"/>
              </a:rPr>
              <a:t>Proposition 3</a:t>
            </a:r>
            <a:r>
              <a:rPr b="0" i="0" lang="fr-FR" sz="1200" u="none" cap="none" strike="noStrike">
                <a:solidFill>
                  <a:schemeClr val="dk1"/>
                </a:solidFill>
                <a:latin typeface="Calibri"/>
                <a:ea typeface="Calibri"/>
                <a:cs typeface="Calibri"/>
                <a:sym typeface="Calibri"/>
              </a:rPr>
              <a:t> : Je suis plutôt perdu : je n'ai pas l'impression d'être efficace, mes résultats sont décevants, je ne vois pas trop comment m'améliorer...</a:t>
            </a:r>
            <a:endParaRPr b="0"/>
          </a:p>
          <a:p>
            <a:pPr indent="-228600" lvl="0" marL="457200" rtl="0" algn="l">
              <a:lnSpc>
                <a:spcPct val="100000"/>
              </a:lnSpc>
              <a:spcBef>
                <a:spcPts val="0"/>
              </a:spcBef>
              <a:spcAft>
                <a:spcPts val="0"/>
              </a:spcAft>
              <a:buSzPts val="1400"/>
              <a:buNone/>
            </a:pPr>
            <a:r>
              <a:rPr b="0" i="0" lang="fr-FR" sz="1200" u="sng" cap="none" strike="noStrike">
                <a:solidFill>
                  <a:schemeClr val="dk1"/>
                </a:solidFill>
                <a:latin typeface="Calibri"/>
                <a:ea typeface="Calibri"/>
                <a:cs typeface="Calibri"/>
                <a:sym typeface="Calibri"/>
              </a:rPr>
              <a:t>Proposition 4</a:t>
            </a:r>
            <a:r>
              <a:rPr b="0" i="0" lang="fr-FR" sz="1200" u="none" cap="none" strike="noStrike">
                <a:solidFill>
                  <a:schemeClr val="dk1"/>
                </a:solidFill>
                <a:latin typeface="Calibri"/>
                <a:ea typeface="Calibri"/>
                <a:cs typeface="Calibri"/>
                <a:sym typeface="Calibri"/>
              </a:rPr>
              <a:t> : Je ne sais pas encore ?</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Étudiants </a:t>
            </a:r>
            <a:r>
              <a:rPr b="0" i="0" lang="fr-FR" sz="1200" u="none" cap="none" strike="noStrike">
                <a:solidFill>
                  <a:schemeClr val="dk1"/>
                </a:solidFill>
                <a:latin typeface="Calibri"/>
                <a:ea typeface="Calibri"/>
                <a:cs typeface="Calibri"/>
                <a:sym typeface="Calibri"/>
              </a:rPr>
              <a:t>: répondent sur le tableau aux questions pendant qu’on s’installe</a:t>
            </a:r>
            <a:endParaRPr b="0"/>
          </a:p>
          <a:p>
            <a:pPr indent="-228600" lvl="0" marL="457200" marR="0" rtl="0" algn="l">
              <a:lnSpc>
                <a:spcPct val="100000"/>
              </a:lnSpc>
              <a:spcBef>
                <a:spcPts val="0"/>
              </a:spcBef>
              <a:spcAft>
                <a:spcPts val="0"/>
              </a:spcAft>
              <a:buSzPts val="1400"/>
              <a:buNone/>
            </a:pPr>
            <a:r>
              <a:t/>
            </a:r>
            <a:endParaRPr sz="1200"/>
          </a:p>
        </p:txBody>
      </p:sp>
      <p:sp>
        <p:nvSpPr>
          <p:cNvPr id="131" name="Google Shape;131;p2: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3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 autre exemple (au choix) </a:t>
            </a:r>
            <a:endParaRPr/>
          </a:p>
          <a:p>
            <a:pPr indent="0" lvl="0" marL="0" rtl="0" algn="l">
              <a:lnSpc>
                <a:spcPct val="100000"/>
              </a:lnSpc>
              <a:spcBef>
                <a:spcPts val="0"/>
              </a:spcBef>
              <a:spcAft>
                <a:spcPts val="0"/>
              </a:spcAft>
              <a:buSzPts val="1400"/>
              <a:buNone/>
            </a:pPr>
            <a:r>
              <a:rPr lang="fr-FR"/>
              <a:t>Appliquer : on utilise des connaissances pour pouvoir répondre aux questions (niveau 3)</a:t>
            </a:r>
            <a:endParaRPr/>
          </a:p>
          <a:p>
            <a:pPr indent="0" lvl="0" marL="0" rtl="0" algn="l">
              <a:lnSpc>
                <a:spcPct val="100000"/>
              </a:lnSpc>
              <a:spcBef>
                <a:spcPts val="0"/>
              </a:spcBef>
              <a:spcAft>
                <a:spcPts val="0"/>
              </a:spcAft>
              <a:buSzPts val="1400"/>
              <a:buNone/>
            </a:pPr>
            <a:r>
              <a:rPr lang="fr-FR"/>
              <a:t>Mais pour cela il faut avoir appris comment est constitué un atome et ce qu’est un isotope (Niveau 1)</a:t>
            </a:r>
            <a:endParaRPr/>
          </a:p>
          <a:p>
            <a:pPr indent="0" lvl="0" marL="0" rtl="0" algn="l">
              <a:lnSpc>
                <a:spcPct val="100000"/>
              </a:lnSpc>
              <a:spcBef>
                <a:spcPts val="0"/>
              </a:spcBef>
              <a:spcAft>
                <a:spcPts val="0"/>
              </a:spcAft>
              <a:buSzPts val="1400"/>
              <a:buNone/>
            </a:pPr>
            <a:r>
              <a:rPr lang="fr-FR"/>
              <a:t>Et il faut avoir compris ce qu’est la masse molaire etc… (Niveau 2)</a:t>
            </a:r>
            <a:endParaRPr/>
          </a:p>
          <a:p>
            <a:pPr indent="0" lvl="0" marL="0" rtl="0" algn="l">
              <a:lnSpc>
                <a:spcPct val="100000"/>
              </a:lnSpc>
              <a:spcBef>
                <a:spcPts val="0"/>
              </a:spcBef>
              <a:spcAft>
                <a:spcPts val="0"/>
              </a:spcAft>
              <a:buSzPts val="1400"/>
              <a:buNone/>
            </a:pPr>
            <a:r>
              <a:t/>
            </a:r>
            <a:endParaRPr/>
          </a:p>
        </p:txBody>
      </p:sp>
      <p:sp>
        <p:nvSpPr>
          <p:cNvPr id="753" name="Google Shape;753;p36: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3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Il faut connaître le théorème de Pythagore, mais ça ne suffit pas ! Il faut se casser la tête, réfléchir avant tout …</a:t>
            </a:r>
            <a:endParaRPr/>
          </a:p>
          <a:p>
            <a:pPr indent="0" lvl="0" marL="0" rtl="0" algn="l">
              <a:lnSpc>
                <a:spcPct val="100000"/>
              </a:lnSpc>
              <a:spcBef>
                <a:spcPts val="0"/>
              </a:spcBef>
              <a:spcAft>
                <a:spcPts val="0"/>
              </a:spcAft>
              <a:buSzPts val="1400"/>
              <a:buNone/>
            </a:pPr>
            <a:r>
              <a:rPr lang="fr-FR"/>
              <a:t>la solution est à la diapo suivante…</a:t>
            </a:r>
            <a:endParaRPr/>
          </a:p>
        </p:txBody>
      </p:sp>
      <p:sp>
        <p:nvSpPr>
          <p:cNvPr id="764" name="Google Shape;764;p3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La solution…</a:t>
            </a:r>
            <a:endParaRPr/>
          </a:p>
        </p:txBody>
      </p:sp>
      <p:sp>
        <p:nvSpPr>
          <p:cNvPr id="777" name="Google Shape;777;p3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 :</a:t>
            </a:r>
            <a:r>
              <a:rPr b="0" i="0" lang="fr-FR" sz="1200" u="none" cap="none" strike="noStrike">
                <a:solidFill>
                  <a:schemeClr val="dk1"/>
                </a:solidFill>
                <a:latin typeface="Calibri"/>
                <a:ea typeface="Calibri"/>
                <a:cs typeface="Calibri"/>
                <a:sym typeface="Calibri"/>
              </a:rPr>
              <a:t> </a:t>
            </a:r>
            <a:r>
              <a:rPr b="1" i="0" lang="fr-FR" sz="1200" u="none" cap="none" strike="noStrike">
                <a:solidFill>
                  <a:schemeClr val="dk1"/>
                </a:solidFill>
                <a:latin typeface="Calibri"/>
                <a:ea typeface="Calibri"/>
                <a:cs typeface="Calibri"/>
                <a:sym typeface="Calibri"/>
              </a:rPr>
              <a:t>10 min</a:t>
            </a: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5 min de travail en groupe – 5 min bilan en classe</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Attendus : </a:t>
            </a:r>
            <a:r>
              <a:rPr b="0" i="0" lang="fr-FR" sz="1200" u="none" cap="none" strike="noStrike">
                <a:solidFill>
                  <a:schemeClr val="dk1"/>
                </a:solidFill>
                <a:latin typeface="Calibri"/>
                <a:ea typeface="Calibri"/>
                <a:cs typeface="Calibri"/>
                <a:sym typeface="Calibri"/>
              </a:rPr>
              <a:t>commencer un travail de réflexion  (métacognition) sur les difficultés rencontrées par les étudiants</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Prof :</a:t>
            </a:r>
            <a:r>
              <a:rPr b="0" i="0" lang="fr-FR" sz="1200" u="none" cap="none" strike="noStrike">
                <a:solidFill>
                  <a:schemeClr val="dk1"/>
                </a:solidFill>
                <a:latin typeface="Calibri"/>
                <a:ea typeface="Calibri"/>
                <a:cs typeface="Calibri"/>
                <a:sym typeface="Calibri"/>
              </a:rPr>
              <a:t> Demander aux étudiants de se mettre par groupes de 4-5 étudiants pour faire un bilan écrit (secrétaire) puis oral (orateur) des questions ci-après. Proposer au groupe de choisir un “gardien du temps” car le travail en groupe ne dure que 5 min et que cela passe vite. Proposer le rôle de greffier qui est celui qui note toutes les idées échangées dans le groupe sans censure. On rappelle aux gardiens du temps de démarrer le chrono et au groupe de bien penser à faire la synthèse de l’ensemble du groupe pour chaque question (secrétaire écrit). </a:t>
            </a:r>
            <a:endParaRPr b="0"/>
          </a:p>
          <a:p>
            <a:pPr indent="-228600" lvl="0" marL="457200" rtl="0" algn="l">
              <a:lnSpc>
                <a:spcPct val="100000"/>
              </a:lnSpc>
              <a:spcBef>
                <a:spcPts val="0"/>
              </a:spcBef>
              <a:spcAft>
                <a:spcPts val="0"/>
              </a:spcAft>
              <a:buSzPts val="1400"/>
              <a:buNone/>
            </a:pPr>
            <a:br>
              <a:rPr lang="fr-FR"/>
            </a:br>
            <a:r>
              <a:rPr b="0" i="1" lang="fr-FR" sz="1200" u="none" cap="none" strike="noStrike">
                <a:solidFill>
                  <a:schemeClr val="dk1"/>
                </a:solidFill>
                <a:latin typeface="Calibri"/>
                <a:ea typeface="Calibri"/>
                <a:cs typeface="Calibri"/>
                <a:sym typeface="Calibri"/>
              </a:rPr>
              <a:t>Etudiants </a:t>
            </a:r>
            <a:r>
              <a:rPr b="0" i="0" lang="fr-FR" sz="1200" u="none" cap="none" strike="noStrike">
                <a:solidFill>
                  <a:schemeClr val="dk1"/>
                </a:solidFill>
                <a:latin typeface="Calibri"/>
                <a:ea typeface="Calibri"/>
                <a:cs typeface="Calibri"/>
                <a:sym typeface="Calibri"/>
              </a:rPr>
              <a:t>: travaillent en groupe - doivent s’être répartis les rôles de gardien du temps ; secrétaire, orateur, greffier - doivent faire un bilan écrit de chaque question posée afin que quelqu’un puisse présenter en 1 min le bilan du groupe - Ils doivent gérer le temps…</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On interroge un groupe ou 1 groupe note au tableau les points principaux</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On demande à un autre groupe de compléter avec leur bilan</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On demande à la classe s’il y a d’autres choses à compléter</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C’est le point de départ – on n’essaie pas de les amener à réfléchir plus loin – On laisse les mots clés de la synthèse de groupe dans un coin du tableau (ne pas l’effacer)</a:t>
            </a:r>
            <a:r>
              <a:rPr b="0" i="0" lang="fr-FR" sz="1200" u="none" cap="none" strike="noStrike">
                <a:solidFill>
                  <a:schemeClr val="dk1"/>
                </a:solidFill>
                <a:latin typeface="Calibri"/>
                <a:ea typeface="Calibri"/>
                <a:cs typeface="Calibri"/>
                <a:sym typeface="Calibri"/>
              </a:rPr>
              <a:t>.</a:t>
            </a:r>
            <a:endParaRPr b="0"/>
          </a:p>
          <a:p>
            <a:pPr indent="-228600" lvl="0" marL="457200" marR="0" rtl="0" algn="l">
              <a:lnSpc>
                <a:spcPct val="100000"/>
              </a:lnSpc>
              <a:spcBef>
                <a:spcPts val="0"/>
              </a:spcBef>
              <a:spcAft>
                <a:spcPts val="0"/>
              </a:spcAft>
              <a:buSzPts val="1400"/>
              <a:buNone/>
            </a:pPr>
            <a:br>
              <a:rPr lang="fr-FR"/>
            </a:br>
            <a:endParaRPr/>
          </a:p>
        </p:txBody>
      </p:sp>
      <p:sp>
        <p:nvSpPr>
          <p:cNvPr id="140" name="Google Shape;140;p52:notes"/>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br>
              <a:rPr b="1" i="0" lang="fr-FR" sz="1200" u="none" cap="none" strike="noStrike">
                <a:solidFill>
                  <a:schemeClr val="dk1"/>
                </a:solidFill>
                <a:latin typeface="Calibri"/>
                <a:ea typeface="Calibri"/>
                <a:cs typeface="Calibri"/>
                <a:sym typeface="Calibri"/>
              </a:rPr>
            </a:br>
            <a:endParaRPr b="1"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10 min</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Attendus</a:t>
            </a:r>
            <a:r>
              <a:rPr b="0" i="0" lang="fr-FR" sz="1200" u="none" cap="none" strike="noStrike">
                <a:solidFill>
                  <a:schemeClr val="dk1"/>
                </a:solidFill>
                <a:latin typeface="Calibri"/>
                <a:ea typeface="Calibri"/>
                <a:cs typeface="Calibri"/>
                <a:sym typeface="Calibri"/>
              </a:rPr>
              <a:t> : faire prendre conscience aux étudiants que l’université a d’autres attendus que le Lycée</a:t>
            </a:r>
            <a:endParaRPr b="0"/>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Prof :</a:t>
            </a:r>
            <a:r>
              <a:rPr b="0" i="0" lang="fr-FR" sz="1200" u="none" cap="none" strike="noStrike">
                <a:solidFill>
                  <a:schemeClr val="dk1"/>
                </a:solidFill>
                <a:latin typeface="Calibri"/>
                <a:ea typeface="Calibri"/>
                <a:cs typeface="Calibri"/>
                <a:sym typeface="Calibri"/>
              </a:rPr>
              <a:t> diaporama : Diapo 5 projetée “du lycée à l’Université”</a:t>
            </a:r>
            <a:endParaRPr b="0"/>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Etudiants : </a:t>
            </a:r>
            <a:r>
              <a:rPr b="0" i="0" lang="fr-FR" sz="1200" u="none" cap="none" strike="noStrike">
                <a:solidFill>
                  <a:schemeClr val="dk1"/>
                </a:solidFill>
                <a:latin typeface="Calibri"/>
                <a:ea typeface="Calibri"/>
                <a:cs typeface="Calibri"/>
                <a:sym typeface="Calibri"/>
              </a:rPr>
              <a:t>Répondent individuellement spontanément (on peut leur laisser 2 min de réflexion en individuel)</a:t>
            </a:r>
            <a:endParaRPr b="0"/>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Déroulé  :</a:t>
            </a:r>
            <a:r>
              <a:rPr b="0" i="0" lang="fr-FR" sz="1200" u="none" cap="none" strike="noStrike">
                <a:solidFill>
                  <a:schemeClr val="dk1"/>
                </a:solidFill>
                <a:latin typeface="Calibri"/>
                <a:ea typeface="Calibri"/>
                <a:cs typeface="Calibri"/>
                <a:sym typeface="Calibri"/>
              </a:rPr>
              <a:t> travail individuel en classe entière</a:t>
            </a:r>
            <a:endParaRPr b="0"/>
          </a:p>
          <a:p>
            <a:pPr indent="-228600" lvl="0" marL="457200" rtl="0" algn="l">
              <a:lnSpc>
                <a:spcPct val="100000"/>
              </a:lnSpc>
              <a:spcBef>
                <a:spcPts val="0"/>
              </a:spcBef>
              <a:spcAft>
                <a:spcPts val="0"/>
              </a:spcAft>
              <a:buSzPts val="1400"/>
              <a:buNone/>
            </a:pPr>
            <a:br>
              <a:rPr b="0" lang="fr-FR"/>
            </a:br>
            <a:r>
              <a:rPr b="0" i="0" lang="fr-FR" sz="1200" u="none" cap="none" strike="noStrike">
                <a:solidFill>
                  <a:schemeClr val="dk1"/>
                </a:solidFill>
                <a:latin typeface="Calibri"/>
                <a:ea typeface="Calibri"/>
                <a:cs typeface="Calibri"/>
                <a:sym typeface="Calibri"/>
              </a:rPr>
              <a:t>2 min : présentation des chiffres chocs :</a:t>
            </a:r>
            <a:r>
              <a:rPr b="1" i="0" lang="fr-FR" sz="1200" u="none" cap="none" strike="noStrike">
                <a:solidFill>
                  <a:schemeClr val="dk1"/>
                </a:solidFill>
                <a:latin typeface="Calibri"/>
                <a:ea typeface="Calibri"/>
                <a:cs typeface="Calibri"/>
                <a:sym typeface="Calibri"/>
              </a:rPr>
              <a:t> </a:t>
            </a:r>
            <a:r>
              <a:rPr b="0" i="0" lang="fr-FR" sz="1200" u="none" cap="none" strike="noStrike">
                <a:solidFill>
                  <a:schemeClr val="dk1"/>
                </a:solidFill>
                <a:latin typeface="Calibri"/>
                <a:ea typeface="Calibri"/>
                <a:cs typeface="Calibri"/>
                <a:sym typeface="Calibri"/>
              </a:rPr>
              <a:t>Bac &gt; 90% de réussite et L1  : &lt; 40 % de réussite, &gt; 35 % d’échec, &gt; 20% Défaillants</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3min :   Demander à la classe entière les raisons, d’après eux, de ces chiffres – échanges</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Demander</a:t>
            </a:r>
            <a:r>
              <a:rPr b="1" i="0" lang="fr-FR" sz="1200" u="none" cap="none" strike="noStrike">
                <a:solidFill>
                  <a:schemeClr val="dk1"/>
                </a:solidFill>
                <a:latin typeface="Calibri"/>
                <a:ea typeface="Calibri"/>
                <a:cs typeface="Calibri"/>
                <a:sym typeface="Calibri"/>
              </a:rPr>
              <a:t> </a:t>
            </a:r>
            <a:r>
              <a:rPr b="0" i="0" lang="fr-FR" sz="1200" u="none" cap="none" strike="noStrike">
                <a:solidFill>
                  <a:schemeClr val="dk1"/>
                </a:solidFill>
                <a:latin typeface="Calibri"/>
                <a:ea typeface="Calibri"/>
                <a:cs typeface="Calibri"/>
                <a:sym typeface="Calibri"/>
              </a:rPr>
              <a:t>Pourquoi, d’après eux, un tel écart entre le bac et la L1 ?</a:t>
            </a:r>
            <a:r>
              <a:rPr b="1"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S’ils sèchent, interroger les étudiants sur leur premières expériences de CC à l’université : ont-ils rencontré des difficultés (« plus difficile qu’en terminale ? Pourquoi ?»)</a:t>
            </a:r>
            <a:r>
              <a:rPr b="0" i="0" lang="fr-FR" sz="1200" u="none" cap="none" strike="noStrike">
                <a:solidFill>
                  <a:schemeClr val="dk1"/>
                </a:solidFill>
                <a:latin typeface="Calibri"/>
                <a:ea typeface="Calibri"/>
                <a:cs typeface="Calibri"/>
                <a:sym typeface="Calibri"/>
              </a:rPr>
              <a:t>.</a:t>
            </a:r>
            <a:endParaRPr b="0"/>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Il est important de les laisser exprimer les difficultés rencontrées et rebondir dessus pour dire qu’en effet on n’attend peut-être pas la même chose que ce qu’ils faisaient au lycée … par exemple qu’ils peuvent ne pas avoir en CC des exercices identiques à ceux vus en TD etc… cet échange introduit la suite. C’est donc important de se poser cette question.</a:t>
            </a:r>
            <a:endParaRPr b="0"/>
          </a:p>
          <a:p>
            <a:pPr indent="-228600" lvl="0" marL="457200" marR="0" rtl="0" algn="l">
              <a:lnSpc>
                <a:spcPct val="100000"/>
              </a:lnSpc>
              <a:spcBef>
                <a:spcPts val="0"/>
              </a:spcBef>
              <a:spcAft>
                <a:spcPts val="0"/>
              </a:spcAft>
              <a:buSzPts val="1400"/>
              <a:buNone/>
            </a:pPr>
            <a:br>
              <a:rPr lang="fr-FR"/>
            </a:br>
            <a:endParaRPr/>
          </a:p>
        </p:txBody>
      </p:sp>
      <p:sp>
        <p:nvSpPr>
          <p:cNvPr id="149" name="Google Shape;149;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Durée</a:t>
            </a:r>
            <a:r>
              <a:rPr b="0" i="0" lang="fr-FR" sz="1200" u="none" cap="none" strike="noStrike">
                <a:solidFill>
                  <a:schemeClr val="dk1"/>
                </a:solidFill>
                <a:latin typeface="Calibri"/>
                <a:ea typeface="Calibri"/>
                <a:cs typeface="Calibri"/>
                <a:sym typeface="Calibri"/>
              </a:rPr>
              <a:t> : </a:t>
            </a:r>
            <a:r>
              <a:rPr b="1" i="0" lang="fr-FR" sz="1200" u="none" cap="none" strike="noStrike">
                <a:solidFill>
                  <a:schemeClr val="dk1"/>
                </a:solidFill>
                <a:latin typeface="Calibri"/>
                <a:ea typeface="Calibri"/>
                <a:cs typeface="Calibri"/>
                <a:sym typeface="Calibri"/>
              </a:rPr>
              <a:t>20 min</a:t>
            </a: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Attendus</a:t>
            </a:r>
            <a:r>
              <a:rPr b="0" i="0" lang="fr-FR" sz="1200" u="none" cap="none" strike="noStrike">
                <a:solidFill>
                  <a:schemeClr val="dk1"/>
                </a:solidFill>
                <a:latin typeface="Calibri"/>
                <a:ea typeface="Calibri"/>
                <a:cs typeface="Calibri"/>
                <a:sym typeface="Calibri"/>
              </a:rPr>
              <a:t>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Comprendre la différence entre les attendus du Lycée et ceux de l’université…</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Comprendre que l’on attend un travail personnel autre que juste refaire les exos de TD et apprendre le cours:</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 Ils doivent eux même faire les liens entre CM-TD et TP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Aller plus loin, faire d’autres exercices pour </a:t>
            </a:r>
            <a:r>
              <a:rPr b="1" i="0" lang="fr-FR" sz="1200" u="none" cap="none" strike="noStrike">
                <a:solidFill>
                  <a:schemeClr val="dk1"/>
                </a:solidFill>
                <a:latin typeface="Calibri"/>
                <a:ea typeface="Calibri"/>
                <a:cs typeface="Calibri"/>
                <a:sym typeface="Calibri"/>
              </a:rPr>
              <a:t>vérifier s’ils ont bien compris</a:t>
            </a:r>
            <a:r>
              <a:rPr b="0" i="0" lang="fr-FR" sz="1200" u="none" cap="none" strike="noStrike">
                <a:solidFill>
                  <a:schemeClr val="dk1"/>
                </a:solidFill>
                <a:latin typeface="Calibri"/>
                <a:ea typeface="Calibri"/>
                <a:cs typeface="Calibri"/>
                <a:sym typeface="Calibri"/>
              </a:rPr>
              <a:t> les notions étudiées</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Faire prendre conscience aux étudiants que le travail personnel attendu est beaucoup plus important</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à l’université</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le travail sera plus important au départ dans certaines UE ou pour certains étudiants selon</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l’adéquation du parcours scolaire avec le parcours universitaire choisi</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Dire explicitement que le travail n’est pas vérifié en TD, mais l’enseignant suppose qu’il a été</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cherché et fait… pas de questions = pas de difficulté</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Prof :</a:t>
            </a:r>
            <a:r>
              <a:rPr b="0" i="0" lang="fr-FR" sz="1200" u="none" cap="none" strike="noStrike">
                <a:solidFill>
                  <a:schemeClr val="dk1"/>
                </a:solidFill>
                <a:latin typeface="Calibri"/>
                <a:ea typeface="Calibri"/>
                <a:cs typeface="Calibri"/>
                <a:sym typeface="Calibri"/>
              </a:rPr>
              <a:t> diaporama : Diapos 5 à 8 projetées  </a:t>
            </a:r>
            <a:endParaRPr b="0"/>
          </a:p>
          <a:p>
            <a:pPr indent="-228600" lvl="0" marL="457200" rtl="0" algn="l">
              <a:lnSpc>
                <a:spcPct val="100000"/>
              </a:lnSpc>
              <a:spcBef>
                <a:spcPts val="0"/>
              </a:spcBef>
              <a:spcAft>
                <a:spcPts val="0"/>
              </a:spcAft>
              <a:buSzPts val="1400"/>
              <a:buNone/>
            </a:pPr>
            <a:br>
              <a:rPr b="0" lang="fr-FR"/>
            </a:br>
            <a:r>
              <a:rPr b="0" i="0" lang="fr-FR" sz="1200" u="none" cap="none" strike="noStrike">
                <a:solidFill>
                  <a:schemeClr val="dk1"/>
                </a:solidFill>
                <a:latin typeface="Calibri"/>
                <a:ea typeface="Calibri"/>
                <a:cs typeface="Calibri"/>
                <a:sym typeface="Calibri"/>
              </a:rPr>
              <a:t>Qu’est-ce qui a changé depuis le lycée :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Diapo 5 sur le lycée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Demander aux étudiants de répartir les différentes étiquettes dans les cases “traité en amphi” / traité en TD / Travail Personnel Diapo 6 </a:t>
            </a:r>
            <a:endParaRPr/>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Recopier ces 3 cases au tableau (3 colonnes). Dans le diaporama il y a les “réponses” sur les Diapos 6, 7, 8. Laisser les étudiants chercher et construire le contenu des cases à l’aide des mots clés de la Diapo 6</a:t>
            </a:r>
            <a:endParaRPr b="0"/>
          </a:p>
          <a:p>
            <a:pPr indent="-228600" lvl="0" marL="457200" rtl="0" algn="l">
              <a:lnSpc>
                <a:spcPct val="100000"/>
              </a:lnSpc>
              <a:spcBef>
                <a:spcPts val="0"/>
              </a:spcBef>
              <a:spcAft>
                <a:spcPts val="0"/>
              </a:spcAft>
              <a:buSzPts val="1400"/>
              <a:buNone/>
            </a:pPr>
            <a:br>
              <a:rPr b="0" lang="fr-FR"/>
            </a:br>
            <a:r>
              <a:rPr b="0" i="1" lang="fr-FR" sz="1200" u="none" cap="none" strike="noStrike">
                <a:solidFill>
                  <a:schemeClr val="dk1"/>
                </a:solidFill>
                <a:latin typeface="Calibri"/>
                <a:ea typeface="Calibri"/>
                <a:cs typeface="Calibri"/>
                <a:sym typeface="Calibri"/>
              </a:rPr>
              <a:t>Etudiants</a:t>
            </a:r>
            <a:r>
              <a:rPr b="0" i="0" lang="fr-FR" sz="1200" u="none" cap="none" strike="noStrike">
                <a:solidFill>
                  <a:schemeClr val="dk1"/>
                </a:solidFill>
                <a:latin typeface="Calibri"/>
                <a:ea typeface="Calibri"/>
                <a:cs typeface="Calibri"/>
                <a:sym typeface="Calibri"/>
              </a:rPr>
              <a:t> : Doivent définir ce qui, d’après eux, est traité en amphi, en TD et lors de leur travail personnel. </a:t>
            </a:r>
            <a:endParaRPr b="0"/>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phase individuelle,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phase en groupe avec un étudiant de chaque groupe qui vient compléter les 3 cases au tableau.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phase de débat classe entière : amener les étudiants à trouver la répartition faite Diapo 8 </a:t>
            </a:r>
            <a:endParaRPr/>
          </a:p>
          <a:p>
            <a:pPr indent="-228600" lvl="0" marL="457200" rtl="0" algn="l">
              <a:lnSpc>
                <a:spcPct val="100000"/>
              </a:lnSpc>
              <a:spcBef>
                <a:spcPts val="0"/>
              </a:spcBef>
              <a:spcAft>
                <a:spcPts val="0"/>
              </a:spcAft>
              <a:buSzPts val="1400"/>
              <a:buNone/>
            </a:pP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0" i="1" lang="fr-FR" sz="1200" u="none" cap="none" strike="noStrike">
                <a:solidFill>
                  <a:schemeClr val="dk1"/>
                </a:solidFill>
                <a:latin typeface="Calibri"/>
                <a:ea typeface="Calibri"/>
                <a:cs typeface="Calibri"/>
                <a:sym typeface="Calibri"/>
              </a:rPr>
              <a:t>Déroulé</a:t>
            </a:r>
            <a:r>
              <a:rPr b="0" i="0" lang="fr-FR" sz="1200" u="none" cap="none" strike="noStrike">
                <a:solidFill>
                  <a:schemeClr val="dk1"/>
                </a:solidFill>
                <a:latin typeface="Calibri"/>
                <a:ea typeface="Calibri"/>
                <a:cs typeface="Calibri"/>
                <a:sym typeface="Calibri"/>
              </a:rPr>
              <a:t> :</a:t>
            </a: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3 min </a:t>
            </a:r>
            <a:r>
              <a:rPr b="0" i="0" lang="fr-FR" sz="1200" u="none" cap="none" strike="noStrike">
                <a:solidFill>
                  <a:schemeClr val="dk1"/>
                </a:solidFill>
                <a:latin typeface="Calibri"/>
                <a:ea typeface="Calibri"/>
                <a:cs typeface="Calibri"/>
                <a:sym typeface="Calibri"/>
              </a:rPr>
              <a:t>pour le prof (diaporama)</a:t>
            </a: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2 min</a:t>
            </a:r>
            <a:r>
              <a:rPr b="0" i="0" lang="fr-FR" sz="1200" u="none" cap="none" strike="noStrike">
                <a:solidFill>
                  <a:schemeClr val="dk1"/>
                </a:solidFill>
                <a:latin typeface="Calibri"/>
                <a:ea typeface="Calibri"/>
                <a:cs typeface="Calibri"/>
                <a:sym typeface="Calibri"/>
              </a:rPr>
              <a:t> individuel </a:t>
            </a: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5 min </a:t>
            </a:r>
            <a:r>
              <a:rPr b="0" i="0" lang="fr-FR" sz="1200" u="none" cap="none" strike="noStrike">
                <a:solidFill>
                  <a:schemeClr val="dk1"/>
                </a:solidFill>
                <a:latin typeface="Calibri"/>
                <a:ea typeface="Calibri"/>
                <a:cs typeface="Calibri"/>
                <a:sym typeface="Calibri"/>
              </a:rPr>
              <a:t>travail en </a:t>
            </a:r>
            <a:r>
              <a:rPr b="1" i="0" lang="fr-FR" sz="1200" u="none" cap="none" strike="noStrike">
                <a:solidFill>
                  <a:schemeClr val="dk1"/>
                </a:solidFill>
                <a:latin typeface="Calibri"/>
                <a:ea typeface="Calibri"/>
                <a:cs typeface="Calibri"/>
                <a:sym typeface="Calibri"/>
              </a:rPr>
              <a:t>groupe</a:t>
            </a:r>
            <a:endParaRPr b="0"/>
          </a:p>
          <a:p>
            <a:pPr indent="-228600" lvl="0" marL="457200" rtl="0" algn="l">
              <a:lnSpc>
                <a:spcPct val="100000"/>
              </a:lnSpc>
              <a:spcBef>
                <a:spcPts val="0"/>
              </a:spcBef>
              <a:spcAft>
                <a:spcPts val="0"/>
              </a:spcAft>
              <a:buSzPts val="1400"/>
              <a:buNone/>
            </a:pPr>
            <a:r>
              <a:rPr b="1" i="0" lang="fr-FR" sz="1200" u="none" cap="none" strike="noStrike">
                <a:solidFill>
                  <a:schemeClr val="dk1"/>
                </a:solidFill>
                <a:latin typeface="Calibri"/>
                <a:ea typeface="Calibri"/>
                <a:cs typeface="Calibri"/>
                <a:sym typeface="Calibri"/>
              </a:rPr>
              <a:t>10 min</a:t>
            </a:r>
            <a:r>
              <a:rPr b="0" i="0" lang="fr-FR" sz="1200" u="none" cap="none" strike="noStrike">
                <a:solidFill>
                  <a:schemeClr val="dk1"/>
                </a:solidFill>
                <a:latin typeface="Calibri"/>
                <a:ea typeface="Calibri"/>
                <a:cs typeface="Calibri"/>
                <a:sym typeface="Calibri"/>
              </a:rPr>
              <a:t> échanges </a:t>
            </a:r>
            <a:r>
              <a:rPr b="1" i="0" lang="fr-FR" sz="1200" u="none" cap="none" strike="noStrike">
                <a:solidFill>
                  <a:schemeClr val="dk1"/>
                </a:solidFill>
                <a:latin typeface="Calibri"/>
                <a:ea typeface="Calibri"/>
                <a:cs typeface="Calibri"/>
                <a:sym typeface="Calibri"/>
              </a:rPr>
              <a:t>classe entière</a:t>
            </a:r>
            <a:r>
              <a:rPr b="0" i="0" lang="fr-FR" sz="1200" u="none" cap="none" strike="noStrike">
                <a:solidFill>
                  <a:schemeClr val="dk1"/>
                </a:solidFill>
                <a:latin typeface="Calibri"/>
                <a:ea typeface="Calibri"/>
                <a:cs typeface="Calibri"/>
                <a:sym typeface="Calibri"/>
              </a:rPr>
              <a:t> notamment sur le travail personnel – on compare ce que les étudiants ont mis avec la réalité (Diapo 8)</a:t>
            </a:r>
            <a:endParaRPr b="0"/>
          </a:p>
          <a:p>
            <a:pPr indent="-228600" lvl="0" marL="457200" marR="0" rtl="0" algn="l">
              <a:lnSpc>
                <a:spcPct val="100000"/>
              </a:lnSpc>
              <a:spcBef>
                <a:spcPts val="0"/>
              </a:spcBef>
              <a:spcAft>
                <a:spcPts val="0"/>
              </a:spcAft>
              <a:buSzPts val="1400"/>
              <a:buNone/>
            </a:pPr>
            <a:br>
              <a:rPr lang="fr-FR"/>
            </a:br>
            <a:endParaRPr/>
          </a:p>
        </p:txBody>
      </p:sp>
      <p:sp>
        <p:nvSpPr>
          <p:cNvPr id="172" name="Google Shape;172;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mettre les étiquettes dans les cases de façon orale (on peut laisser une trace au tableau pour pouvoir comparer)</a:t>
            </a:r>
            <a:endParaRPr/>
          </a:p>
        </p:txBody>
      </p:sp>
      <p:sp>
        <p:nvSpPr>
          <p:cNvPr id="191" name="Google Shape;191;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solidFill>
          <a:srgbClr val="F2F2F2"/>
        </a:solidFill>
      </p:bgPr>
    </p:bg>
    <p:spTree>
      <p:nvGrpSpPr>
        <p:cNvPr id="15" name="Shape 15"/>
        <p:cNvGrpSpPr/>
        <p:nvPr/>
      </p:nvGrpSpPr>
      <p:grpSpPr>
        <a:xfrm>
          <a:off x="0" y="0"/>
          <a:ext cx="0" cy="0"/>
          <a:chOff x="0" y="0"/>
          <a:chExt cx="0" cy="0"/>
        </a:xfrm>
      </p:grpSpPr>
      <p:sp>
        <p:nvSpPr>
          <p:cNvPr id="16" name="Google Shape;16;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19" name="Google Shape;19;p40"/>
          <p:cNvSpPr txBox="1"/>
          <p:nvPr/>
        </p:nvSpPr>
        <p:spPr>
          <a:xfrm>
            <a:off x="8460432" y="6471185"/>
            <a:ext cx="5540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D6F7FE"/>
                </a:solidFill>
                <a:latin typeface="Arial"/>
                <a:ea typeface="Arial"/>
                <a:cs typeface="Arial"/>
                <a:sym typeface="Arial"/>
              </a:rPr>
              <a:t>‹#›</a:t>
            </a:fld>
            <a:endParaRPr b="0" i="0" sz="1400" u="none" cap="none" strike="noStrike">
              <a:solidFill>
                <a:srgbClr val="D6F7FE"/>
              </a:solidFill>
              <a:latin typeface="Arial"/>
              <a:ea typeface="Arial"/>
              <a:cs typeface="Arial"/>
              <a:sym typeface="Arial"/>
            </a:endParaRPr>
          </a:p>
        </p:txBody>
      </p:sp>
      <p:sp>
        <p:nvSpPr>
          <p:cNvPr id="20" name="Google Shape;20;p40"/>
          <p:cNvSpPr txBox="1"/>
          <p:nvPr/>
        </p:nvSpPr>
        <p:spPr>
          <a:xfrm>
            <a:off x="0" y="6487231"/>
            <a:ext cx="5034845"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D6F7FE"/>
              </a:solidFill>
              <a:latin typeface="Arial"/>
              <a:ea typeface="Arial"/>
              <a:cs typeface="Arial"/>
              <a:sym typeface="Arial"/>
            </a:endParaRPr>
          </a:p>
        </p:txBody>
      </p:sp>
      <p:sp>
        <p:nvSpPr>
          <p:cNvPr id="21" name="Google Shape;21;p40"/>
          <p:cNvSpPr/>
          <p:nvPr/>
        </p:nvSpPr>
        <p:spPr>
          <a:xfrm>
            <a:off x="0" y="30934"/>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accent2"/>
                </a:solidFill>
                <a:latin typeface="Calibri"/>
                <a:ea typeface="Calibri"/>
                <a:cs typeface="Calibri"/>
                <a:sym typeface="Calibri"/>
              </a:rPr>
              <a:t>Apprendre</a:t>
            </a:r>
            <a:r>
              <a:rPr b="0" i="0" lang="fr-FR" sz="1800" u="none" cap="none" strike="noStrike">
                <a:solidFill>
                  <a:srgbClr val="D6F7FE"/>
                </a:solidFill>
                <a:latin typeface="Calibri"/>
                <a:ea typeface="Calibri"/>
                <a:cs typeface="Calibri"/>
                <a:sym typeface="Calibri"/>
              </a:rPr>
              <a:t> </a:t>
            </a:r>
            <a:r>
              <a:rPr b="0" i="0" lang="fr-FR" sz="1800" u="none" cap="none" strike="noStrike">
                <a:solidFill>
                  <a:schemeClr val="accent2"/>
                </a:solidFill>
                <a:latin typeface="Calibri"/>
                <a:ea typeface="Calibri"/>
                <a:cs typeface="Calibri"/>
                <a:sym typeface="Calibri"/>
              </a:rPr>
              <a:t>à APPRENDRE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bg>
      <p:bgPr>
        <a:solidFill>
          <a:srgbClr val="F2F2F2"/>
        </a:solidFill>
      </p:bgPr>
    </p:bg>
    <p:spTree>
      <p:nvGrpSpPr>
        <p:cNvPr id="89" name="Shape 89"/>
        <p:cNvGrpSpPr/>
        <p:nvPr/>
      </p:nvGrpSpPr>
      <p:grpSpPr>
        <a:xfrm>
          <a:off x="0" y="0"/>
          <a:ext cx="0" cy="0"/>
          <a:chOff x="0" y="0"/>
          <a:chExt cx="0" cy="0"/>
        </a:xfrm>
      </p:grpSpPr>
      <p:sp>
        <p:nvSpPr>
          <p:cNvPr id="90" name="Google Shape;90;p50"/>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0"/>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95" name="Google Shape;95;p50"/>
          <p:cNvSpPr txBox="1"/>
          <p:nvPr/>
        </p:nvSpPr>
        <p:spPr>
          <a:xfrm>
            <a:off x="8532440" y="6381328"/>
            <a:ext cx="5540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D6F7FE"/>
                </a:solidFill>
                <a:latin typeface="Arial"/>
                <a:ea typeface="Arial"/>
                <a:cs typeface="Arial"/>
                <a:sym typeface="Arial"/>
              </a:rPr>
              <a:t>‹#›</a:t>
            </a:fld>
            <a:endParaRPr b="0" i="0" sz="1400" u="none" cap="none" strike="noStrike">
              <a:solidFill>
                <a:srgbClr val="D6F7FE"/>
              </a:solidFill>
              <a:latin typeface="Arial"/>
              <a:ea typeface="Arial"/>
              <a:cs typeface="Arial"/>
              <a:sym typeface="Arial"/>
            </a:endParaRPr>
          </a:p>
        </p:txBody>
      </p:sp>
      <p:sp>
        <p:nvSpPr>
          <p:cNvPr id="96" name="Google Shape;96;p50"/>
          <p:cNvSpPr txBox="1"/>
          <p:nvPr/>
        </p:nvSpPr>
        <p:spPr>
          <a:xfrm>
            <a:off x="0" y="6487231"/>
            <a:ext cx="5034845"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Arial"/>
                <a:ea typeface="Arial"/>
                <a:cs typeface="Arial"/>
                <a:sym typeface="Arial"/>
              </a:rPr>
              <a:t>Méthodologie Chimie-Biologie</a:t>
            </a:r>
            <a:endParaRPr b="0" i="0" sz="1400" u="none" cap="none" strike="noStrike">
              <a:solidFill>
                <a:srgbClr val="000000"/>
              </a:solidFill>
              <a:latin typeface="Arial"/>
              <a:ea typeface="Arial"/>
              <a:cs typeface="Arial"/>
              <a:sym typeface="Arial"/>
            </a:endParaRPr>
          </a:p>
        </p:txBody>
      </p:sp>
      <p:sp>
        <p:nvSpPr>
          <p:cNvPr id="97" name="Google Shape;97;p50"/>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Calibri"/>
                <a:ea typeface="Calibri"/>
                <a:cs typeface="Calibri"/>
                <a:sym typeface="Calibri"/>
              </a:rPr>
              <a:t>Apprendre à APPRENDRE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bg>
      <p:bgPr>
        <a:solidFill>
          <a:srgbClr val="F2F2F2"/>
        </a:solidFill>
      </p:bgPr>
    </p:bg>
    <p:spTree>
      <p:nvGrpSpPr>
        <p:cNvPr id="22" name="Shape 22"/>
        <p:cNvGrpSpPr/>
        <p:nvPr/>
      </p:nvGrpSpPr>
      <p:grpSpPr>
        <a:xfrm>
          <a:off x="0" y="0"/>
          <a:ext cx="0" cy="0"/>
          <a:chOff x="0" y="0"/>
          <a:chExt cx="0" cy="0"/>
        </a:xfrm>
      </p:grpSpPr>
      <p:sp>
        <p:nvSpPr>
          <p:cNvPr id="23" name="Google Shape;23;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 name="Google Shape;25;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28" name="Google Shape;28;p42"/>
          <p:cNvSpPr txBox="1"/>
          <p:nvPr/>
        </p:nvSpPr>
        <p:spPr>
          <a:xfrm>
            <a:off x="0" y="6487231"/>
            <a:ext cx="5034845"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Arial"/>
                <a:ea typeface="Arial"/>
                <a:cs typeface="Arial"/>
                <a:sym typeface="Arial"/>
              </a:rPr>
              <a:t>Méthodologie Chimie-Biologie</a:t>
            </a:r>
            <a:endParaRPr b="0" i="0" sz="1400" u="none" cap="none" strike="noStrike">
              <a:solidFill>
                <a:srgbClr val="000000"/>
              </a:solidFill>
              <a:latin typeface="Arial"/>
              <a:ea typeface="Arial"/>
              <a:cs typeface="Arial"/>
              <a:sym typeface="Arial"/>
            </a:endParaRPr>
          </a:p>
        </p:txBody>
      </p:sp>
      <p:sp>
        <p:nvSpPr>
          <p:cNvPr id="29" name="Google Shape;29;p42"/>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Calibri"/>
                <a:ea typeface="Calibri"/>
                <a:cs typeface="Calibri"/>
                <a:sym typeface="Calibri"/>
              </a:rPr>
              <a:t>Apprendre à APPRENDRE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bg>
      <p:bgPr>
        <a:solidFill>
          <a:srgbClr val="F2F2F2"/>
        </a:solidFill>
      </p:bgPr>
    </p:bg>
    <p:spTree>
      <p:nvGrpSpPr>
        <p:cNvPr id="30" name="Shape 30"/>
        <p:cNvGrpSpPr/>
        <p:nvPr/>
      </p:nvGrpSpPr>
      <p:grpSpPr>
        <a:xfrm>
          <a:off x="0" y="0"/>
          <a:ext cx="0" cy="0"/>
          <a:chOff x="0" y="0"/>
          <a:chExt cx="0" cy="0"/>
        </a:xfrm>
      </p:grpSpPr>
      <p:sp>
        <p:nvSpPr>
          <p:cNvPr id="31" name="Google Shape;31;p43"/>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3"/>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3" name="Google Shape;33;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36" name="Google Shape;36;p43"/>
          <p:cNvSpPr txBox="1"/>
          <p:nvPr/>
        </p:nvSpPr>
        <p:spPr>
          <a:xfrm>
            <a:off x="8532440" y="6381328"/>
            <a:ext cx="5540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D6F7FE"/>
                </a:solidFill>
                <a:latin typeface="Arial"/>
                <a:ea typeface="Arial"/>
                <a:cs typeface="Arial"/>
                <a:sym typeface="Arial"/>
              </a:rPr>
              <a:t>‹#›</a:t>
            </a:fld>
            <a:endParaRPr b="0" i="0" sz="1400" u="none" cap="none" strike="noStrike">
              <a:solidFill>
                <a:srgbClr val="D6F7FE"/>
              </a:solidFill>
              <a:latin typeface="Arial"/>
              <a:ea typeface="Arial"/>
              <a:cs typeface="Arial"/>
              <a:sym typeface="Arial"/>
            </a:endParaRPr>
          </a:p>
        </p:txBody>
      </p:sp>
      <p:sp>
        <p:nvSpPr>
          <p:cNvPr id="37" name="Google Shape;37;p43"/>
          <p:cNvSpPr txBox="1"/>
          <p:nvPr/>
        </p:nvSpPr>
        <p:spPr>
          <a:xfrm>
            <a:off x="0" y="6487231"/>
            <a:ext cx="5034845"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Arial"/>
                <a:ea typeface="Arial"/>
                <a:cs typeface="Arial"/>
                <a:sym typeface="Arial"/>
              </a:rPr>
              <a:t>Méthodologie Chimie-Biologie</a:t>
            </a:r>
            <a:endParaRPr b="0" i="0" sz="1400" u="none" cap="none" strike="noStrike">
              <a:solidFill>
                <a:srgbClr val="000000"/>
              </a:solidFill>
              <a:latin typeface="Arial"/>
              <a:ea typeface="Arial"/>
              <a:cs typeface="Arial"/>
              <a:sym typeface="Arial"/>
            </a:endParaRPr>
          </a:p>
        </p:txBody>
      </p:sp>
      <p:sp>
        <p:nvSpPr>
          <p:cNvPr id="38" name="Google Shape;38;p43"/>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Calibri"/>
                <a:ea typeface="Calibri"/>
                <a:cs typeface="Calibri"/>
                <a:sym typeface="Calibri"/>
              </a:rPr>
              <a:t>Apprendre à APPRENDRE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bg>
      <p:bgPr>
        <a:solidFill>
          <a:srgbClr val="F2F2F2"/>
        </a:solidFill>
      </p:bgPr>
    </p:bg>
    <p:spTree>
      <p:nvGrpSpPr>
        <p:cNvPr id="39" name="Shape 39"/>
        <p:cNvGrpSpPr/>
        <p:nvPr/>
      </p:nvGrpSpPr>
      <p:grpSpPr>
        <a:xfrm>
          <a:off x="0" y="0"/>
          <a:ext cx="0" cy="0"/>
          <a:chOff x="0" y="0"/>
          <a:chExt cx="0" cy="0"/>
        </a:xfrm>
      </p:grpSpPr>
      <p:sp>
        <p:nvSpPr>
          <p:cNvPr id="40" name="Google Shape;40;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4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bg>
      <p:bgPr>
        <a:solidFill>
          <a:srgbClr val="F2F2F2"/>
        </a:solidFill>
      </p:bgPr>
    </p:bg>
    <p:spTree>
      <p:nvGrpSpPr>
        <p:cNvPr id="46" name="Shape 46"/>
        <p:cNvGrpSpPr/>
        <p:nvPr/>
      </p:nvGrpSpPr>
      <p:grpSpPr>
        <a:xfrm>
          <a:off x="0" y="0"/>
          <a:ext cx="0" cy="0"/>
          <a:chOff x="0" y="0"/>
          <a:chExt cx="0" cy="0"/>
        </a:xfrm>
      </p:grpSpPr>
      <p:sp>
        <p:nvSpPr>
          <p:cNvPr id="47" name="Google Shape;47;p4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4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4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45"/>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bg>
      <p:bgPr>
        <a:solidFill>
          <a:srgbClr val="F2F2F2"/>
        </a:solidFill>
      </p:bgPr>
    </p:bg>
    <p:spTree>
      <p:nvGrpSpPr>
        <p:cNvPr id="55" name="Shape 55"/>
        <p:cNvGrpSpPr/>
        <p:nvPr/>
      </p:nvGrpSpPr>
      <p:grpSpPr>
        <a:xfrm>
          <a:off x="0" y="0"/>
          <a:ext cx="0" cy="0"/>
          <a:chOff x="0" y="0"/>
          <a:chExt cx="0" cy="0"/>
        </a:xfrm>
      </p:grpSpPr>
      <p:sp>
        <p:nvSpPr>
          <p:cNvPr id="56" name="Google Shape;56;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60" name="Google Shape;60;p46"/>
          <p:cNvSpPr txBox="1"/>
          <p:nvPr/>
        </p:nvSpPr>
        <p:spPr>
          <a:xfrm>
            <a:off x="8532440" y="6381328"/>
            <a:ext cx="5540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D6F7FE"/>
                </a:solidFill>
                <a:latin typeface="Arial"/>
                <a:ea typeface="Arial"/>
                <a:cs typeface="Arial"/>
                <a:sym typeface="Arial"/>
              </a:rPr>
              <a:t>‹#›</a:t>
            </a:fld>
            <a:endParaRPr b="0" i="0" sz="1400" u="none" cap="none" strike="noStrike">
              <a:solidFill>
                <a:srgbClr val="D6F7FE"/>
              </a:solidFill>
              <a:latin typeface="Arial"/>
              <a:ea typeface="Arial"/>
              <a:cs typeface="Arial"/>
              <a:sym typeface="Arial"/>
            </a:endParaRPr>
          </a:p>
        </p:txBody>
      </p:sp>
      <p:sp>
        <p:nvSpPr>
          <p:cNvPr id="61" name="Google Shape;61;p46"/>
          <p:cNvSpPr txBox="1"/>
          <p:nvPr/>
        </p:nvSpPr>
        <p:spPr>
          <a:xfrm>
            <a:off x="0" y="6487231"/>
            <a:ext cx="5034845"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Arial"/>
                <a:ea typeface="Arial"/>
                <a:cs typeface="Arial"/>
                <a:sym typeface="Arial"/>
              </a:rPr>
              <a:t>Méthodologie Chimie-Biologie</a:t>
            </a:r>
            <a:endParaRPr b="0" i="0" sz="1400" u="none" cap="none" strike="noStrike">
              <a:solidFill>
                <a:srgbClr val="000000"/>
              </a:solidFill>
              <a:latin typeface="Arial"/>
              <a:ea typeface="Arial"/>
              <a:cs typeface="Arial"/>
              <a:sym typeface="Arial"/>
            </a:endParaRPr>
          </a:p>
        </p:txBody>
      </p:sp>
      <p:sp>
        <p:nvSpPr>
          <p:cNvPr id="62" name="Google Shape;62;p46"/>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Calibri"/>
                <a:ea typeface="Calibri"/>
                <a:cs typeface="Calibri"/>
                <a:sym typeface="Calibri"/>
              </a:rPr>
              <a:t>Apprendre à APPRENDRE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bg>
      <p:bgPr>
        <a:solidFill>
          <a:srgbClr val="F2F2F2"/>
        </a:solidFill>
      </p:bgPr>
    </p:bg>
    <p:spTree>
      <p:nvGrpSpPr>
        <p:cNvPr id="63" name="Shape 63"/>
        <p:cNvGrpSpPr/>
        <p:nvPr/>
      </p:nvGrpSpPr>
      <p:grpSpPr>
        <a:xfrm>
          <a:off x="0" y="0"/>
          <a:ext cx="0" cy="0"/>
          <a:chOff x="0" y="0"/>
          <a:chExt cx="0" cy="0"/>
        </a:xfrm>
      </p:grpSpPr>
      <p:sp>
        <p:nvSpPr>
          <p:cNvPr id="64" name="Google Shape;64;p4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6" name="Google Shape;66;p4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7" name="Google Shape;67;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70" name="Google Shape;70;p47"/>
          <p:cNvSpPr txBox="1"/>
          <p:nvPr/>
        </p:nvSpPr>
        <p:spPr>
          <a:xfrm>
            <a:off x="8532440" y="6381328"/>
            <a:ext cx="5540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D6F7FE"/>
                </a:solidFill>
                <a:latin typeface="Arial"/>
                <a:ea typeface="Arial"/>
                <a:cs typeface="Arial"/>
                <a:sym typeface="Arial"/>
              </a:rPr>
              <a:t>‹#›</a:t>
            </a:fld>
            <a:endParaRPr b="0" i="0" sz="1400" u="none" cap="none" strike="noStrike">
              <a:solidFill>
                <a:srgbClr val="D6F7FE"/>
              </a:solidFill>
              <a:latin typeface="Arial"/>
              <a:ea typeface="Arial"/>
              <a:cs typeface="Arial"/>
              <a:sym typeface="Arial"/>
            </a:endParaRPr>
          </a:p>
        </p:txBody>
      </p:sp>
      <p:sp>
        <p:nvSpPr>
          <p:cNvPr id="71" name="Google Shape;71;p47"/>
          <p:cNvSpPr txBox="1"/>
          <p:nvPr/>
        </p:nvSpPr>
        <p:spPr>
          <a:xfrm>
            <a:off x="0" y="6487231"/>
            <a:ext cx="5034845"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Arial"/>
                <a:ea typeface="Arial"/>
                <a:cs typeface="Arial"/>
                <a:sym typeface="Arial"/>
              </a:rPr>
              <a:t>Méthodologie Chimie-Biologie</a:t>
            </a:r>
            <a:endParaRPr b="0" i="0" sz="1400" u="none" cap="none" strike="noStrike">
              <a:solidFill>
                <a:srgbClr val="000000"/>
              </a:solidFill>
              <a:latin typeface="Arial"/>
              <a:ea typeface="Arial"/>
              <a:cs typeface="Arial"/>
              <a:sym typeface="Arial"/>
            </a:endParaRPr>
          </a:p>
        </p:txBody>
      </p:sp>
      <p:sp>
        <p:nvSpPr>
          <p:cNvPr id="72" name="Google Shape;72;p47"/>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Calibri"/>
                <a:ea typeface="Calibri"/>
                <a:cs typeface="Calibri"/>
                <a:sym typeface="Calibri"/>
              </a:rPr>
              <a:t>Apprendre à APPRENDRE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bg>
      <p:bgPr>
        <a:solidFill>
          <a:srgbClr val="F2F2F2"/>
        </a:solidFill>
      </p:bgPr>
    </p:bg>
    <p:spTree>
      <p:nvGrpSpPr>
        <p:cNvPr id="73" name="Shape 73"/>
        <p:cNvGrpSpPr/>
        <p:nvPr/>
      </p:nvGrpSpPr>
      <p:grpSpPr>
        <a:xfrm>
          <a:off x="0" y="0"/>
          <a:ext cx="0" cy="0"/>
          <a:chOff x="0" y="0"/>
          <a:chExt cx="0" cy="0"/>
        </a:xfrm>
      </p:grpSpPr>
      <p:sp>
        <p:nvSpPr>
          <p:cNvPr id="74" name="Google Shape;74;p4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8"/>
          <p:cNvSpPr/>
          <p:nvPr>
            <p:ph idx="2" type="pic"/>
          </p:nvPr>
        </p:nvSpPr>
        <p:spPr>
          <a:xfrm>
            <a:off x="3887391" y="987426"/>
            <a:ext cx="4629150" cy="4873625"/>
          </a:xfrm>
          <a:prstGeom prst="rect">
            <a:avLst/>
          </a:prstGeom>
          <a:noFill/>
          <a:ln>
            <a:noFill/>
          </a:ln>
        </p:spPr>
      </p:sp>
      <p:sp>
        <p:nvSpPr>
          <p:cNvPr id="76" name="Google Shape;76;p4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7" name="Google Shape;77;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bg>
      <p:bgPr>
        <a:solidFill>
          <a:srgbClr val="F2F2F2"/>
        </a:solidFill>
      </p:bgPr>
    </p:bg>
    <p:spTree>
      <p:nvGrpSpPr>
        <p:cNvPr id="80" name="Shape 80"/>
        <p:cNvGrpSpPr/>
        <p:nvPr/>
      </p:nvGrpSpPr>
      <p:grpSpPr>
        <a:xfrm>
          <a:off x="0" y="0"/>
          <a:ext cx="0" cy="0"/>
          <a:chOff x="0" y="0"/>
          <a:chExt cx="0" cy="0"/>
        </a:xfrm>
      </p:grpSpPr>
      <p:sp>
        <p:nvSpPr>
          <p:cNvPr id="81" name="Google Shape;81;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3" name="Google Shape;83;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86" name="Google Shape;86;p49"/>
          <p:cNvSpPr txBox="1"/>
          <p:nvPr/>
        </p:nvSpPr>
        <p:spPr>
          <a:xfrm>
            <a:off x="8532440" y="6381328"/>
            <a:ext cx="5540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D6F7FE"/>
                </a:solidFill>
                <a:latin typeface="Arial"/>
                <a:ea typeface="Arial"/>
                <a:cs typeface="Arial"/>
                <a:sym typeface="Arial"/>
              </a:rPr>
              <a:t>‹#›</a:t>
            </a:fld>
            <a:endParaRPr b="0" i="0" sz="1400" u="none" cap="none" strike="noStrike">
              <a:solidFill>
                <a:srgbClr val="D6F7FE"/>
              </a:solidFill>
              <a:latin typeface="Arial"/>
              <a:ea typeface="Arial"/>
              <a:cs typeface="Arial"/>
              <a:sym typeface="Arial"/>
            </a:endParaRPr>
          </a:p>
        </p:txBody>
      </p:sp>
      <p:sp>
        <p:nvSpPr>
          <p:cNvPr id="87" name="Google Shape;87;p49"/>
          <p:cNvSpPr txBox="1"/>
          <p:nvPr/>
        </p:nvSpPr>
        <p:spPr>
          <a:xfrm>
            <a:off x="0" y="6487231"/>
            <a:ext cx="5034845"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Arial"/>
                <a:ea typeface="Arial"/>
                <a:cs typeface="Arial"/>
                <a:sym typeface="Arial"/>
              </a:rPr>
              <a:t>Méthodologie Chimie-Biologie</a:t>
            </a:r>
            <a:endParaRPr b="0" i="0" sz="1400" u="none" cap="none" strike="noStrike">
              <a:solidFill>
                <a:srgbClr val="000000"/>
              </a:solidFill>
              <a:latin typeface="Arial"/>
              <a:ea typeface="Arial"/>
              <a:cs typeface="Arial"/>
              <a:sym typeface="Arial"/>
            </a:endParaRPr>
          </a:p>
        </p:txBody>
      </p:sp>
      <p:sp>
        <p:nvSpPr>
          <p:cNvPr id="88" name="Google Shape;88;p49"/>
          <p:cNvSpPr/>
          <p:nvPr/>
        </p:nvSpPr>
        <p:spPr>
          <a:xfrm>
            <a:off x="0" y="183933"/>
            <a:ext cx="3563888" cy="418356"/>
          </a:xfrm>
          <a:prstGeom prst="rect">
            <a:avLst/>
          </a:prstGeom>
          <a:gradFill>
            <a:gsLst>
              <a:gs pos="0">
                <a:srgbClr val="010101">
                  <a:alpha val="51372"/>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D6F7FE"/>
                </a:solidFill>
                <a:latin typeface="Calibri"/>
                <a:ea typeface="Calibri"/>
                <a:cs typeface="Calibri"/>
                <a:sym typeface="Calibri"/>
              </a:rPr>
              <a:t>Apprendre à APPRENDRE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hyperlink" Target="mailto:isabelle.gerard@uvsq.fr" TargetMode="External"/><Relationship Id="rId5" Type="http://schemas.openxmlformats.org/officeDocument/2006/relationships/hyperlink" Target="mailto:armelle.girard@uvsq.fr" TargetMode="External"/><Relationship Id="rId6" Type="http://schemas.openxmlformats.org/officeDocument/2006/relationships/hyperlink" Target="mailto:david.kreher@uvsq.fr" TargetMode="External"/><Relationship Id="rId7" Type="http://schemas.openxmlformats.org/officeDocument/2006/relationships/hyperlink" Target="mailto:christine.poirier@uvsq.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6.png"/><Relationship Id="rId11" Type="http://schemas.openxmlformats.org/officeDocument/2006/relationships/image" Target="../media/image41.png"/><Relationship Id="rId10" Type="http://schemas.openxmlformats.org/officeDocument/2006/relationships/image" Target="../media/image21.png"/><Relationship Id="rId9" Type="http://schemas.openxmlformats.org/officeDocument/2006/relationships/image" Target="../media/image22.png"/><Relationship Id="rId5" Type="http://schemas.openxmlformats.org/officeDocument/2006/relationships/image" Target="../media/image51.png"/><Relationship Id="rId6" Type="http://schemas.openxmlformats.org/officeDocument/2006/relationships/image" Target="../media/image42.png"/><Relationship Id="rId7" Type="http://schemas.openxmlformats.org/officeDocument/2006/relationships/image" Target="../media/image31.png"/><Relationship Id="rId8"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isabelle.gerard@uvsq.fr" TargetMode="External"/><Relationship Id="rId4" Type="http://schemas.openxmlformats.org/officeDocument/2006/relationships/hyperlink" Target="mailto:armelle.gerard@uvsq.fr" TargetMode="External"/><Relationship Id="rId5" Type="http://schemas.openxmlformats.org/officeDocument/2006/relationships/hyperlink" Target="http://creativecommons.org/licenses/by-nc-sa/4.0/" TargetMode="External"/><Relationship Id="rId6" Type="http://schemas.openxmlformats.org/officeDocument/2006/relationships/hyperlink" Target="https://creativecommons.org/licenses/by-nc-sa/4.0/" TargetMode="External"/></Relationships>
</file>

<file path=ppt/slides/_rels/slide20.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57.png"/><Relationship Id="rId13" Type="http://schemas.openxmlformats.org/officeDocument/2006/relationships/image" Target="../media/image35.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34.png"/><Relationship Id="rId15" Type="http://schemas.openxmlformats.org/officeDocument/2006/relationships/image" Target="../media/image50.png"/><Relationship Id="rId14" Type="http://schemas.openxmlformats.org/officeDocument/2006/relationships/image" Target="../media/image38.png"/><Relationship Id="rId17" Type="http://schemas.openxmlformats.org/officeDocument/2006/relationships/image" Target="../media/image45.png"/><Relationship Id="rId16"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36.png"/><Relationship Id="rId18" Type="http://schemas.openxmlformats.org/officeDocument/2006/relationships/image" Target="../media/image39.png"/><Relationship Id="rId7" Type="http://schemas.openxmlformats.org/officeDocument/2006/relationships/image" Target="../media/image30.png"/><Relationship Id="rId8" Type="http://schemas.openxmlformats.org/officeDocument/2006/relationships/image" Target="../media/image28.png"/></Relationships>
</file>

<file path=ppt/slides/_rels/slide21.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image" Target="../media/image40.png"/><Relationship Id="rId12" Type="http://schemas.openxmlformats.org/officeDocument/2006/relationships/image" Target="../media/image59.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55.png"/><Relationship Id="rId9" Type="http://schemas.openxmlformats.org/officeDocument/2006/relationships/image" Target="../media/image43.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5.png"/><Relationship Id="rId8" Type="http://schemas.openxmlformats.org/officeDocument/2006/relationships/image" Target="../media/image37.png"/></Relationships>
</file>

<file path=ppt/slides/_rels/slide22.xml.rels><?xml version="1.0" encoding="UTF-8" standalone="yes"?><Relationships xmlns="http://schemas.openxmlformats.org/package/2006/relationships"><Relationship Id="rId10" Type="http://schemas.openxmlformats.org/officeDocument/2006/relationships/image" Target="../media/image88.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69.png"/><Relationship Id="rId5" Type="http://schemas.openxmlformats.org/officeDocument/2006/relationships/image" Target="../media/image64.png"/><Relationship Id="rId6" Type="http://schemas.openxmlformats.org/officeDocument/2006/relationships/image" Target="../media/image60.png"/><Relationship Id="rId7" Type="http://schemas.openxmlformats.org/officeDocument/2006/relationships/image" Target="../media/image70.png"/><Relationship Id="rId8" Type="http://schemas.openxmlformats.org/officeDocument/2006/relationships/image" Target="../media/image7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2.png"/><Relationship Id="rId4" Type="http://schemas.openxmlformats.org/officeDocument/2006/relationships/hyperlink" Target="http://donnezdusens.fr/wp-content/uploads/2016/04/R%C3%A9sultats-test-1.pdf" TargetMode="External"/><Relationship Id="rId5" Type="http://schemas.openxmlformats.org/officeDocument/2006/relationships/image" Target="../media/image8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image" Target="../media/image80.png"/><Relationship Id="rId10" Type="http://schemas.openxmlformats.org/officeDocument/2006/relationships/oleObject" Target="../embeddings/oleObject1.bin"/><Relationship Id="rId13" Type="http://schemas.openxmlformats.org/officeDocument/2006/relationships/image" Target="../media/image86.png"/><Relationship Id="rId12" Type="http://schemas.openxmlformats.org/officeDocument/2006/relationships/image" Target="../media/image66.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vmlDrawing" Target="../drawings/vmlDrawing1.vml"/><Relationship Id="rId4" Type="http://schemas.openxmlformats.org/officeDocument/2006/relationships/image" Target="../media/image67.png"/><Relationship Id="rId9" Type="http://schemas.openxmlformats.org/officeDocument/2006/relationships/oleObject" Target="../embeddings/oleObject1.bin"/><Relationship Id="rId14" Type="http://schemas.openxmlformats.org/officeDocument/2006/relationships/image" Target="../media/image75.png"/><Relationship Id="rId5" Type="http://schemas.openxmlformats.org/officeDocument/2006/relationships/image" Target="../media/image63.png"/><Relationship Id="rId6" Type="http://schemas.openxmlformats.org/officeDocument/2006/relationships/image" Target="../media/image61.png"/><Relationship Id="rId7" Type="http://schemas.openxmlformats.org/officeDocument/2006/relationships/image" Target="../media/image79.png"/><Relationship Id="rId8"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8.png"/><Relationship Id="rId4" Type="http://schemas.openxmlformats.org/officeDocument/2006/relationships/image" Target="../media/image78.png"/><Relationship Id="rId5"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7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8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8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8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8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7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81.png"/></Relationships>
</file>

<file path=ppt/slides/_rels/slide42.xml.rels><?xml version="1.0" encoding="UTF-8" standalone="yes"?><Relationships xmlns="http://schemas.openxmlformats.org/package/2006/relationships"><Relationship Id="rId11" Type="http://schemas.openxmlformats.org/officeDocument/2006/relationships/oleObject" Target="../embeddings/oleObject5.bin"/><Relationship Id="rId10" Type="http://schemas.openxmlformats.org/officeDocument/2006/relationships/oleObject" Target="../embeddings/oleObject5.bin"/><Relationship Id="rId13" Type="http://schemas.openxmlformats.org/officeDocument/2006/relationships/oleObject" Target="../embeddings/oleObject6.bin"/><Relationship Id="rId12" Type="http://schemas.openxmlformats.org/officeDocument/2006/relationships/image" Target="../media/image85.png"/><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vmlDrawing" Target="../drawings/vmlDrawing3.vml"/><Relationship Id="rId4" Type="http://schemas.openxmlformats.org/officeDocument/2006/relationships/oleObject" Target="../embeddings/oleObject3.bin"/><Relationship Id="rId9" Type="http://schemas.openxmlformats.org/officeDocument/2006/relationships/image" Target="../media/image76.png"/><Relationship Id="rId15" Type="http://schemas.openxmlformats.org/officeDocument/2006/relationships/image" Target="../media/image87.png"/><Relationship Id="rId14" Type="http://schemas.openxmlformats.org/officeDocument/2006/relationships/oleObject" Target="../embeddings/oleObject6.bin"/><Relationship Id="rId5" Type="http://schemas.openxmlformats.org/officeDocument/2006/relationships/oleObject" Target="../embeddings/oleObject3.bin"/><Relationship Id="rId6" Type="http://schemas.openxmlformats.org/officeDocument/2006/relationships/image" Target="../media/image81.png"/><Relationship Id="rId7" Type="http://schemas.openxmlformats.org/officeDocument/2006/relationships/oleObject" Target="../embeddings/oleObject4.bin"/><Relationship Id="rId8"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nvSpPr>
        <p:spPr>
          <a:xfrm>
            <a:off x="1403700" y="1448900"/>
            <a:ext cx="6336600" cy="25056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rgbClr val="7030A0"/>
                </a:solidFill>
                <a:latin typeface="Calibri"/>
                <a:ea typeface="Calibri"/>
                <a:cs typeface="Calibri"/>
                <a:sym typeface="Calibri"/>
              </a:rPr>
              <a:t>Méthodologie :</a:t>
            </a:r>
            <a:endParaRPr b="1" i="0" sz="2800" u="none" cap="none" strike="noStrike">
              <a:solidFill>
                <a:srgbClr val="7030A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7030A0"/>
              </a:solidFill>
              <a:latin typeface="Calibri"/>
              <a:ea typeface="Calibri"/>
              <a:cs typeface="Calibri"/>
              <a:sym typeface="Calibri"/>
            </a:endParaRPr>
          </a:p>
          <a:p>
            <a:pPr indent="0" lvl="0" marL="0" marR="0" rtl="0" algn="ctr">
              <a:lnSpc>
                <a:spcPct val="107916"/>
              </a:lnSpc>
              <a:spcBef>
                <a:spcPts val="0"/>
              </a:spcBef>
              <a:spcAft>
                <a:spcPts val="0"/>
              </a:spcAft>
              <a:buClr>
                <a:schemeClr val="dk1"/>
              </a:buClr>
              <a:buSzPts val="1100"/>
              <a:buFont typeface="Arial"/>
              <a:buNone/>
            </a:pPr>
            <a:r>
              <a:rPr b="1" i="0" lang="fr-FR" sz="2700" u="none" cap="none" strike="noStrike">
                <a:solidFill>
                  <a:srgbClr val="0070C0"/>
                </a:solidFill>
                <a:latin typeface="Calibri"/>
                <a:ea typeface="Calibri"/>
                <a:cs typeface="Calibri"/>
                <a:sym typeface="Calibri"/>
              </a:rPr>
              <a:t>Différence Lycée - Université </a:t>
            </a:r>
            <a:endParaRPr b="1" i="0" sz="2700" u="none" cap="none" strike="noStrike">
              <a:solidFill>
                <a:srgbClr val="0070C0"/>
              </a:solidFill>
              <a:latin typeface="Calibri"/>
              <a:ea typeface="Calibri"/>
              <a:cs typeface="Calibri"/>
              <a:sym typeface="Calibri"/>
            </a:endParaRPr>
          </a:p>
          <a:p>
            <a:pPr indent="0" lvl="0" marL="0" marR="0" rtl="0" algn="ctr">
              <a:lnSpc>
                <a:spcPct val="100000"/>
              </a:lnSpc>
              <a:spcBef>
                <a:spcPts val="800"/>
              </a:spcBef>
              <a:spcAft>
                <a:spcPts val="0"/>
              </a:spcAft>
              <a:buClr>
                <a:srgbClr val="000000"/>
              </a:buClr>
              <a:buSzPts val="2700"/>
              <a:buFont typeface="Arial"/>
              <a:buNone/>
            </a:pPr>
            <a:r>
              <a:rPr b="1" i="0" lang="fr-FR" sz="2700" u="none" cap="none" strike="noStrike">
                <a:solidFill>
                  <a:srgbClr val="0070C0"/>
                </a:solidFill>
                <a:latin typeface="Calibri"/>
                <a:ea typeface="Calibri"/>
                <a:cs typeface="Calibri"/>
                <a:sym typeface="Calibri"/>
              </a:rPr>
              <a:t>Compréhension profonde</a:t>
            </a:r>
            <a:r>
              <a:rPr b="1" i="0" lang="fr-FR" sz="3700" u="none" cap="none" strike="noStrike">
                <a:solidFill>
                  <a:srgbClr val="7030A0"/>
                </a:solidFill>
                <a:latin typeface="Calibri"/>
                <a:ea typeface="Calibri"/>
                <a:cs typeface="Calibri"/>
                <a:sym typeface="Calibri"/>
              </a:rPr>
              <a:t> </a:t>
            </a:r>
            <a:endParaRPr b="1"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rgbClr val="E36C09"/>
                </a:solidFill>
                <a:latin typeface="Calibri"/>
                <a:ea typeface="Calibri"/>
                <a:cs typeface="Calibri"/>
                <a:sym typeface="Calibri"/>
              </a:rPr>
              <a:t>2 Séances de 1h30 </a:t>
            </a:r>
            <a:endParaRPr b="1" i="0" sz="2800" u="none" cap="none" strike="noStrike">
              <a:solidFill>
                <a:srgbClr val="E36C09"/>
              </a:solidFill>
              <a:latin typeface="Calibri"/>
              <a:ea typeface="Calibri"/>
              <a:cs typeface="Calibri"/>
              <a:sym typeface="Calibri"/>
            </a:endParaRPr>
          </a:p>
        </p:txBody>
      </p:sp>
      <p:sp>
        <p:nvSpPr>
          <p:cNvPr id="104" name="Google Shape;10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pic>
        <p:nvPicPr>
          <p:cNvPr descr="UVSQ | Université Paris-Saclay | Aller à la page d'accueil" id="105" name="Google Shape;105;p1"/>
          <p:cNvPicPr preferRelativeResize="0"/>
          <p:nvPr/>
        </p:nvPicPr>
        <p:blipFill rotWithShape="1">
          <a:blip r:embed="rId3">
            <a:alphaModFix/>
          </a:blip>
          <a:srcRect b="0" l="0" r="0" t="0"/>
          <a:stretch/>
        </p:blipFill>
        <p:spPr>
          <a:xfrm>
            <a:off x="683568" y="772159"/>
            <a:ext cx="2339752" cy="676741"/>
          </a:xfrm>
          <a:prstGeom prst="rect">
            <a:avLst/>
          </a:prstGeom>
          <a:noFill/>
          <a:ln>
            <a:noFill/>
          </a:ln>
        </p:spPr>
      </p:pic>
      <p:sp>
        <p:nvSpPr>
          <p:cNvPr id="106" name="Google Shape;106;p1"/>
          <p:cNvSpPr/>
          <p:nvPr/>
        </p:nvSpPr>
        <p:spPr>
          <a:xfrm>
            <a:off x="4541925" y="5925025"/>
            <a:ext cx="4572000" cy="1058400"/>
          </a:xfrm>
          <a:prstGeom prst="rect">
            <a:avLst/>
          </a:prstGeom>
          <a:noFill/>
          <a:ln>
            <a:noFill/>
          </a:ln>
        </p:spPr>
        <p:txBody>
          <a:bodyPr anchorCtr="0" anchor="t" bIns="45700" lIns="91425" spcFirstLastPara="1" rIns="91425" wrap="square" tIns="45700">
            <a:spAutoFit/>
          </a:bodyPr>
          <a:lstStyle/>
          <a:p>
            <a:pPr indent="-50800" lvl="0" marL="635000" marR="0" rtl="0" algn="r">
              <a:lnSpc>
                <a:spcPct val="100000"/>
              </a:lnSpc>
              <a:spcBef>
                <a:spcPts val="0"/>
              </a:spcBef>
              <a:spcAft>
                <a:spcPts val="0"/>
              </a:spcAft>
              <a:buClr>
                <a:srgbClr val="000000"/>
              </a:buClr>
              <a:buSzPts val="1800"/>
              <a:buFont typeface="Arial"/>
              <a:buNone/>
            </a:pPr>
            <a:r>
              <a:rPr b="0" i="1" lang="fr-FR" sz="1200" u="none" cap="none" strike="noStrike">
                <a:solidFill>
                  <a:srgbClr val="63003C"/>
                </a:solidFill>
                <a:latin typeface="Open Sans"/>
                <a:ea typeface="Open Sans"/>
                <a:cs typeface="Open Sans"/>
                <a:sym typeface="Open Sans"/>
              </a:rPr>
              <a:t>Contact : </a:t>
            </a:r>
            <a:r>
              <a:rPr b="0" i="1" lang="fr-FR" sz="1200" u="sng" cap="none" strike="noStrike">
                <a:solidFill>
                  <a:srgbClr val="63003C"/>
                </a:solidFill>
                <a:latin typeface="Open Sans"/>
                <a:ea typeface="Open Sans"/>
                <a:cs typeface="Open Sans"/>
                <a:sym typeface="Open Sans"/>
                <a:hlinkClick r:id="rId4">
                  <a:extLst>
                    <a:ext uri="{A12FA001-AC4F-418D-AE19-62706E023703}">
                      <ahyp:hlinkClr val="tx"/>
                    </a:ext>
                  </a:extLst>
                </a:hlinkClick>
              </a:rPr>
              <a:t>isabelle.gerard@uvsq.fr</a:t>
            </a:r>
            <a:endParaRPr b="0" i="0" sz="1200" u="none" cap="none" strike="noStrike">
              <a:solidFill>
                <a:schemeClr val="dk1"/>
              </a:solidFill>
              <a:latin typeface="Calibri"/>
              <a:ea typeface="Calibri"/>
              <a:cs typeface="Calibri"/>
              <a:sym typeface="Calibri"/>
            </a:endParaRPr>
          </a:p>
          <a:p>
            <a:pPr indent="-50800" lvl="0" marL="635000" marR="0" rtl="0" algn="r">
              <a:lnSpc>
                <a:spcPct val="100000"/>
              </a:lnSpc>
              <a:spcBef>
                <a:spcPts val="0"/>
              </a:spcBef>
              <a:spcAft>
                <a:spcPts val="0"/>
              </a:spcAft>
              <a:buClr>
                <a:srgbClr val="000000"/>
              </a:buClr>
              <a:buSzPts val="1800"/>
              <a:buFont typeface="Arial"/>
              <a:buNone/>
            </a:pPr>
            <a:r>
              <a:rPr b="0" i="1" lang="fr-FR" sz="1200" u="sng" cap="none" strike="noStrike">
                <a:solidFill>
                  <a:srgbClr val="63003C"/>
                </a:solidFill>
                <a:latin typeface="Open Sans"/>
                <a:ea typeface="Open Sans"/>
                <a:cs typeface="Open Sans"/>
                <a:sym typeface="Open Sans"/>
                <a:hlinkClick r:id="rId5">
                  <a:extLst>
                    <a:ext uri="{A12FA001-AC4F-418D-AE19-62706E023703}">
                      <ahyp:hlinkClr val="tx"/>
                    </a:ext>
                  </a:extLst>
                </a:hlinkClick>
              </a:rPr>
              <a:t>armelle.girard@uvsq.fr</a:t>
            </a:r>
            <a:endParaRPr b="0" i="0" sz="1200" u="none" cap="none" strike="noStrike">
              <a:solidFill>
                <a:schemeClr val="dk1"/>
              </a:solidFill>
              <a:latin typeface="Calibri"/>
              <a:ea typeface="Calibri"/>
              <a:cs typeface="Calibri"/>
              <a:sym typeface="Calibri"/>
            </a:endParaRPr>
          </a:p>
          <a:p>
            <a:pPr indent="-50800" lvl="0" marL="635000" marR="0" rtl="0" algn="r">
              <a:lnSpc>
                <a:spcPct val="100000"/>
              </a:lnSpc>
              <a:spcBef>
                <a:spcPts val="0"/>
              </a:spcBef>
              <a:spcAft>
                <a:spcPts val="0"/>
              </a:spcAft>
              <a:buClr>
                <a:srgbClr val="000000"/>
              </a:buClr>
              <a:buSzPts val="1800"/>
              <a:buFont typeface="Arial"/>
              <a:buNone/>
            </a:pPr>
            <a:r>
              <a:rPr b="0" i="1" lang="fr-FR" sz="1200" u="sng" cap="none" strike="noStrike">
                <a:solidFill>
                  <a:srgbClr val="63003C"/>
                </a:solidFill>
                <a:latin typeface="Open Sans"/>
                <a:ea typeface="Open Sans"/>
                <a:cs typeface="Open Sans"/>
                <a:sym typeface="Open Sans"/>
                <a:hlinkClick r:id="rId6">
                  <a:extLst>
                    <a:ext uri="{A12FA001-AC4F-418D-AE19-62706E023703}">
                      <ahyp:hlinkClr val="tx"/>
                    </a:ext>
                  </a:extLst>
                </a:hlinkClick>
              </a:rPr>
              <a:t>david.kreher@uvsq.fr</a:t>
            </a:r>
            <a:endParaRPr b="0" i="0" sz="1200" u="none" cap="none" strike="noStrike">
              <a:solidFill>
                <a:schemeClr val="dk1"/>
              </a:solidFill>
              <a:latin typeface="Calibri"/>
              <a:ea typeface="Calibri"/>
              <a:cs typeface="Calibri"/>
              <a:sym typeface="Calibri"/>
            </a:endParaRPr>
          </a:p>
          <a:p>
            <a:pPr indent="-50800" lvl="0" marL="635000" marR="0" rtl="0" algn="r">
              <a:lnSpc>
                <a:spcPct val="100000"/>
              </a:lnSpc>
              <a:spcBef>
                <a:spcPts val="0"/>
              </a:spcBef>
              <a:spcAft>
                <a:spcPts val="0"/>
              </a:spcAft>
              <a:buClr>
                <a:srgbClr val="000000"/>
              </a:buClr>
              <a:buSzPts val="1800"/>
              <a:buFont typeface="Arial"/>
              <a:buNone/>
            </a:pPr>
            <a:r>
              <a:rPr b="0" i="1" lang="fr-FR" sz="1200" u="sng" cap="none" strike="noStrike">
                <a:solidFill>
                  <a:srgbClr val="63003C"/>
                </a:solidFill>
                <a:latin typeface="Open Sans"/>
                <a:ea typeface="Open Sans"/>
                <a:cs typeface="Open Sans"/>
                <a:sym typeface="Open Sans"/>
                <a:hlinkClick r:id="rId7">
                  <a:extLst>
                    <a:ext uri="{A12FA001-AC4F-418D-AE19-62706E023703}">
                      <ahyp:hlinkClr val="tx"/>
                    </a:ext>
                  </a:extLst>
                </a:hlinkClick>
              </a:rPr>
              <a:t>christine.poirier@uvsq.fr</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0" i="0" lang="fr-FR"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107" name="Google Shape;107;p1"/>
          <p:cNvSpPr txBox="1"/>
          <p:nvPr/>
        </p:nvSpPr>
        <p:spPr>
          <a:xfrm>
            <a:off x="3023320" y="4068653"/>
            <a:ext cx="314380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2800" u="none" cap="none" strike="noStrike">
                <a:solidFill>
                  <a:srgbClr val="000000"/>
                </a:solidFill>
                <a:latin typeface="Arial"/>
                <a:ea typeface="Arial"/>
                <a:cs typeface="Arial"/>
                <a:sym typeface="Arial"/>
              </a:rPr>
              <a:t>Version « chimie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232" name="Google Shape;232;p7"/>
          <p:cNvSpPr txBox="1"/>
          <p:nvPr/>
        </p:nvSpPr>
        <p:spPr>
          <a:xfrm>
            <a:off x="3995936" y="1510038"/>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C’est quoi?</a:t>
            </a:r>
            <a:endParaRPr b="0" i="0" sz="1400" u="none" cap="none" strike="noStrike">
              <a:solidFill>
                <a:srgbClr val="000000"/>
              </a:solidFill>
              <a:latin typeface="Arial"/>
              <a:ea typeface="Arial"/>
              <a:cs typeface="Arial"/>
              <a:sym typeface="Arial"/>
            </a:endParaRPr>
          </a:p>
        </p:txBody>
      </p:sp>
      <p:sp>
        <p:nvSpPr>
          <p:cNvPr id="233" name="Google Shape;233;p7"/>
          <p:cNvSpPr txBox="1"/>
          <p:nvPr/>
        </p:nvSpPr>
        <p:spPr>
          <a:xfrm>
            <a:off x="3851920" y="3283593"/>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A quoi ça sert??</a:t>
            </a:r>
            <a:endParaRPr b="0" i="0" sz="1400" u="none" cap="none" strike="noStrike">
              <a:solidFill>
                <a:srgbClr val="000000"/>
              </a:solidFill>
              <a:latin typeface="Arial"/>
              <a:ea typeface="Arial"/>
              <a:cs typeface="Arial"/>
              <a:sym typeface="Arial"/>
            </a:endParaRPr>
          </a:p>
        </p:txBody>
      </p:sp>
      <p:sp>
        <p:nvSpPr>
          <p:cNvPr id="234" name="Google Shape;234;p7"/>
          <p:cNvSpPr txBox="1"/>
          <p:nvPr/>
        </p:nvSpPr>
        <p:spPr>
          <a:xfrm>
            <a:off x="6223041" y="3089862"/>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Comment ?</a:t>
            </a:r>
            <a:endParaRPr b="0" i="0" sz="1400" u="none" cap="none" strike="noStrike">
              <a:solidFill>
                <a:srgbClr val="000000"/>
              </a:solidFill>
              <a:latin typeface="Arial"/>
              <a:ea typeface="Arial"/>
              <a:cs typeface="Arial"/>
              <a:sym typeface="Arial"/>
            </a:endParaRPr>
          </a:p>
        </p:txBody>
      </p:sp>
      <p:sp>
        <p:nvSpPr>
          <p:cNvPr id="235" name="Google Shape;235;p7"/>
          <p:cNvSpPr txBox="1"/>
          <p:nvPr/>
        </p:nvSpPr>
        <p:spPr>
          <a:xfrm>
            <a:off x="5910735" y="1850746"/>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Pourquoi ?</a:t>
            </a:r>
            <a:endParaRPr b="0" i="0" sz="1400" u="none" cap="none" strike="noStrike">
              <a:solidFill>
                <a:srgbClr val="000000"/>
              </a:solidFill>
              <a:latin typeface="Arial"/>
              <a:ea typeface="Arial"/>
              <a:cs typeface="Arial"/>
              <a:sym typeface="Arial"/>
            </a:endParaRPr>
          </a:p>
        </p:txBody>
      </p:sp>
      <p:sp>
        <p:nvSpPr>
          <p:cNvPr id="236" name="Google Shape;236;p7"/>
          <p:cNvSpPr txBox="1"/>
          <p:nvPr/>
        </p:nvSpPr>
        <p:spPr>
          <a:xfrm>
            <a:off x="6223041" y="5229200"/>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Exemple d’application</a:t>
            </a:r>
            <a:endParaRPr b="0" i="0" sz="1400" u="none" cap="none" strike="noStrike">
              <a:solidFill>
                <a:srgbClr val="000000"/>
              </a:solidFill>
              <a:latin typeface="Arial"/>
              <a:ea typeface="Arial"/>
              <a:cs typeface="Arial"/>
              <a:sym typeface="Arial"/>
            </a:endParaRPr>
          </a:p>
        </p:txBody>
      </p:sp>
      <p:sp>
        <p:nvSpPr>
          <p:cNvPr id="237" name="Google Shape;237;p7"/>
          <p:cNvSpPr txBox="1"/>
          <p:nvPr/>
        </p:nvSpPr>
        <p:spPr>
          <a:xfrm>
            <a:off x="3995936" y="5256320"/>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Exercice simple</a:t>
            </a:r>
            <a:endParaRPr b="0" i="0" sz="1400" u="none" cap="none" strike="noStrike">
              <a:solidFill>
                <a:srgbClr val="000000"/>
              </a:solidFill>
              <a:latin typeface="Arial"/>
              <a:ea typeface="Arial"/>
              <a:cs typeface="Arial"/>
              <a:sym typeface="Arial"/>
            </a:endParaRPr>
          </a:p>
        </p:txBody>
      </p:sp>
      <p:sp>
        <p:nvSpPr>
          <p:cNvPr id="238" name="Google Shape;238;p7"/>
          <p:cNvSpPr txBox="1"/>
          <p:nvPr/>
        </p:nvSpPr>
        <p:spPr>
          <a:xfrm>
            <a:off x="5910734" y="3524010"/>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Exercice compliqué</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3716883" y="1113019"/>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0" name="Google Shape;240;p7"/>
          <p:cNvSpPr/>
          <p:nvPr/>
        </p:nvSpPr>
        <p:spPr>
          <a:xfrm>
            <a:off x="3707904" y="2772781"/>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1" name="Google Shape;241;p7"/>
          <p:cNvSpPr/>
          <p:nvPr/>
        </p:nvSpPr>
        <p:spPr>
          <a:xfrm>
            <a:off x="3710252" y="4703260"/>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2" name="Google Shape;242;p7"/>
          <p:cNvSpPr txBox="1"/>
          <p:nvPr/>
        </p:nvSpPr>
        <p:spPr>
          <a:xfrm>
            <a:off x="5155153" y="1134259"/>
            <a:ext cx="18732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Traité en amphi</a:t>
            </a:r>
            <a:endParaRPr b="0" i="0" sz="1400" u="none" cap="none" strike="noStrike">
              <a:solidFill>
                <a:srgbClr val="000000"/>
              </a:solidFill>
              <a:latin typeface="Arial"/>
              <a:ea typeface="Arial"/>
              <a:cs typeface="Arial"/>
              <a:sym typeface="Arial"/>
            </a:endParaRPr>
          </a:p>
        </p:txBody>
      </p:sp>
      <p:sp>
        <p:nvSpPr>
          <p:cNvPr id="243" name="Google Shape;243;p7"/>
          <p:cNvSpPr txBox="1"/>
          <p:nvPr/>
        </p:nvSpPr>
        <p:spPr>
          <a:xfrm>
            <a:off x="5217314" y="2780928"/>
            <a:ext cx="15049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Traité en TD</a:t>
            </a:r>
            <a:endParaRPr b="0" i="0" sz="1400" u="none" cap="none" strike="noStrike">
              <a:solidFill>
                <a:srgbClr val="000000"/>
              </a:solidFill>
              <a:latin typeface="Arial"/>
              <a:ea typeface="Arial"/>
              <a:cs typeface="Arial"/>
              <a:sym typeface="Arial"/>
            </a:endParaRPr>
          </a:p>
        </p:txBody>
      </p:sp>
      <p:sp>
        <p:nvSpPr>
          <p:cNvPr id="244" name="Google Shape;244;p7"/>
          <p:cNvSpPr txBox="1"/>
          <p:nvPr/>
        </p:nvSpPr>
        <p:spPr>
          <a:xfrm>
            <a:off x="5152730" y="4752873"/>
            <a:ext cx="20764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Travail personnel</a:t>
            </a:r>
            <a:endParaRPr b="0" i="0" sz="1400" u="none" cap="none" strike="noStrike">
              <a:solidFill>
                <a:srgbClr val="000000"/>
              </a:solidFill>
              <a:latin typeface="Arial"/>
              <a:ea typeface="Arial"/>
              <a:cs typeface="Arial"/>
              <a:sym typeface="Arial"/>
            </a:endParaRPr>
          </a:p>
        </p:txBody>
      </p:sp>
      <p:sp>
        <p:nvSpPr>
          <p:cNvPr id="245" name="Google Shape;245;p7"/>
          <p:cNvSpPr txBox="1"/>
          <p:nvPr/>
        </p:nvSpPr>
        <p:spPr>
          <a:xfrm>
            <a:off x="987878" y="3290920"/>
            <a:ext cx="2600325" cy="1465262"/>
          </a:xfrm>
          <a:prstGeom prst="rect">
            <a:avLst/>
          </a:prstGeom>
          <a:solidFill>
            <a:srgbClr val="7030A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Arial"/>
                <a:ea typeface="Arial"/>
                <a:cs typeface="Arial"/>
                <a:sym typeface="Arial"/>
              </a:rPr>
              <a:t>Dans le cadre des études supérieures, vous devez traverser certaines étapes SEULS !!!</a:t>
            </a:r>
            <a:endParaRPr b="0" i="0" sz="1400" u="none" cap="none" strike="noStrike">
              <a:solidFill>
                <a:srgbClr val="000000"/>
              </a:solidFill>
              <a:latin typeface="Arial"/>
              <a:ea typeface="Arial"/>
              <a:cs typeface="Arial"/>
              <a:sym typeface="Arial"/>
            </a:endParaRPr>
          </a:p>
        </p:txBody>
      </p:sp>
      <p:sp>
        <p:nvSpPr>
          <p:cNvPr id="246" name="Google Shape;246;p7"/>
          <p:cNvSpPr/>
          <p:nvPr/>
        </p:nvSpPr>
        <p:spPr>
          <a:xfrm rot="-2690003">
            <a:off x="2699792" y="4936229"/>
            <a:ext cx="504056" cy="1157067"/>
          </a:xfrm>
          <a:prstGeom prst="curvedRightArrow">
            <a:avLst>
              <a:gd fmla="val 25000" name="adj1"/>
              <a:gd fmla="val 50000" name="adj2"/>
              <a:gd fmla="val 25000" name="adj3"/>
            </a:avLst>
          </a:prstGeom>
          <a:solidFill>
            <a:srgbClr val="17365D"/>
          </a:solidFill>
          <a:ln cap="flat" cmpd="sng" w="12700">
            <a:solidFill>
              <a:srgbClr val="1736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7"/>
          <p:cNvSpPr/>
          <p:nvPr/>
        </p:nvSpPr>
        <p:spPr>
          <a:xfrm>
            <a:off x="202020" y="600238"/>
            <a:ext cx="813390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4- Qu’est-ce qui a changé depuis le lycée?</a:t>
            </a:r>
            <a:endParaRPr b="1" i="0" sz="24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253" name="Google Shape;253;p8"/>
          <p:cNvSpPr/>
          <p:nvPr/>
        </p:nvSpPr>
        <p:spPr>
          <a:xfrm>
            <a:off x="329608" y="543687"/>
            <a:ext cx="862300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5- Quels sont les niveaux de difficultés rencontrés à l’université ?</a:t>
            </a:r>
            <a:endParaRPr b="1" i="0" sz="2400" u="none" cap="none" strike="noStrike">
              <a:solidFill>
                <a:srgbClr val="7030A0"/>
              </a:solidFill>
              <a:latin typeface="Calibri"/>
              <a:ea typeface="Calibri"/>
              <a:cs typeface="Calibri"/>
              <a:sym typeface="Calibri"/>
            </a:endParaRPr>
          </a:p>
        </p:txBody>
      </p:sp>
      <p:sp>
        <p:nvSpPr>
          <p:cNvPr id="254" name="Google Shape;254;p8"/>
          <p:cNvSpPr/>
          <p:nvPr/>
        </p:nvSpPr>
        <p:spPr>
          <a:xfrm>
            <a:off x="958644" y="1124744"/>
            <a:ext cx="7226712" cy="1384995"/>
          </a:xfrm>
          <a:prstGeom prst="rect">
            <a:avLst/>
          </a:prstGeom>
          <a:noFill/>
          <a:ln>
            <a:noFill/>
          </a:ln>
        </p:spPr>
        <p:txBody>
          <a:bodyPr anchorCtr="0" anchor="t" bIns="45700" lIns="91425" spcFirstLastPara="1" rIns="91425" wrap="square" tIns="45700">
            <a:spAutoFit/>
          </a:bodyPr>
          <a:lstStyle/>
          <a:p>
            <a:pPr indent="0" lvl="0" marL="41910" marR="0" rtl="0" algn="just">
              <a:lnSpc>
                <a:spcPct val="100000"/>
              </a:lnSpc>
              <a:spcBef>
                <a:spcPts val="0"/>
              </a:spcBef>
              <a:spcAft>
                <a:spcPts val="0"/>
              </a:spcAft>
              <a:buClr>
                <a:srgbClr val="000000"/>
              </a:buClr>
              <a:buSzPts val="2000"/>
              <a:buFont typeface="Arial"/>
              <a:buNone/>
            </a:pPr>
            <a:r>
              <a:rPr b="1" i="0" lang="fr-FR" sz="2000" u="none" cap="none" strike="noStrike">
                <a:solidFill>
                  <a:srgbClr val="E36C0A"/>
                </a:solidFill>
                <a:latin typeface="Times New Roman"/>
                <a:ea typeface="Times New Roman"/>
                <a:cs typeface="Times New Roman"/>
                <a:sym typeface="Times New Roman"/>
              </a:rPr>
              <a:t>1- Résoudre cet exercice</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60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Une solution de volume 0,10 L contient 0,50 g de saccharose dissous. Déterminer la concentration massique en saccharose.</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5" name="Google Shape;255;p8"/>
          <p:cNvSpPr txBox="1"/>
          <p:nvPr/>
        </p:nvSpPr>
        <p:spPr>
          <a:xfrm>
            <a:off x="4790764" y="3468014"/>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256" name="Google Shape;256;p8"/>
          <p:cNvSpPr txBox="1"/>
          <p:nvPr/>
        </p:nvSpPr>
        <p:spPr>
          <a:xfrm>
            <a:off x="3533063" y="2497285"/>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257" name="Google Shape;257;p8"/>
          <p:cNvSpPr txBox="1"/>
          <p:nvPr/>
        </p:nvSpPr>
        <p:spPr>
          <a:xfrm rot="1584772">
            <a:off x="5913646" y="2489300"/>
            <a:ext cx="29272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rgbClr val="C00000"/>
                </a:solidFill>
                <a:highlight>
                  <a:srgbClr val="FFFF00"/>
                </a:highlight>
                <a:latin typeface="Calibri"/>
                <a:ea typeface="Calibri"/>
                <a:cs typeface="Calibri"/>
                <a:sym typeface="Calibri"/>
              </a:rPr>
              <a:t>Facile ou difficile ?</a:t>
            </a:r>
            <a:endParaRPr b="0" i="0" sz="1400" u="none" cap="none" strike="noStrike">
              <a:solidFill>
                <a:srgbClr val="000000"/>
              </a:solidFill>
              <a:latin typeface="Arial"/>
              <a:ea typeface="Arial"/>
              <a:cs typeface="Arial"/>
              <a:sym typeface="Arial"/>
            </a:endParaRPr>
          </a:p>
        </p:txBody>
      </p:sp>
      <p:sp>
        <p:nvSpPr>
          <p:cNvPr id="258" name="Google Shape;258;p8"/>
          <p:cNvSpPr txBox="1"/>
          <p:nvPr/>
        </p:nvSpPr>
        <p:spPr>
          <a:xfrm>
            <a:off x="1403648" y="2420888"/>
            <a:ext cx="1676548" cy="564898"/>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59" name="Google Shape;259;p8"/>
          <p:cNvSpPr txBox="1"/>
          <p:nvPr/>
        </p:nvSpPr>
        <p:spPr>
          <a:xfrm>
            <a:off x="1403648" y="3326267"/>
            <a:ext cx="2992550" cy="64761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60" name="Google Shape;260;p8"/>
          <p:cNvSpPr txBox="1"/>
          <p:nvPr/>
        </p:nvSpPr>
        <p:spPr>
          <a:xfrm>
            <a:off x="5950056" y="4827123"/>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261" name="Google Shape;261;p8"/>
          <p:cNvSpPr txBox="1"/>
          <p:nvPr/>
        </p:nvSpPr>
        <p:spPr>
          <a:xfrm>
            <a:off x="1155779" y="4684712"/>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262" name="Google Shape;262;p8"/>
          <p:cNvSpPr/>
          <p:nvPr/>
        </p:nvSpPr>
        <p:spPr>
          <a:xfrm>
            <a:off x="4632938" y="4207658"/>
            <a:ext cx="86683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fr-FR" sz="8000" u="none" cap="none" strike="noStrike">
                <a:solidFill>
                  <a:srgbClr val="E5B8B7"/>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63" name="Google Shape;263;p8"/>
          <p:cNvSpPr txBox="1"/>
          <p:nvPr/>
        </p:nvSpPr>
        <p:spPr>
          <a:xfrm>
            <a:off x="3851920" y="5566353"/>
            <a:ext cx="2428870" cy="646331"/>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61"/>
                                        </p:tgtEl>
                                        <p:attrNameLst>
                                          <p:attrName>ppt_y</p:attrName>
                                        </p:attrNameLst>
                                      </p:cBhvr>
                                      <p:tavLst>
                                        <p:tav fmla="" tm="0">
                                          <p:val>
                                            <p:strVal val="#ppt_y"/>
                                          </p:val>
                                        </p:tav>
                                        <p:tav fmla="" tm="100000">
                                          <p:val>
                                            <p:strVal val="#ppt_y+1"/>
                                          </p:val>
                                        </p:tav>
                                      </p:tavLst>
                                    </p:anim>
                                    <p:set>
                                      <p:cBhvr>
                                        <p:cTn dur="1" fill="hold">
                                          <p:stCondLst>
                                            <p:cond delay="500"/>
                                          </p:stCondLst>
                                        </p:cTn>
                                        <p:tgtEl>
                                          <p:spTgt spid="26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62"/>
                                        </p:tgtEl>
                                        <p:attrNameLst>
                                          <p:attrName>ppt_y</p:attrName>
                                        </p:attrNameLst>
                                      </p:cBhvr>
                                      <p:tavLst>
                                        <p:tav fmla="" tm="0">
                                          <p:val>
                                            <p:strVal val="#ppt_y"/>
                                          </p:val>
                                        </p:tav>
                                        <p:tav fmla="" tm="100000">
                                          <p:val>
                                            <p:strVal val="#ppt_y+1"/>
                                          </p:val>
                                        </p:tav>
                                      </p:tavLst>
                                    </p:anim>
                                    <p:set>
                                      <p:cBhvr>
                                        <p:cTn dur="1" fill="hold">
                                          <p:stCondLst>
                                            <p:cond delay="500"/>
                                          </p:stCondLst>
                                        </p:cTn>
                                        <p:tgtEl>
                                          <p:spTgt spid="26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63"/>
                                        </p:tgtEl>
                                        <p:attrNameLst>
                                          <p:attrName>ppt_y</p:attrName>
                                        </p:attrNameLst>
                                      </p:cBhvr>
                                      <p:tavLst>
                                        <p:tav fmla="" tm="0">
                                          <p:val>
                                            <p:strVal val="#ppt_y"/>
                                          </p:val>
                                        </p:tav>
                                        <p:tav fmla="" tm="100000">
                                          <p:val>
                                            <p:strVal val="#ppt_y+1"/>
                                          </p:val>
                                        </p:tav>
                                      </p:tavLst>
                                    </p:anim>
                                    <p:set>
                                      <p:cBhvr>
                                        <p:cTn dur="1" fill="hold">
                                          <p:stCondLst>
                                            <p:cond delay="500"/>
                                          </p:stCondLst>
                                        </p:cTn>
                                        <p:tgtEl>
                                          <p:spTgt spid="263"/>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60"/>
                                        </p:tgtEl>
                                        <p:attrNameLst>
                                          <p:attrName>ppt_y</p:attrName>
                                        </p:attrNameLst>
                                      </p:cBhvr>
                                      <p:tavLst>
                                        <p:tav fmla="" tm="0">
                                          <p:val>
                                            <p:strVal val="#ppt_y"/>
                                          </p:val>
                                        </p:tav>
                                        <p:tav fmla="" tm="100000">
                                          <p:val>
                                            <p:strVal val="#ppt_y+1"/>
                                          </p:val>
                                        </p:tav>
                                      </p:tavLst>
                                    </p:anim>
                                    <p:set>
                                      <p:cBhvr>
                                        <p:cTn dur="1" fill="hold">
                                          <p:stCondLst>
                                            <p:cond delay="500"/>
                                          </p:stCondLst>
                                        </p:cTn>
                                        <p:tgtEl>
                                          <p:spTgt spid="260"/>
                                        </p:tgtEl>
                                        <p:attrNameLst>
                                          <p:attrName>style.visibility</p:attrName>
                                        </p:attrNameLst>
                                      </p:cBhvr>
                                      <p:to>
                                        <p:strVal val="hidden"/>
                                      </p:to>
                                    </p:set>
                                  </p:childTnLst>
                                </p:cTn>
                              </p:par>
                              <p:par>
                                <p:cTn fill="hold" nodeType="withEffect" presetClass="entr" presetID="2" presetSubtype="4">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269" name="Google Shape;269;p9"/>
          <p:cNvSpPr/>
          <p:nvPr/>
        </p:nvSpPr>
        <p:spPr>
          <a:xfrm>
            <a:off x="958644" y="1124744"/>
            <a:ext cx="7226712" cy="1031051"/>
          </a:xfrm>
          <a:prstGeom prst="rect">
            <a:avLst/>
          </a:prstGeom>
          <a:noFill/>
          <a:ln>
            <a:noFill/>
          </a:ln>
        </p:spPr>
        <p:txBody>
          <a:bodyPr anchorCtr="0" anchor="t" bIns="45700" lIns="91425" spcFirstLastPara="1" rIns="91425" wrap="square" tIns="45700">
            <a:spAutoFit/>
          </a:bodyPr>
          <a:lstStyle/>
          <a:p>
            <a:pPr indent="0" lvl="0" marL="41910" marR="0" rtl="0" algn="just">
              <a:lnSpc>
                <a:spcPct val="100000"/>
              </a:lnSpc>
              <a:spcBef>
                <a:spcPts val="0"/>
              </a:spcBef>
              <a:spcAft>
                <a:spcPts val="0"/>
              </a:spcAft>
              <a:buClr>
                <a:srgbClr val="000000"/>
              </a:buClr>
              <a:buSzPts val="2000"/>
              <a:buFont typeface="Arial"/>
              <a:buNone/>
            </a:pPr>
            <a:r>
              <a:rPr b="1" i="0" lang="fr-FR" sz="2000" u="none" cap="none" strike="noStrike">
                <a:solidFill>
                  <a:srgbClr val="E36C0A"/>
                </a:solidFill>
                <a:latin typeface="Times New Roman"/>
                <a:ea typeface="Times New Roman"/>
                <a:cs typeface="Times New Roman"/>
                <a:sym typeface="Times New Roman"/>
              </a:rPr>
              <a:t>1- Exercice 1 à résoudre</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60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Une solution de volume 0,10 L contient 0,50 g de saccharose dissous. Déterminer la concentration massique en saccharose.</a:t>
            </a:r>
            <a:endParaRPr b="0" i="0" sz="1800" u="none" cap="none" strike="noStrike">
              <a:solidFill>
                <a:schemeClr val="dk1"/>
              </a:solidFill>
              <a:latin typeface="Calibri"/>
              <a:ea typeface="Calibri"/>
              <a:cs typeface="Calibri"/>
              <a:sym typeface="Calibri"/>
            </a:endParaRPr>
          </a:p>
        </p:txBody>
      </p:sp>
      <p:sp>
        <p:nvSpPr>
          <p:cNvPr id="270" name="Google Shape;270;p9"/>
          <p:cNvSpPr txBox="1"/>
          <p:nvPr/>
        </p:nvSpPr>
        <p:spPr>
          <a:xfrm>
            <a:off x="4790764" y="3468014"/>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271" name="Google Shape;271;p9"/>
          <p:cNvSpPr txBox="1"/>
          <p:nvPr/>
        </p:nvSpPr>
        <p:spPr>
          <a:xfrm>
            <a:off x="3533063" y="2497285"/>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272" name="Google Shape;272;p9"/>
          <p:cNvSpPr txBox="1"/>
          <p:nvPr/>
        </p:nvSpPr>
        <p:spPr>
          <a:xfrm>
            <a:off x="1403648" y="2420888"/>
            <a:ext cx="1676548" cy="564898"/>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73" name="Google Shape;273;p9"/>
          <p:cNvSpPr txBox="1"/>
          <p:nvPr/>
        </p:nvSpPr>
        <p:spPr>
          <a:xfrm>
            <a:off x="1403648" y="3326267"/>
            <a:ext cx="2949590" cy="64761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74" name="Google Shape;274;p9"/>
          <p:cNvSpPr txBox="1"/>
          <p:nvPr/>
        </p:nvSpPr>
        <p:spPr>
          <a:xfrm>
            <a:off x="5950056" y="4827123"/>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275" name="Google Shape;275;p9"/>
          <p:cNvSpPr txBox="1"/>
          <p:nvPr/>
        </p:nvSpPr>
        <p:spPr>
          <a:xfrm>
            <a:off x="1155779" y="4684712"/>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a:off x="4632938" y="4207658"/>
            <a:ext cx="86683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fr-FR" sz="8000" u="none" cap="none" strike="noStrike">
                <a:solidFill>
                  <a:srgbClr val="E5B8B7"/>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77" name="Google Shape;277;p9"/>
          <p:cNvSpPr txBox="1"/>
          <p:nvPr/>
        </p:nvSpPr>
        <p:spPr>
          <a:xfrm>
            <a:off x="3851920" y="5566353"/>
            <a:ext cx="2428870" cy="646331"/>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
        <p:nvSpPr>
          <p:cNvPr id="278" name="Google Shape;278;p9"/>
          <p:cNvSpPr txBox="1"/>
          <p:nvPr/>
        </p:nvSpPr>
        <p:spPr>
          <a:xfrm rot="-1161137">
            <a:off x="3511186" y="4331694"/>
            <a:ext cx="2584671" cy="101566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fr-FR" sz="6000" u="none" cap="none" strike="noStrike">
                <a:solidFill>
                  <a:srgbClr val="C00000"/>
                </a:solidFill>
                <a:latin typeface="Calibri"/>
                <a:ea typeface="Calibri"/>
                <a:cs typeface="Calibri"/>
                <a:sym typeface="Calibri"/>
              </a:rPr>
              <a:t>Facile</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a:off x="329608" y="543687"/>
            <a:ext cx="862300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5- Quels sont les niveaux de difficultés rencontrés à l’université ?</a:t>
            </a:r>
            <a:endParaRPr b="1" i="0" sz="24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285" name="Google Shape;285;p10"/>
          <p:cNvSpPr/>
          <p:nvPr/>
        </p:nvSpPr>
        <p:spPr>
          <a:xfrm>
            <a:off x="958644" y="1124744"/>
            <a:ext cx="7226712" cy="400069"/>
          </a:xfrm>
          <a:prstGeom prst="rect">
            <a:avLst/>
          </a:prstGeom>
          <a:noFill/>
          <a:ln>
            <a:noFill/>
          </a:ln>
        </p:spPr>
        <p:txBody>
          <a:bodyPr anchorCtr="0" anchor="t" bIns="45700" lIns="91425" spcFirstLastPara="1" rIns="91425" wrap="square" tIns="45700">
            <a:spAutoFit/>
          </a:bodyPr>
          <a:lstStyle/>
          <a:p>
            <a:pPr indent="0" lvl="0" marL="41910" marR="0" rtl="0" algn="just">
              <a:lnSpc>
                <a:spcPct val="100000"/>
              </a:lnSpc>
              <a:spcBef>
                <a:spcPts val="0"/>
              </a:spcBef>
              <a:spcAft>
                <a:spcPts val="0"/>
              </a:spcAft>
              <a:buNone/>
            </a:pPr>
            <a:r>
              <a:rPr b="1" i="0" lang="fr-FR" sz="2000" u="none" cap="none" strike="noStrike">
                <a:solidFill>
                  <a:srgbClr val="E36C0A"/>
                </a:solidFill>
                <a:latin typeface="Times New Roman"/>
                <a:ea typeface="Times New Roman"/>
                <a:cs typeface="Times New Roman"/>
                <a:sym typeface="Times New Roman"/>
              </a:rPr>
              <a:t>2- Exercice 2 à résoudre</a:t>
            </a:r>
            <a:endParaRPr b="0" i="0" sz="1800" u="none" cap="none" strike="noStrike">
              <a:solidFill>
                <a:schemeClr val="dk1"/>
              </a:solidFill>
              <a:latin typeface="Calibri"/>
              <a:ea typeface="Calibri"/>
              <a:cs typeface="Calibri"/>
              <a:sym typeface="Calibri"/>
            </a:endParaRPr>
          </a:p>
        </p:txBody>
      </p:sp>
      <p:sp>
        <p:nvSpPr>
          <p:cNvPr id="286" name="Google Shape;286;p10"/>
          <p:cNvSpPr/>
          <p:nvPr/>
        </p:nvSpPr>
        <p:spPr>
          <a:xfrm>
            <a:off x="323528" y="1544155"/>
            <a:ext cx="8352928"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Arial"/>
              <a:buNone/>
            </a:pPr>
            <a:r>
              <a:rPr b="0" i="0" lang="fr-FR" sz="1800" u="none" cap="none" strike="noStrike">
                <a:solidFill>
                  <a:schemeClr val="dk1"/>
                </a:solidFill>
                <a:latin typeface="Times New Roman"/>
                <a:ea typeface="Times New Roman"/>
                <a:cs typeface="Times New Roman"/>
                <a:sym typeface="Times New Roman"/>
              </a:rPr>
              <a:t>Comment préparer 1,0 L de solution aqueuse de saccharose (solide de masse molaire 342,3 g.mol</a:t>
            </a:r>
            <a:r>
              <a:rPr b="0" baseline="30000" i="0" lang="fr-FR" sz="1800" u="none" cap="none" strike="noStrike">
                <a:solidFill>
                  <a:schemeClr val="dk1"/>
                </a:solidFill>
                <a:latin typeface="Times New Roman"/>
                <a:ea typeface="Times New Roman"/>
                <a:cs typeface="Times New Roman"/>
                <a:sym typeface="Times New Roman"/>
              </a:rPr>
              <a:t>-1</a:t>
            </a:r>
            <a:r>
              <a:rPr b="0" i="0" lang="fr-FR" sz="1800" u="none" cap="none" strike="noStrike">
                <a:solidFill>
                  <a:schemeClr val="dk1"/>
                </a:solidFill>
                <a:latin typeface="Times New Roman"/>
                <a:ea typeface="Times New Roman"/>
                <a:cs typeface="Times New Roman"/>
                <a:sym typeface="Times New Roman"/>
              </a:rPr>
              <a:t>) à la concentration molaire 0,10 mol.L</a:t>
            </a:r>
            <a:r>
              <a:rPr b="0" baseline="30000" i="0" lang="fr-FR" sz="1800" u="none" cap="none" strike="noStrike">
                <a:solidFill>
                  <a:schemeClr val="dk1"/>
                </a:solidFill>
                <a:latin typeface="Times New Roman"/>
                <a:ea typeface="Times New Roman"/>
                <a:cs typeface="Times New Roman"/>
                <a:sym typeface="Times New Roman"/>
              </a:rPr>
              <a:t>-1</a:t>
            </a:r>
            <a:r>
              <a:rPr b="0" i="0" lang="fr-FR" sz="1800" u="none" cap="none" strike="noStrike">
                <a:solidFill>
                  <a:schemeClr val="dk1"/>
                </a:solidFill>
                <a:latin typeface="Times New Roman"/>
                <a:ea typeface="Times New Roman"/>
                <a:cs typeface="Times New Roman"/>
                <a:sym typeface="Times New Roman"/>
              </a:rPr>
              <a:t>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87" name="Google Shape;287;p10"/>
          <p:cNvSpPr txBox="1"/>
          <p:nvPr/>
        </p:nvSpPr>
        <p:spPr>
          <a:xfrm>
            <a:off x="357200" y="2298275"/>
            <a:ext cx="5424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On cherche donc la masse de saccharose à peser</a:t>
            </a:r>
            <a:endParaRPr b="0" i="0" sz="1400" u="none" cap="none" strike="noStrike">
              <a:solidFill>
                <a:srgbClr val="000000"/>
              </a:solidFill>
              <a:latin typeface="Arial"/>
              <a:ea typeface="Arial"/>
              <a:cs typeface="Arial"/>
              <a:sym typeface="Arial"/>
            </a:endParaRPr>
          </a:p>
        </p:txBody>
      </p:sp>
      <p:sp>
        <p:nvSpPr>
          <p:cNvPr id="288" name="Google Shape;288;p10"/>
          <p:cNvSpPr txBox="1"/>
          <p:nvPr/>
        </p:nvSpPr>
        <p:spPr>
          <a:xfrm>
            <a:off x="5781521" y="5257646"/>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289" name="Google Shape;289;p10"/>
          <p:cNvSpPr txBox="1"/>
          <p:nvPr/>
        </p:nvSpPr>
        <p:spPr>
          <a:xfrm>
            <a:off x="987244" y="5115235"/>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290" name="Google Shape;290;p10"/>
          <p:cNvSpPr/>
          <p:nvPr/>
        </p:nvSpPr>
        <p:spPr>
          <a:xfrm>
            <a:off x="4464403" y="4638181"/>
            <a:ext cx="86683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fr-FR" sz="8000" u="none" cap="none" strike="noStrike">
                <a:solidFill>
                  <a:srgbClr val="E5B8B7"/>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291" name="Google Shape;291;p10"/>
          <p:cNvSpPr txBox="1"/>
          <p:nvPr/>
        </p:nvSpPr>
        <p:spPr>
          <a:xfrm>
            <a:off x="3683385" y="5996876"/>
            <a:ext cx="2428870" cy="646331"/>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
        <p:nvSpPr>
          <p:cNvPr id="292" name="Google Shape;292;p10"/>
          <p:cNvSpPr txBox="1"/>
          <p:nvPr/>
        </p:nvSpPr>
        <p:spPr>
          <a:xfrm>
            <a:off x="958644" y="2806494"/>
            <a:ext cx="835934" cy="461473"/>
          </a:xfrm>
          <a:prstGeom prst="rect">
            <a:avLst/>
          </a:prstGeom>
          <a:blipFill rotWithShape="1">
            <a:blip r:embed="rId3">
              <a:alphaModFix/>
            </a:blip>
            <a:stretch>
              <a:fillRect b="-1313"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93" name="Google Shape;293;p10"/>
          <p:cNvSpPr txBox="1"/>
          <p:nvPr/>
        </p:nvSpPr>
        <p:spPr>
          <a:xfrm>
            <a:off x="2909917" y="2820152"/>
            <a:ext cx="1243225"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94" name="Google Shape;294;p10"/>
          <p:cNvSpPr txBox="1"/>
          <p:nvPr/>
        </p:nvSpPr>
        <p:spPr>
          <a:xfrm>
            <a:off x="928592" y="3522093"/>
            <a:ext cx="2683555" cy="3693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95" name="Google Shape;295;p10"/>
          <p:cNvSpPr txBox="1"/>
          <p:nvPr/>
        </p:nvSpPr>
        <p:spPr>
          <a:xfrm>
            <a:off x="4622219" y="2806494"/>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296" name="Google Shape;296;p10"/>
          <p:cNvSpPr txBox="1"/>
          <p:nvPr/>
        </p:nvSpPr>
        <p:spPr>
          <a:xfrm>
            <a:off x="4548763" y="4212740"/>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297" name="Google Shape;297;p10"/>
          <p:cNvSpPr txBox="1"/>
          <p:nvPr/>
        </p:nvSpPr>
        <p:spPr>
          <a:xfrm>
            <a:off x="3979399" y="3359009"/>
            <a:ext cx="2428870" cy="646331"/>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
        <p:nvSpPr>
          <p:cNvPr id="298" name="Google Shape;298;p10"/>
          <p:cNvSpPr txBox="1"/>
          <p:nvPr/>
        </p:nvSpPr>
        <p:spPr>
          <a:xfrm rot="1584772">
            <a:off x="6020193" y="2654643"/>
            <a:ext cx="29272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rgbClr val="C00000"/>
                </a:solidFill>
                <a:highlight>
                  <a:srgbClr val="FFFF00"/>
                </a:highlight>
                <a:latin typeface="Calibri"/>
                <a:ea typeface="Calibri"/>
                <a:cs typeface="Calibri"/>
                <a:sym typeface="Calibri"/>
              </a:rPr>
              <a:t>Facile ou difficile ?</a:t>
            </a:r>
            <a:endParaRPr b="0" i="0" sz="1400" u="none" cap="none" strike="noStrike">
              <a:solidFill>
                <a:srgbClr val="000000"/>
              </a:solidFill>
              <a:latin typeface="Arial"/>
              <a:ea typeface="Arial"/>
              <a:cs typeface="Arial"/>
              <a:sym typeface="Arial"/>
            </a:endParaRPr>
          </a:p>
        </p:txBody>
      </p:sp>
      <p:sp>
        <p:nvSpPr>
          <p:cNvPr id="299" name="Google Shape;299;p10"/>
          <p:cNvSpPr txBox="1"/>
          <p:nvPr/>
        </p:nvSpPr>
        <p:spPr>
          <a:xfrm>
            <a:off x="667525" y="4337088"/>
            <a:ext cx="8001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0" i="1" lang="fr-FR" sz="1700" u="none" cap="none" strike="noStrike">
                <a:solidFill>
                  <a:schemeClr val="dk1"/>
                </a:solidFill>
                <a:latin typeface="Arial"/>
                <a:ea typeface="Arial"/>
                <a:cs typeface="Arial"/>
                <a:sym typeface="Arial"/>
              </a:rPr>
              <a:t>m =</a:t>
            </a:r>
            <a:r>
              <a:rPr b="0" i="0" lang="fr-FR" sz="1700" u="none" cap="none" strike="noStrike">
                <a:solidFill>
                  <a:schemeClr val="dk1"/>
                </a:solidFill>
                <a:latin typeface="Arial"/>
                <a:ea typeface="Arial"/>
                <a:cs typeface="Arial"/>
                <a:sym typeface="Arial"/>
              </a:rPr>
              <a:t>0 ,10</a:t>
            </a:r>
            <a:r>
              <a:rPr b="0" i="1" lang="fr-FR" sz="1700" u="none" cap="none" strike="noStrike">
                <a:solidFill>
                  <a:schemeClr val="dk1"/>
                </a:solidFill>
                <a:latin typeface="Arial"/>
                <a:ea typeface="Arial"/>
                <a:cs typeface="Arial"/>
                <a:sym typeface="Arial"/>
              </a:rPr>
              <a:t> × </a:t>
            </a:r>
            <a:r>
              <a:rPr b="0" i="0" lang="fr-FR" sz="1700" u="none" cap="none" strike="noStrike">
                <a:solidFill>
                  <a:schemeClr val="dk1"/>
                </a:solidFill>
                <a:latin typeface="Arial"/>
                <a:ea typeface="Arial"/>
                <a:cs typeface="Arial"/>
                <a:sym typeface="Arial"/>
              </a:rPr>
              <a:t>1,00 </a:t>
            </a:r>
            <a:r>
              <a:rPr b="0" i="1" lang="fr-FR" sz="1700" u="none" cap="none" strike="noStrike">
                <a:solidFill>
                  <a:schemeClr val="dk1"/>
                </a:solidFill>
                <a:latin typeface="Arial"/>
                <a:ea typeface="Arial"/>
                <a:cs typeface="Arial"/>
                <a:sym typeface="Arial"/>
              </a:rPr>
              <a:t>× </a:t>
            </a:r>
            <a:r>
              <a:rPr b="0" i="0" lang="fr-FR" sz="1700" u="none" cap="none" strike="noStrike">
                <a:solidFill>
                  <a:schemeClr val="dk1"/>
                </a:solidFill>
                <a:latin typeface="Arial"/>
                <a:ea typeface="Arial"/>
                <a:cs typeface="Arial"/>
                <a:sym typeface="Arial"/>
              </a:rPr>
              <a:t>342,3</a:t>
            </a:r>
            <a:r>
              <a:rPr b="0" i="1" lang="fr-FR" sz="1700" u="none" cap="none" strike="noStrike">
                <a:solidFill>
                  <a:schemeClr val="dk1"/>
                </a:solidFill>
                <a:latin typeface="Arial"/>
                <a:ea typeface="Arial"/>
                <a:cs typeface="Arial"/>
                <a:sym typeface="Arial"/>
              </a:rPr>
              <a:t> = </a:t>
            </a:r>
            <a:r>
              <a:rPr b="1" i="0" lang="fr-FR" sz="1700" u="none" cap="none" strike="noStrike">
                <a:solidFill>
                  <a:schemeClr val="dk1"/>
                </a:solidFill>
                <a:latin typeface="Arial"/>
                <a:ea typeface="Arial"/>
                <a:cs typeface="Arial"/>
                <a:sym typeface="Arial"/>
              </a:rPr>
              <a:t>34,2</a:t>
            </a:r>
            <a:r>
              <a:rPr b="1" i="1" lang="fr-FR" sz="1700" u="none" cap="none" strike="noStrike">
                <a:solidFill>
                  <a:schemeClr val="dk1"/>
                </a:solidFill>
                <a:latin typeface="Arial"/>
                <a:ea typeface="Arial"/>
                <a:cs typeface="Arial"/>
                <a:sym typeface="Arial"/>
              </a:rPr>
              <a:t> g</a:t>
            </a:r>
            <a:endParaRPr b="0" i="1" sz="2000" u="none" cap="none" strike="noStrike">
              <a:solidFill>
                <a:srgbClr val="000000"/>
              </a:solidFill>
              <a:latin typeface="Calibri"/>
              <a:ea typeface="Calibri"/>
              <a:cs typeface="Calibri"/>
              <a:sym typeface="Calibri"/>
            </a:endParaRPr>
          </a:p>
        </p:txBody>
      </p:sp>
      <p:sp>
        <p:nvSpPr>
          <p:cNvPr id="300" name="Google Shape;300;p10"/>
          <p:cNvSpPr/>
          <p:nvPr/>
        </p:nvSpPr>
        <p:spPr>
          <a:xfrm>
            <a:off x="329608" y="543687"/>
            <a:ext cx="862300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5- Quels sont les niveaux de difficultés rencontrés à l’université ?</a:t>
            </a:r>
            <a:endParaRPr b="1" i="0" sz="24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89"/>
                                        </p:tgtEl>
                                        <p:attrNameLst>
                                          <p:attrName>ppt_y</p:attrName>
                                        </p:attrNameLst>
                                      </p:cBhvr>
                                      <p:tavLst>
                                        <p:tav fmla="" tm="0">
                                          <p:val>
                                            <p:strVal val="#ppt_y"/>
                                          </p:val>
                                        </p:tav>
                                        <p:tav fmla="" tm="100000">
                                          <p:val>
                                            <p:strVal val="#ppt_y+1"/>
                                          </p:val>
                                        </p:tav>
                                      </p:tavLst>
                                    </p:anim>
                                    <p:set>
                                      <p:cBhvr>
                                        <p:cTn dur="1" fill="hold">
                                          <p:stCondLst>
                                            <p:cond delay="500"/>
                                          </p:stCondLst>
                                        </p:cTn>
                                        <p:tgtEl>
                                          <p:spTgt spid="28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90"/>
                                        </p:tgtEl>
                                        <p:attrNameLst>
                                          <p:attrName>ppt_y</p:attrName>
                                        </p:attrNameLst>
                                      </p:cBhvr>
                                      <p:tavLst>
                                        <p:tav fmla="" tm="0">
                                          <p:val>
                                            <p:strVal val="#ppt_y"/>
                                          </p:val>
                                        </p:tav>
                                        <p:tav fmla="" tm="100000">
                                          <p:val>
                                            <p:strVal val="#ppt_y+1"/>
                                          </p:val>
                                        </p:tav>
                                      </p:tavLst>
                                    </p:anim>
                                    <p:set>
                                      <p:cBhvr>
                                        <p:cTn dur="1" fill="hold">
                                          <p:stCondLst>
                                            <p:cond delay="500"/>
                                          </p:stCondLst>
                                        </p:cTn>
                                        <p:tgtEl>
                                          <p:spTgt spid="29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91"/>
                                        </p:tgtEl>
                                        <p:attrNameLst>
                                          <p:attrName>ppt_y</p:attrName>
                                        </p:attrNameLst>
                                      </p:cBhvr>
                                      <p:tavLst>
                                        <p:tav fmla="" tm="0">
                                          <p:val>
                                            <p:strVal val="#ppt_y"/>
                                          </p:val>
                                        </p:tav>
                                        <p:tav fmla="" tm="100000">
                                          <p:val>
                                            <p:strVal val="#ppt_y+1"/>
                                          </p:val>
                                        </p:tav>
                                      </p:tavLst>
                                    </p:anim>
                                    <p:set>
                                      <p:cBhvr>
                                        <p:cTn dur="1" fill="hold">
                                          <p:stCondLst>
                                            <p:cond delay="500"/>
                                          </p:stCondLst>
                                        </p:cTn>
                                        <p:tgtEl>
                                          <p:spTgt spid="29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88"/>
                                        </p:tgtEl>
                                        <p:attrNameLst>
                                          <p:attrName>ppt_y</p:attrName>
                                        </p:attrNameLst>
                                      </p:cBhvr>
                                      <p:tavLst>
                                        <p:tav fmla="" tm="0">
                                          <p:val>
                                            <p:strVal val="#ppt_y"/>
                                          </p:val>
                                        </p:tav>
                                        <p:tav fmla="" tm="100000">
                                          <p:val>
                                            <p:strVal val="#ppt_y+1"/>
                                          </p:val>
                                        </p:tav>
                                      </p:tavLst>
                                    </p:anim>
                                    <p:set>
                                      <p:cBhvr>
                                        <p:cTn dur="1" fill="hold">
                                          <p:stCondLst>
                                            <p:cond delay="500"/>
                                          </p:stCondLst>
                                        </p:cTn>
                                        <p:tgtEl>
                                          <p:spTgt spid="2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306" name="Google Shape;306;p11"/>
          <p:cNvSpPr/>
          <p:nvPr/>
        </p:nvSpPr>
        <p:spPr>
          <a:xfrm>
            <a:off x="323528" y="1544155"/>
            <a:ext cx="8352928"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Times New Roman"/>
                <a:ea typeface="Times New Roman"/>
                <a:cs typeface="Times New Roman"/>
                <a:sym typeface="Times New Roman"/>
              </a:rPr>
              <a:t>Comment préparer 1,0 L de solution aqueuse de saccharose (solide de masse molaire 342,3 g.mol</a:t>
            </a:r>
            <a:r>
              <a:rPr b="0" baseline="30000" i="0" lang="fr-FR" sz="1800" u="none" cap="none" strike="noStrike">
                <a:solidFill>
                  <a:schemeClr val="dk1"/>
                </a:solidFill>
                <a:latin typeface="Times New Roman"/>
                <a:ea typeface="Times New Roman"/>
                <a:cs typeface="Times New Roman"/>
                <a:sym typeface="Times New Roman"/>
              </a:rPr>
              <a:t>-1</a:t>
            </a:r>
            <a:r>
              <a:rPr b="0" i="0" lang="fr-FR" sz="1800" u="none" cap="none" strike="noStrike">
                <a:solidFill>
                  <a:schemeClr val="dk1"/>
                </a:solidFill>
                <a:latin typeface="Times New Roman"/>
                <a:ea typeface="Times New Roman"/>
                <a:cs typeface="Times New Roman"/>
                <a:sym typeface="Times New Roman"/>
              </a:rPr>
              <a:t>) à la concentration molaire 0,10 mol.L</a:t>
            </a:r>
            <a:r>
              <a:rPr b="0" baseline="30000" i="0" lang="fr-FR" sz="1800" u="none" cap="none" strike="noStrike">
                <a:solidFill>
                  <a:schemeClr val="dk1"/>
                </a:solidFill>
                <a:latin typeface="Times New Roman"/>
                <a:ea typeface="Times New Roman"/>
                <a:cs typeface="Times New Roman"/>
                <a:sym typeface="Times New Roman"/>
              </a:rPr>
              <a:t>-1</a:t>
            </a:r>
            <a:r>
              <a:rPr b="0" i="0" lang="fr-FR" sz="1800" u="none" cap="none" strike="noStrike">
                <a:solidFill>
                  <a:schemeClr val="dk1"/>
                </a:solidFill>
                <a:latin typeface="Times New Roman"/>
                <a:ea typeface="Times New Roman"/>
                <a:cs typeface="Times New Roman"/>
                <a:sym typeface="Times New Roman"/>
              </a:rPr>
              <a:t> ?</a:t>
            </a:r>
            <a:endParaRPr b="0" i="0" sz="1800" u="none" cap="none" strike="noStrike">
              <a:solidFill>
                <a:schemeClr val="dk1"/>
              </a:solidFill>
              <a:latin typeface="Calibri"/>
              <a:ea typeface="Calibri"/>
              <a:cs typeface="Calibri"/>
              <a:sym typeface="Calibri"/>
            </a:endParaRPr>
          </a:p>
        </p:txBody>
      </p:sp>
      <p:sp>
        <p:nvSpPr>
          <p:cNvPr id="307" name="Google Shape;307;p11"/>
          <p:cNvSpPr txBox="1"/>
          <p:nvPr/>
        </p:nvSpPr>
        <p:spPr>
          <a:xfrm>
            <a:off x="357200" y="2298275"/>
            <a:ext cx="5350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On cherche donc la masse de saccharose  à peser</a:t>
            </a:r>
            <a:endParaRPr b="0" i="0" sz="1400" u="none" cap="none" strike="noStrike">
              <a:solidFill>
                <a:srgbClr val="000000"/>
              </a:solidFill>
              <a:latin typeface="Arial"/>
              <a:ea typeface="Arial"/>
              <a:cs typeface="Arial"/>
              <a:sym typeface="Arial"/>
            </a:endParaRPr>
          </a:p>
        </p:txBody>
      </p:sp>
      <p:sp>
        <p:nvSpPr>
          <p:cNvPr id="308" name="Google Shape;308;p11"/>
          <p:cNvSpPr txBox="1"/>
          <p:nvPr/>
        </p:nvSpPr>
        <p:spPr>
          <a:xfrm>
            <a:off x="5781521" y="5257646"/>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309" name="Google Shape;309;p11"/>
          <p:cNvSpPr txBox="1"/>
          <p:nvPr/>
        </p:nvSpPr>
        <p:spPr>
          <a:xfrm>
            <a:off x="987244" y="5115235"/>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310" name="Google Shape;310;p11"/>
          <p:cNvSpPr/>
          <p:nvPr/>
        </p:nvSpPr>
        <p:spPr>
          <a:xfrm>
            <a:off x="4464403" y="4638181"/>
            <a:ext cx="86683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1" i="0" lang="fr-FR" sz="8000" u="none" cap="none" strike="noStrike">
                <a:solidFill>
                  <a:srgbClr val="E5B8B7"/>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311" name="Google Shape;311;p11"/>
          <p:cNvSpPr txBox="1"/>
          <p:nvPr/>
        </p:nvSpPr>
        <p:spPr>
          <a:xfrm>
            <a:off x="3683385" y="5996876"/>
            <a:ext cx="2428870" cy="646331"/>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
        <p:nvSpPr>
          <p:cNvPr id="312" name="Google Shape;312;p11"/>
          <p:cNvSpPr txBox="1"/>
          <p:nvPr/>
        </p:nvSpPr>
        <p:spPr>
          <a:xfrm>
            <a:off x="958644" y="2806494"/>
            <a:ext cx="835934" cy="461473"/>
          </a:xfrm>
          <a:prstGeom prst="rect">
            <a:avLst/>
          </a:prstGeom>
          <a:blipFill rotWithShape="1">
            <a:blip r:embed="rId3">
              <a:alphaModFix/>
            </a:blip>
            <a:stretch>
              <a:fillRect b="-1313"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13" name="Google Shape;313;p11"/>
          <p:cNvSpPr txBox="1"/>
          <p:nvPr/>
        </p:nvSpPr>
        <p:spPr>
          <a:xfrm>
            <a:off x="2909917" y="2820152"/>
            <a:ext cx="1243225" cy="36933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14" name="Google Shape;314;p11"/>
          <p:cNvSpPr txBox="1"/>
          <p:nvPr/>
        </p:nvSpPr>
        <p:spPr>
          <a:xfrm>
            <a:off x="928592" y="3522093"/>
            <a:ext cx="2683555" cy="3693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15" name="Google Shape;315;p11"/>
          <p:cNvSpPr txBox="1"/>
          <p:nvPr/>
        </p:nvSpPr>
        <p:spPr>
          <a:xfrm>
            <a:off x="4622219" y="2806494"/>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316" name="Google Shape;316;p11"/>
          <p:cNvSpPr txBox="1"/>
          <p:nvPr/>
        </p:nvSpPr>
        <p:spPr>
          <a:xfrm>
            <a:off x="4548763" y="4212740"/>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317" name="Google Shape;317;p11"/>
          <p:cNvSpPr txBox="1"/>
          <p:nvPr/>
        </p:nvSpPr>
        <p:spPr>
          <a:xfrm>
            <a:off x="3979399" y="3359009"/>
            <a:ext cx="2428870" cy="646331"/>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
        <p:nvSpPr>
          <p:cNvPr id="318" name="Google Shape;318;p11"/>
          <p:cNvSpPr txBox="1"/>
          <p:nvPr/>
        </p:nvSpPr>
        <p:spPr>
          <a:xfrm rot="-1161137">
            <a:off x="3698997" y="4802445"/>
            <a:ext cx="3162887" cy="101566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fr-FR" sz="6000" u="none" cap="none" strike="noStrike">
                <a:solidFill>
                  <a:srgbClr val="C00000"/>
                </a:solidFill>
                <a:latin typeface="Calibri"/>
                <a:ea typeface="Calibri"/>
                <a:cs typeface="Calibri"/>
                <a:sym typeface="Calibri"/>
              </a:rPr>
              <a:t>Facile</a:t>
            </a:r>
            <a:endParaRPr b="0" i="0" sz="1400" u="none" cap="none" strike="noStrike">
              <a:solidFill>
                <a:srgbClr val="000000"/>
              </a:solidFill>
              <a:latin typeface="Arial"/>
              <a:ea typeface="Arial"/>
              <a:cs typeface="Arial"/>
              <a:sym typeface="Arial"/>
            </a:endParaRPr>
          </a:p>
        </p:txBody>
      </p:sp>
      <p:sp>
        <p:nvSpPr>
          <p:cNvPr id="319" name="Google Shape;319;p11"/>
          <p:cNvSpPr txBox="1"/>
          <p:nvPr/>
        </p:nvSpPr>
        <p:spPr>
          <a:xfrm>
            <a:off x="667525" y="4337088"/>
            <a:ext cx="8001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0" i="1" lang="fr-FR" sz="1700" u="none" cap="none" strike="noStrike">
                <a:solidFill>
                  <a:schemeClr val="dk1"/>
                </a:solidFill>
                <a:latin typeface="Arial"/>
                <a:ea typeface="Arial"/>
                <a:cs typeface="Arial"/>
                <a:sym typeface="Arial"/>
              </a:rPr>
              <a:t>m =</a:t>
            </a:r>
            <a:r>
              <a:rPr b="0" i="0" lang="fr-FR" sz="1700" u="none" cap="none" strike="noStrike">
                <a:solidFill>
                  <a:schemeClr val="dk1"/>
                </a:solidFill>
                <a:latin typeface="Arial"/>
                <a:ea typeface="Arial"/>
                <a:cs typeface="Arial"/>
                <a:sym typeface="Arial"/>
              </a:rPr>
              <a:t>0 ,10</a:t>
            </a:r>
            <a:r>
              <a:rPr b="0" i="1" lang="fr-FR" sz="1700" u="none" cap="none" strike="noStrike">
                <a:solidFill>
                  <a:schemeClr val="dk1"/>
                </a:solidFill>
                <a:latin typeface="Arial"/>
                <a:ea typeface="Arial"/>
                <a:cs typeface="Arial"/>
                <a:sym typeface="Arial"/>
              </a:rPr>
              <a:t> × </a:t>
            </a:r>
            <a:r>
              <a:rPr b="0" i="0" lang="fr-FR" sz="1700" u="none" cap="none" strike="noStrike">
                <a:solidFill>
                  <a:schemeClr val="dk1"/>
                </a:solidFill>
                <a:latin typeface="Arial"/>
                <a:ea typeface="Arial"/>
                <a:cs typeface="Arial"/>
                <a:sym typeface="Arial"/>
              </a:rPr>
              <a:t>1,00 </a:t>
            </a:r>
            <a:r>
              <a:rPr b="0" i="1" lang="fr-FR" sz="1700" u="none" cap="none" strike="noStrike">
                <a:solidFill>
                  <a:schemeClr val="dk1"/>
                </a:solidFill>
                <a:latin typeface="Arial"/>
                <a:ea typeface="Arial"/>
                <a:cs typeface="Arial"/>
                <a:sym typeface="Arial"/>
              </a:rPr>
              <a:t>× </a:t>
            </a:r>
            <a:r>
              <a:rPr b="0" i="0" lang="fr-FR" sz="1700" u="none" cap="none" strike="noStrike">
                <a:solidFill>
                  <a:schemeClr val="dk1"/>
                </a:solidFill>
                <a:latin typeface="Arial"/>
                <a:ea typeface="Arial"/>
                <a:cs typeface="Arial"/>
                <a:sym typeface="Arial"/>
              </a:rPr>
              <a:t>342,3</a:t>
            </a:r>
            <a:r>
              <a:rPr b="0" i="1" lang="fr-FR" sz="1700" u="none" cap="none" strike="noStrike">
                <a:solidFill>
                  <a:schemeClr val="dk1"/>
                </a:solidFill>
                <a:latin typeface="Arial"/>
                <a:ea typeface="Arial"/>
                <a:cs typeface="Arial"/>
                <a:sym typeface="Arial"/>
              </a:rPr>
              <a:t> = </a:t>
            </a:r>
            <a:r>
              <a:rPr b="1" i="0" lang="fr-FR" sz="1700" u="none" cap="none" strike="noStrike">
                <a:solidFill>
                  <a:schemeClr val="dk1"/>
                </a:solidFill>
                <a:latin typeface="Arial"/>
                <a:ea typeface="Arial"/>
                <a:cs typeface="Arial"/>
                <a:sym typeface="Arial"/>
              </a:rPr>
              <a:t>34,2</a:t>
            </a:r>
            <a:r>
              <a:rPr b="1" i="1" lang="fr-FR" sz="1700" u="none" cap="none" strike="noStrike">
                <a:solidFill>
                  <a:schemeClr val="dk1"/>
                </a:solidFill>
                <a:latin typeface="Arial"/>
                <a:ea typeface="Arial"/>
                <a:cs typeface="Arial"/>
                <a:sym typeface="Arial"/>
              </a:rPr>
              <a:t> g</a:t>
            </a:r>
            <a:endParaRPr b="0" i="1" sz="2000" u="none" cap="none" strike="noStrike">
              <a:solidFill>
                <a:srgbClr val="000000"/>
              </a:solidFill>
              <a:latin typeface="Calibri"/>
              <a:ea typeface="Calibri"/>
              <a:cs typeface="Calibri"/>
              <a:sym typeface="Calibri"/>
            </a:endParaRPr>
          </a:p>
        </p:txBody>
      </p:sp>
      <p:sp>
        <p:nvSpPr>
          <p:cNvPr id="320" name="Google Shape;320;p11"/>
          <p:cNvSpPr/>
          <p:nvPr/>
        </p:nvSpPr>
        <p:spPr>
          <a:xfrm>
            <a:off x="329608" y="543687"/>
            <a:ext cx="862300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5- Quels sont les niveaux de difficultés rencontrés à l’université ?</a:t>
            </a:r>
            <a:endParaRPr b="1" i="0" sz="2400" u="none" cap="none" strike="noStrike">
              <a:solidFill>
                <a:srgbClr val="7030A0"/>
              </a:solidFill>
              <a:latin typeface="Calibri"/>
              <a:ea typeface="Calibri"/>
              <a:cs typeface="Calibri"/>
              <a:sym typeface="Calibri"/>
            </a:endParaRPr>
          </a:p>
        </p:txBody>
      </p:sp>
      <p:sp>
        <p:nvSpPr>
          <p:cNvPr id="321" name="Google Shape;321;p11"/>
          <p:cNvSpPr/>
          <p:nvPr/>
        </p:nvSpPr>
        <p:spPr>
          <a:xfrm>
            <a:off x="958644" y="1124744"/>
            <a:ext cx="7226712" cy="400069"/>
          </a:xfrm>
          <a:prstGeom prst="rect">
            <a:avLst/>
          </a:prstGeom>
          <a:noFill/>
          <a:ln>
            <a:noFill/>
          </a:ln>
        </p:spPr>
        <p:txBody>
          <a:bodyPr anchorCtr="0" anchor="t" bIns="45700" lIns="91425" spcFirstLastPara="1" rIns="91425" wrap="square" tIns="45700">
            <a:spAutoFit/>
          </a:bodyPr>
          <a:lstStyle/>
          <a:p>
            <a:pPr indent="0" lvl="0" marL="41910" marR="0" rtl="0" algn="just">
              <a:lnSpc>
                <a:spcPct val="100000"/>
              </a:lnSpc>
              <a:spcBef>
                <a:spcPts val="0"/>
              </a:spcBef>
              <a:spcAft>
                <a:spcPts val="0"/>
              </a:spcAft>
              <a:buNone/>
            </a:pPr>
            <a:r>
              <a:rPr b="1" i="0" lang="fr-FR" sz="2000" u="none" cap="none" strike="noStrike">
                <a:solidFill>
                  <a:srgbClr val="E36C0A"/>
                </a:solidFill>
                <a:latin typeface="Times New Roman"/>
                <a:ea typeface="Times New Roman"/>
                <a:cs typeface="Times New Roman"/>
                <a:sym typeface="Times New Roman"/>
              </a:rPr>
              <a:t>2- Exercice 2 à résoudre</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09"/>
                                        </p:tgtEl>
                                        <p:attrNameLst>
                                          <p:attrName>ppt_y</p:attrName>
                                        </p:attrNameLst>
                                      </p:cBhvr>
                                      <p:tavLst>
                                        <p:tav fmla="" tm="0">
                                          <p:val>
                                            <p:strVal val="#ppt_y"/>
                                          </p:val>
                                        </p:tav>
                                        <p:tav fmla="" tm="100000">
                                          <p:val>
                                            <p:strVal val="#ppt_y+1"/>
                                          </p:val>
                                        </p:tav>
                                      </p:tavLst>
                                    </p:anim>
                                    <p:set>
                                      <p:cBhvr>
                                        <p:cTn dur="1" fill="hold">
                                          <p:stCondLst>
                                            <p:cond delay="500"/>
                                          </p:stCondLst>
                                        </p:cTn>
                                        <p:tgtEl>
                                          <p:spTgt spid="30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0"/>
                                        </p:tgtEl>
                                        <p:attrNameLst>
                                          <p:attrName>ppt_y</p:attrName>
                                        </p:attrNameLst>
                                      </p:cBhvr>
                                      <p:tavLst>
                                        <p:tav fmla="" tm="0">
                                          <p:val>
                                            <p:strVal val="#ppt_y"/>
                                          </p:val>
                                        </p:tav>
                                        <p:tav fmla="" tm="100000">
                                          <p:val>
                                            <p:strVal val="#ppt_y+1"/>
                                          </p:val>
                                        </p:tav>
                                      </p:tavLst>
                                    </p:anim>
                                    <p:set>
                                      <p:cBhvr>
                                        <p:cTn dur="1" fill="hold">
                                          <p:stCondLst>
                                            <p:cond delay="500"/>
                                          </p:stCondLst>
                                        </p:cTn>
                                        <p:tgtEl>
                                          <p:spTgt spid="31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1"/>
                                        </p:tgtEl>
                                        <p:attrNameLst>
                                          <p:attrName>ppt_y</p:attrName>
                                        </p:attrNameLst>
                                      </p:cBhvr>
                                      <p:tavLst>
                                        <p:tav fmla="" tm="0">
                                          <p:val>
                                            <p:strVal val="#ppt_y"/>
                                          </p:val>
                                        </p:tav>
                                        <p:tav fmla="" tm="100000">
                                          <p:val>
                                            <p:strVal val="#ppt_y+1"/>
                                          </p:val>
                                        </p:tav>
                                      </p:tavLst>
                                    </p:anim>
                                    <p:set>
                                      <p:cBhvr>
                                        <p:cTn dur="1" fill="hold">
                                          <p:stCondLst>
                                            <p:cond delay="500"/>
                                          </p:stCondLst>
                                        </p:cTn>
                                        <p:tgtEl>
                                          <p:spTgt spid="31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8"/>
                                        </p:tgtEl>
                                        <p:attrNameLst>
                                          <p:attrName>ppt_y</p:attrName>
                                        </p:attrNameLst>
                                      </p:cBhvr>
                                      <p:tavLst>
                                        <p:tav fmla="" tm="0">
                                          <p:val>
                                            <p:strVal val="#ppt_y"/>
                                          </p:val>
                                        </p:tav>
                                        <p:tav fmla="" tm="100000">
                                          <p:val>
                                            <p:strVal val="#ppt_y+1"/>
                                          </p:val>
                                        </p:tav>
                                      </p:tavLst>
                                    </p:anim>
                                    <p:set>
                                      <p:cBhvr>
                                        <p:cTn dur="1" fill="hold">
                                          <p:stCondLst>
                                            <p:cond delay="500"/>
                                          </p:stCondLst>
                                        </p:cTn>
                                        <p:tgtEl>
                                          <p:spTgt spid="3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12"/>
          <p:cNvPicPr preferRelativeResize="0"/>
          <p:nvPr/>
        </p:nvPicPr>
        <p:blipFill rotWithShape="1">
          <a:blip r:embed="rId3">
            <a:alphaModFix/>
          </a:blip>
          <a:srcRect b="15582" l="0" r="0" t="15704"/>
          <a:stretch/>
        </p:blipFill>
        <p:spPr>
          <a:xfrm>
            <a:off x="3203848" y="2788503"/>
            <a:ext cx="4305300" cy="2962275"/>
          </a:xfrm>
          <a:prstGeom prst="rect">
            <a:avLst/>
          </a:prstGeom>
          <a:noFill/>
          <a:ln>
            <a:noFill/>
          </a:ln>
        </p:spPr>
      </p:pic>
      <p:sp>
        <p:nvSpPr>
          <p:cNvPr id="328" name="Google Shape;328;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fr-FR" sz="1800"/>
              <a:t>‹#›</a:t>
            </a:fld>
            <a:endParaRPr sz="1800"/>
          </a:p>
        </p:txBody>
      </p:sp>
      <p:sp>
        <p:nvSpPr>
          <p:cNvPr id="329" name="Google Shape;329;p12"/>
          <p:cNvSpPr/>
          <p:nvPr/>
        </p:nvSpPr>
        <p:spPr>
          <a:xfrm>
            <a:off x="827584" y="979252"/>
            <a:ext cx="7488832" cy="203128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E36C0A"/>
                </a:solidFill>
                <a:latin typeface="Times New Roman"/>
                <a:ea typeface="Times New Roman"/>
                <a:cs typeface="Times New Roman"/>
                <a:sym typeface="Times New Roman"/>
              </a:rPr>
              <a:t>3- Exercice 3 à résoudre </a:t>
            </a:r>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Arial"/>
                <a:ea typeface="Arial"/>
                <a:cs typeface="Arial"/>
                <a:sym typeface="Arial"/>
              </a:rPr>
              <a:t> Calculs de concentrations molaires et dilutions</a:t>
            </a:r>
            <a:endParaRPr b="0" i="0" sz="1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Arial"/>
                <a:ea typeface="Arial"/>
                <a:cs typeface="Arial"/>
                <a:sym typeface="Arial"/>
              </a:rPr>
              <a:t>On souhaite préparer 100 mL d’une solution fille de concentration molaire  C = 1,17 mol.L</a:t>
            </a:r>
            <a:r>
              <a:rPr b="0" baseline="30000" i="0" lang="fr-FR" sz="1800" u="none" cap="none" strike="noStrike">
                <a:solidFill>
                  <a:srgbClr val="0070C0"/>
                </a:solidFill>
                <a:latin typeface="Arial"/>
                <a:ea typeface="Arial"/>
                <a:cs typeface="Arial"/>
                <a:sym typeface="Arial"/>
              </a:rPr>
              <a:t>-1</a:t>
            </a:r>
            <a:r>
              <a:rPr b="0" i="0" lang="fr-FR" sz="1800" u="none" cap="none" strike="noStrike">
                <a:solidFill>
                  <a:srgbClr val="0070C0"/>
                </a:solidFill>
                <a:latin typeface="Arial"/>
                <a:ea typeface="Arial"/>
                <a:cs typeface="Arial"/>
                <a:sym typeface="Arial"/>
              </a:rPr>
              <a:t> à partir de la solution suivante d’acide chlorhydrique ci-dessous.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Arial"/>
                <a:ea typeface="Arial"/>
                <a:cs typeface="Arial"/>
                <a:sym typeface="Arial"/>
              </a:rPr>
              <a:t>Quel volume de solution mère d’acide chlorhydrique faudra-t-il prélever?</a:t>
            </a:r>
            <a:endParaRPr b="0" i="0" sz="1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330" name="Google Shape;330;p12"/>
          <p:cNvSpPr/>
          <p:nvPr/>
        </p:nvSpPr>
        <p:spPr>
          <a:xfrm>
            <a:off x="755576" y="5631917"/>
            <a:ext cx="7560840"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fr-FR" sz="1800" u="none" cap="none" strike="noStrike">
                <a:solidFill>
                  <a:schemeClr val="dk1"/>
                </a:solidFill>
                <a:latin typeface="Arial"/>
                <a:ea typeface="Arial"/>
                <a:cs typeface="Arial"/>
                <a:sym typeface="Arial"/>
              </a:rPr>
              <a:t>Données sur HCl  :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1" i="0" lang="fr-FR" sz="1800" u="none" cap="none" strike="noStrike">
                <a:solidFill>
                  <a:schemeClr val="dk1"/>
                </a:solidFill>
                <a:latin typeface="Arial"/>
                <a:ea typeface="Arial"/>
                <a:cs typeface="Arial"/>
                <a:sym typeface="Arial"/>
              </a:rPr>
              <a:t>MW 36,46 g.mol</a:t>
            </a:r>
            <a:r>
              <a:rPr b="1" baseline="30000" i="0" lang="fr-FR" sz="1800" u="none" cap="none" strike="noStrike">
                <a:solidFill>
                  <a:schemeClr val="dk1"/>
                </a:solidFill>
                <a:latin typeface="Arial"/>
                <a:ea typeface="Arial"/>
                <a:cs typeface="Arial"/>
                <a:sym typeface="Arial"/>
              </a:rPr>
              <a:t>-1</a:t>
            </a:r>
            <a:r>
              <a:rPr b="1" i="0" lang="fr-FR" sz="1800" u="none" cap="none" strike="noStrike">
                <a:solidFill>
                  <a:schemeClr val="dk1"/>
                </a:solidFill>
                <a:latin typeface="Arial"/>
                <a:ea typeface="Arial"/>
                <a:cs typeface="Arial"/>
                <a:sym typeface="Arial"/>
              </a:rPr>
              <a:t> </a:t>
            </a:r>
            <a:r>
              <a:rPr b="0" i="0" lang="fr-FR" sz="1800" u="none" cap="none" strike="noStrike">
                <a:solidFill>
                  <a:schemeClr val="dk1"/>
                </a:solidFill>
                <a:latin typeface="Arial"/>
                <a:ea typeface="Arial"/>
                <a:cs typeface="Arial"/>
                <a:sym typeface="Arial"/>
              </a:rPr>
              <a:t>; Boiling Pt: 110 °C (1013 hPa) ; Melting Pt: -30 °C ; Density: 1,18 (20 °C) ; % massique : 36%</a:t>
            </a:r>
            <a:endParaRPr b="0" i="0" sz="1800" u="none" cap="none" strike="noStrike">
              <a:solidFill>
                <a:schemeClr val="dk1"/>
              </a:solidFill>
              <a:latin typeface="Arial"/>
              <a:ea typeface="Arial"/>
              <a:cs typeface="Arial"/>
              <a:sym typeface="Arial"/>
            </a:endParaRPr>
          </a:p>
        </p:txBody>
      </p:sp>
      <p:sp>
        <p:nvSpPr>
          <p:cNvPr id="331" name="Google Shape;331;p12"/>
          <p:cNvSpPr/>
          <p:nvPr/>
        </p:nvSpPr>
        <p:spPr>
          <a:xfrm>
            <a:off x="755576" y="3377614"/>
            <a:ext cx="187220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fr-FR" sz="1800" u="none" cap="none" strike="noStrike">
                <a:solidFill>
                  <a:srgbClr val="0070C0"/>
                </a:solidFill>
                <a:latin typeface="Arial"/>
                <a:ea typeface="Arial"/>
                <a:cs typeface="Arial"/>
                <a:sym typeface="Arial"/>
              </a:rPr>
              <a:t>Aide : </a:t>
            </a:r>
            <a:r>
              <a:rPr b="0" i="1" lang="fr-FR" sz="1800" u="none" cap="none" strike="noStrike">
                <a:solidFill>
                  <a:srgbClr val="0070C0"/>
                </a:solidFill>
                <a:latin typeface="Arial"/>
                <a:ea typeface="Arial"/>
                <a:cs typeface="Arial"/>
                <a:sym typeface="Arial"/>
              </a:rPr>
              <a:t>déterminer la concentration de la solution mère.</a:t>
            </a:r>
            <a:endParaRPr b="0" i="0" sz="1800" u="none" cap="none" strike="noStrike">
              <a:solidFill>
                <a:schemeClr val="dk1"/>
              </a:solidFill>
              <a:latin typeface="Arial"/>
              <a:ea typeface="Arial"/>
              <a:cs typeface="Arial"/>
              <a:sym typeface="Arial"/>
            </a:endParaRPr>
          </a:p>
        </p:txBody>
      </p:sp>
      <p:sp>
        <p:nvSpPr>
          <p:cNvPr id="332" name="Google Shape;332;p12"/>
          <p:cNvSpPr/>
          <p:nvPr/>
        </p:nvSpPr>
        <p:spPr>
          <a:xfrm>
            <a:off x="148855" y="579183"/>
            <a:ext cx="862300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5- Quels sont les niveaux de difficultés rencontrés à l’université ?</a:t>
            </a:r>
            <a:endParaRPr b="1" i="0" sz="2400" u="none" cap="none" strike="noStrike">
              <a:solidFill>
                <a:srgbClr val="7030A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13"/>
          <p:cNvPicPr preferRelativeResize="0"/>
          <p:nvPr/>
        </p:nvPicPr>
        <p:blipFill rotWithShape="1">
          <a:blip r:embed="rId3">
            <a:alphaModFix/>
          </a:blip>
          <a:srcRect b="15582" l="0" r="0" t="15704"/>
          <a:stretch/>
        </p:blipFill>
        <p:spPr>
          <a:xfrm>
            <a:off x="3252399" y="1981498"/>
            <a:ext cx="4305300" cy="2962275"/>
          </a:xfrm>
          <a:prstGeom prst="rect">
            <a:avLst/>
          </a:prstGeom>
          <a:noFill/>
          <a:ln>
            <a:noFill/>
          </a:ln>
        </p:spPr>
      </p:pic>
      <p:sp>
        <p:nvSpPr>
          <p:cNvPr id="339" name="Google Shape;339;p13"/>
          <p:cNvSpPr/>
          <p:nvPr/>
        </p:nvSpPr>
        <p:spPr>
          <a:xfrm>
            <a:off x="5454440" y="1920601"/>
            <a:ext cx="964672" cy="360040"/>
          </a:xfrm>
          <a:prstGeom prst="ellipse">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fr-FR" sz="1800"/>
              <a:t>‹#›</a:t>
            </a:fld>
            <a:endParaRPr sz="1800"/>
          </a:p>
        </p:txBody>
      </p:sp>
      <p:sp>
        <p:nvSpPr>
          <p:cNvPr id="341" name="Google Shape;341;p13"/>
          <p:cNvSpPr/>
          <p:nvPr/>
        </p:nvSpPr>
        <p:spPr>
          <a:xfrm>
            <a:off x="827584" y="554198"/>
            <a:ext cx="7488832" cy="175432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E36C0A"/>
                </a:solidFill>
                <a:latin typeface="Times New Roman"/>
                <a:ea typeface="Times New Roman"/>
                <a:cs typeface="Times New Roman"/>
                <a:sym typeface="Times New Roman"/>
              </a:rPr>
              <a:t>Exo 2 :</a:t>
            </a:r>
            <a:r>
              <a:rPr b="1" i="0" lang="fr-FR" sz="1800" u="none" cap="none" strike="noStrike">
                <a:solidFill>
                  <a:srgbClr val="E36C0A"/>
                </a:solidFill>
                <a:latin typeface="Arial"/>
                <a:ea typeface="Arial"/>
                <a:cs typeface="Arial"/>
                <a:sym typeface="Arial"/>
              </a:rPr>
              <a:t> Calculs de concentrations molaires et dilutions</a:t>
            </a:r>
            <a:endParaRPr b="0" i="0" sz="1800" u="none" cap="none" strike="noStrike">
              <a:solidFill>
                <a:srgbClr val="E36C0A"/>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Arial"/>
                <a:ea typeface="Arial"/>
                <a:cs typeface="Arial"/>
                <a:sym typeface="Arial"/>
              </a:rPr>
              <a:t>On souhaite préparer 100 mL d’une solution fille de concentration molaire  C = 1,17 mol.L</a:t>
            </a:r>
            <a:r>
              <a:rPr b="0" baseline="30000" i="0" lang="fr-FR" sz="1800" u="none" cap="none" strike="noStrike">
                <a:solidFill>
                  <a:srgbClr val="0070C0"/>
                </a:solidFill>
                <a:latin typeface="Arial"/>
                <a:ea typeface="Arial"/>
                <a:cs typeface="Arial"/>
                <a:sym typeface="Arial"/>
              </a:rPr>
              <a:t>-1</a:t>
            </a:r>
            <a:r>
              <a:rPr b="0" i="0" lang="fr-FR" sz="1800" u="none" cap="none" strike="noStrike">
                <a:solidFill>
                  <a:srgbClr val="0070C0"/>
                </a:solidFill>
                <a:latin typeface="Arial"/>
                <a:ea typeface="Arial"/>
                <a:cs typeface="Arial"/>
                <a:sym typeface="Arial"/>
              </a:rPr>
              <a:t> à partir de la solution suivante d’acide chlorhydrique ci-dessous.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Arial"/>
                <a:ea typeface="Arial"/>
                <a:cs typeface="Arial"/>
                <a:sym typeface="Arial"/>
              </a:rPr>
              <a:t>Quel volume de solution mère d’acide chlorhydrique faudra-t-il prélever?</a:t>
            </a:r>
            <a:endParaRPr b="0" i="0" sz="18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342" name="Google Shape;342;p13"/>
          <p:cNvSpPr/>
          <p:nvPr/>
        </p:nvSpPr>
        <p:spPr>
          <a:xfrm>
            <a:off x="791580" y="5449330"/>
            <a:ext cx="7560840"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fr-FR" sz="1800" u="none" cap="none" strike="noStrike">
                <a:solidFill>
                  <a:schemeClr val="dk1"/>
                </a:solidFill>
                <a:latin typeface="Arial"/>
                <a:ea typeface="Arial"/>
                <a:cs typeface="Arial"/>
                <a:sym typeface="Arial"/>
              </a:rPr>
              <a:t>Données sur HCl  :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1" i="0" lang="fr-FR" sz="1800" u="none" cap="none" strike="noStrike">
                <a:solidFill>
                  <a:schemeClr val="dk1"/>
                </a:solidFill>
                <a:latin typeface="Arial"/>
                <a:ea typeface="Arial"/>
                <a:cs typeface="Arial"/>
                <a:sym typeface="Arial"/>
              </a:rPr>
              <a:t>MW 36,46 g.mol</a:t>
            </a:r>
            <a:r>
              <a:rPr b="1" baseline="30000" i="0" lang="fr-FR" sz="1800" u="none" cap="none" strike="noStrike">
                <a:solidFill>
                  <a:schemeClr val="dk1"/>
                </a:solidFill>
                <a:latin typeface="Arial"/>
                <a:ea typeface="Arial"/>
                <a:cs typeface="Arial"/>
                <a:sym typeface="Arial"/>
              </a:rPr>
              <a:t>-1</a:t>
            </a:r>
            <a:r>
              <a:rPr b="1" i="0" lang="fr-FR" sz="1800" u="none" cap="none" strike="noStrike">
                <a:solidFill>
                  <a:schemeClr val="dk1"/>
                </a:solidFill>
                <a:latin typeface="Arial"/>
                <a:ea typeface="Arial"/>
                <a:cs typeface="Arial"/>
                <a:sym typeface="Arial"/>
              </a:rPr>
              <a:t> </a:t>
            </a:r>
            <a:r>
              <a:rPr b="0" i="0" lang="fr-FR" sz="1800" u="none" cap="none" strike="noStrike">
                <a:solidFill>
                  <a:schemeClr val="dk1"/>
                </a:solidFill>
                <a:latin typeface="Arial"/>
                <a:ea typeface="Arial"/>
                <a:cs typeface="Arial"/>
                <a:sym typeface="Arial"/>
              </a:rPr>
              <a:t>; Boiling Pt: 110 °C (1013 hPa) ; Melting Pt: -30 °C ; Density: 1,18 (20 °C) ; % massique : 36%</a:t>
            </a:r>
            <a:endParaRPr b="0" i="0" sz="1800" u="none" cap="none" strike="noStrike">
              <a:solidFill>
                <a:schemeClr val="dk1"/>
              </a:solidFill>
              <a:latin typeface="Arial"/>
              <a:ea typeface="Arial"/>
              <a:cs typeface="Arial"/>
              <a:sym typeface="Arial"/>
            </a:endParaRPr>
          </a:p>
        </p:txBody>
      </p:sp>
      <p:grpSp>
        <p:nvGrpSpPr>
          <p:cNvPr id="343" name="Google Shape;343;p13"/>
          <p:cNvGrpSpPr/>
          <p:nvPr/>
        </p:nvGrpSpPr>
        <p:grpSpPr>
          <a:xfrm>
            <a:off x="2978702" y="2383682"/>
            <a:ext cx="5916148" cy="3015045"/>
            <a:chOff x="3275856" y="2679490"/>
            <a:chExt cx="5364088" cy="2733699"/>
          </a:xfrm>
        </p:grpSpPr>
        <p:sp>
          <p:nvSpPr>
            <p:cNvPr id="344" name="Google Shape;344;p13"/>
            <p:cNvSpPr/>
            <p:nvPr/>
          </p:nvSpPr>
          <p:spPr>
            <a:xfrm>
              <a:off x="3275856" y="2679490"/>
              <a:ext cx="5364088" cy="27336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5" name="Google Shape;345;p13"/>
            <p:cNvPicPr preferRelativeResize="0"/>
            <p:nvPr/>
          </p:nvPicPr>
          <p:blipFill rotWithShape="1">
            <a:blip r:embed="rId4">
              <a:alphaModFix/>
            </a:blip>
            <a:srcRect b="0" l="0" r="0" t="0"/>
            <a:stretch/>
          </p:blipFill>
          <p:spPr>
            <a:xfrm>
              <a:off x="3275856" y="2708920"/>
              <a:ext cx="5364088" cy="2580010"/>
            </a:xfrm>
            <a:prstGeom prst="rect">
              <a:avLst/>
            </a:prstGeom>
            <a:noFill/>
            <a:ln>
              <a:noFill/>
            </a:ln>
          </p:spPr>
        </p:pic>
      </p:grpSp>
      <p:sp>
        <p:nvSpPr>
          <p:cNvPr id="346" name="Google Shape;346;p13"/>
          <p:cNvSpPr txBox="1"/>
          <p:nvPr/>
        </p:nvSpPr>
        <p:spPr>
          <a:xfrm>
            <a:off x="5430956" y="3195019"/>
            <a:ext cx="2224776" cy="504305"/>
          </a:xfrm>
          <a:prstGeom prst="rect">
            <a:avLst/>
          </a:prstGeom>
          <a:blipFill rotWithShape="1">
            <a:blip r:embed="rId5">
              <a:alphaModFix/>
            </a:blip>
            <a:stretch>
              <a:fillRect b="-3609" l="-2464"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347" name="Google Shape;347;p13"/>
          <p:cNvPicPr preferRelativeResize="0"/>
          <p:nvPr/>
        </p:nvPicPr>
        <p:blipFill rotWithShape="1">
          <a:blip r:embed="rId6">
            <a:alphaModFix/>
          </a:blip>
          <a:srcRect b="0" l="0" r="0" t="0"/>
          <a:stretch/>
        </p:blipFill>
        <p:spPr>
          <a:xfrm rot="-554922">
            <a:off x="7631894" y="2829271"/>
            <a:ext cx="574167" cy="543680"/>
          </a:xfrm>
          <a:prstGeom prst="rect">
            <a:avLst/>
          </a:prstGeom>
          <a:noFill/>
          <a:ln>
            <a:noFill/>
          </a:ln>
        </p:spPr>
      </p:pic>
      <p:sp>
        <p:nvSpPr>
          <p:cNvPr id="348" name="Google Shape;348;p13"/>
          <p:cNvSpPr/>
          <p:nvPr/>
        </p:nvSpPr>
        <p:spPr>
          <a:xfrm>
            <a:off x="755576" y="2814081"/>
            <a:ext cx="187220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fr-FR" sz="1800" u="none" cap="none" strike="noStrike">
                <a:solidFill>
                  <a:srgbClr val="0070C0"/>
                </a:solidFill>
                <a:latin typeface="Arial"/>
                <a:ea typeface="Arial"/>
                <a:cs typeface="Arial"/>
                <a:sym typeface="Arial"/>
              </a:rPr>
              <a:t>Aide : </a:t>
            </a:r>
            <a:r>
              <a:rPr b="0" i="1" lang="fr-FR" sz="1800" u="none" cap="none" strike="noStrike">
                <a:solidFill>
                  <a:srgbClr val="0070C0"/>
                </a:solidFill>
                <a:latin typeface="Arial"/>
                <a:ea typeface="Arial"/>
                <a:cs typeface="Arial"/>
                <a:sym typeface="Arial"/>
              </a:rPr>
              <a:t>déterminer la concentration de la solution mère.</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354" name="Google Shape;354;p14"/>
          <p:cNvSpPr txBox="1"/>
          <p:nvPr/>
        </p:nvSpPr>
        <p:spPr>
          <a:xfrm>
            <a:off x="3800350" y="4723229"/>
            <a:ext cx="228203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66092"/>
                </a:solidFill>
                <a:latin typeface="Calibri"/>
                <a:ea typeface="Calibri"/>
                <a:cs typeface="Calibri"/>
                <a:sym typeface="Calibri"/>
              </a:rPr>
              <a:t>Comment procéder  ?</a:t>
            </a:r>
            <a:endParaRPr b="0" i="0" sz="1400" u="none" cap="none" strike="noStrike">
              <a:solidFill>
                <a:srgbClr val="000000"/>
              </a:solidFill>
              <a:latin typeface="Arial"/>
              <a:ea typeface="Arial"/>
              <a:cs typeface="Arial"/>
              <a:sym typeface="Arial"/>
            </a:endParaRPr>
          </a:p>
        </p:txBody>
      </p:sp>
      <p:sp>
        <p:nvSpPr>
          <p:cNvPr id="355" name="Google Shape;355;p14"/>
          <p:cNvSpPr txBox="1"/>
          <p:nvPr/>
        </p:nvSpPr>
        <p:spPr>
          <a:xfrm>
            <a:off x="4860032" y="1110508"/>
            <a:ext cx="356078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66092"/>
                </a:solidFill>
                <a:latin typeface="Calibri"/>
                <a:ea typeface="Calibri"/>
                <a:cs typeface="Calibri"/>
                <a:sym typeface="Calibri"/>
              </a:rPr>
              <a:t>Quels paramètres je connais ?</a:t>
            </a:r>
            <a:endParaRPr b="0" i="0" sz="1400" u="none" cap="none" strike="noStrike">
              <a:solidFill>
                <a:srgbClr val="000000"/>
              </a:solidFill>
              <a:latin typeface="Arial"/>
              <a:ea typeface="Arial"/>
              <a:cs typeface="Arial"/>
              <a:sym typeface="Arial"/>
            </a:endParaRPr>
          </a:p>
        </p:txBody>
      </p:sp>
      <p:sp>
        <p:nvSpPr>
          <p:cNvPr id="356" name="Google Shape;356;p14"/>
          <p:cNvSpPr txBox="1"/>
          <p:nvPr/>
        </p:nvSpPr>
        <p:spPr>
          <a:xfrm>
            <a:off x="1037349" y="1125209"/>
            <a:ext cx="3246619"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66092"/>
                </a:solidFill>
                <a:latin typeface="Calibri"/>
                <a:ea typeface="Calibri"/>
                <a:cs typeface="Calibri"/>
                <a:sym typeface="Calibri"/>
              </a:rPr>
              <a:t>Quels paramètres je cherche ?</a:t>
            </a:r>
            <a:endParaRPr b="0" i="0" sz="1400" u="none" cap="none" strike="noStrike">
              <a:solidFill>
                <a:srgbClr val="000000"/>
              </a:solidFill>
              <a:latin typeface="Arial"/>
              <a:ea typeface="Arial"/>
              <a:cs typeface="Arial"/>
              <a:sym typeface="Arial"/>
            </a:endParaRPr>
          </a:p>
        </p:txBody>
      </p:sp>
      <p:sp>
        <p:nvSpPr>
          <p:cNvPr id="357" name="Google Shape;357;p14"/>
          <p:cNvSpPr txBox="1"/>
          <p:nvPr/>
        </p:nvSpPr>
        <p:spPr>
          <a:xfrm>
            <a:off x="4860032" y="1578971"/>
            <a:ext cx="356078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9A0E7C"/>
                </a:solidFill>
                <a:latin typeface="Calibri"/>
                <a:ea typeface="Calibri"/>
                <a:cs typeface="Calibri"/>
                <a:sym typeface="Calibri"/>
              </a:rPr>
              <a:t>Décrypter l’énoncé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9A0E7C"/>
              </a:buClr>
              <a:buSzPts val="1800"/>
              <a:buFont typeface="Noto Sans Symbols"/>
              <a:buChar char="⮚"/>
            </a:pPr>
            <a:r>
              <a:rPr b="0" i="0" lang="fr-FR" sz="1800" u="none" cap="none" strike="noStrike">
                <a:solidFill>
                  <a:srgbClr val="9A0E7C"/>
                </a:solidFill>
                <a:latin typeface="Calibri"/>
                <a:ea typeface="Calibri"/>
                <a:cs typeface="Calibri"/>
                <a:sym typeface="Calibri"/>
              </a:rPr>
              <a:t>Paramètres physico-chimiques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9A0E7C"/>
                </a:solidFill>
                <a:latin typeface="Calibri"/>
                <a:ea typeface="Calibri"/>
                <a:cs typeface="Calibri"/>
                <a:sym typeface="Calibri"/>
              </a:rPr>
              <a:t>	C,n,m,ρ,d, T,P….</a:t>
            </a:r>
            <a:endParaRPr b="0" i="0" sz="1800" u="none" cap="none" strike="noStrike">
              <a:solidFill>
                <a:srgbClr val="9A0E7C"/>
              </a:solidFill>
              <a:latin typeface="Calibri"/>
              <a:ea typeface="Calibri"/>
              <a:cs typeface="Calibri"/>
              <a:sym typeface="Calibri"/>
            </a:endParaRPr>
          </a:p>
          <a:p>
            <a:pPr indent="-285750" lvl="0" marL="285750" marR="0" rtl="0" algn="l">
              <a:lnSpc>
                <a:spcPct val="100000"/>
              </a:lnSpc>
              <a:spcBef>
                <a:spcPts val="0"/>
              </a:spcBef>
              <a:spcAft>
                <a:spcPts val="0"/>
              </a:spcAft>
              <a:buClr>
                <a:srgbClr val="9A0E7C"/>
              </a:buClr>
              <a:buSzPts val="1800"/>
              <a:buFont typeface="Noto Sans Symbols"/>
              <a:buChar char="⮚"/>
            </a:pPr>
            <a:r>
              <a:rPr b="0" i="0" lang="fr-FR" sz="1800" u="none" cap="none" strike="noStrike">
                <a:solidFill>
                  <a:srgbClr val="9A0E7C"/>
                </a:solidFill>
                <a:latin typeface="Calibri"/>
                <a:ea typeface="Calibri"/>
                <a:cs typeface="Calibri"/>
                <a:sym typeface="Calibri"/>
              </a:rPr>
              <a:t>Bien noter les unités</a:t>
            </a:r>
            <a:endParaRPr b="0" i="0" sz="1400" u="none" cap="none" strike="noStrike">
              <a:solidFill>
                <a:srgbClr val="000000"/>
              </a:solidFill>
              <a:latin typeface="Arial"/>
              <a:ea typeface="Arial"/>
              <a:cs typeface="Arial"/>
              <a:sym typeface="Arial"/>
            </a:endParaRPr>
          </a:p>
        </p:txBody>
      </p:sp>
      <p:sp>
        <p:nvSpPr>
          <p:cNvPr id="358" name="Google Shape;358;p14"/>
          <p:cNvSpPr txBox="1"/>
          <p:nvPr/>
        </p:nvSpPr>
        <p:spPr>
          <a:xfrm>
            <a:off x="1037350" y="1512599"/>
            <a:ext cx="356078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9A0E7C"/>
                </a:solidFill>
                <a:latin typeface="Calibri"/>
                <a:ea typeface="Calibri"/>
                <a:cs typeface="Calibri"/>
                <a:sym typeface="Calibri"/>
              </a:rPr>
              <a:t>Décrypter l’énoncé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fr-FR" sz="1800" u="none" cap="none" strike="noStrike">
                <a:solidFill>
                  <a:srgbClr val="9A0E7C"/>
                </a:solidFill>
                <a:latin typeface="Calibri"/>
                <a:ea typeface="Calibri"/>
                <a:cs typeface="Calibri"/>
                <a:sym typeface="Calibri"/>
              </a:rPr>
              <a:t>Paramètres physico-chimiques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9A0E7C"/>
                </a:solidFill>
                <a:latin typeface="Calibri"/>
                <a:ea typeface="Calibri"/>
                <a:cs typeface="Calibri"/>
                <a:sym typeface="Calibri"/>
              </a:rPr>
              <a:t>	C,n,m,ρ,d, T,P….</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fr-FR" sz="1800" u="none" cap="none" strike="noStrike">
                <a:solidFill>
                  <a:srgbClr val="9A0E7C"/>
                </a:solidFill>
                <a:latin typeface="Calibri"/>
                <a:ea typeface="Calibri"/>
                <a:cs typeface="Calibri"/>
                <a:sym typeface="Calibri"/>
              </a:rPr>
              <a:t>Noter les unités demandées</a:t>
            </a:r>
            <a:endParaRPr b="0" i="0" sz="1400" u="none" cap="none" strike="noStrike">
              <a:solidFill>
                <a:srgbClr val="000000"/>
              </a:solidFill>
              <a:latin typeface="Arial"/>
              <a:ea typeface="Arial"/>
              <a:cs typeface="Arial"/>
              <a:sym typeface="Arial"/>
            </a:endParaRPr>
          </a:p>
        </p:txBody>
      </p:sp>
      <p:sp>
        <p:nvSpPr>
          <p:cNvPr id="359" name="Google Shape;359;p14"/>
          <p:cNvSpPr txBox="1"/>
          <p:nvPr/>
        </p:nvSpPr>
        <p:spPr>
          <a:xfrm>
            <a:off x="1004114" y="3550601"/>
            <a:ext cx="713505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9A0E7C"/>
                </a:solidFill>
                <a:latin typeface="Calibri"/>
                <a:ea typeface="Calibri"/>
                <a:cs typeface="Calibri"/>
                <a:sym typeface="Calibri"/>
              </a:rPr>
              <a:t>Quelles </a:t>
            </a:r>
            <a:r>
              <a:rPr b="1" i="0" lang="fr-FR" sz="1800" u="none" cap="none" strike="noStrike">
                <a:solidFill>
                  <a:srgbClr val="9A0E7C"/>
                </a:solidFill>
                <a:latin typeface="Calibri"/>
                <a:ea typeface="Calibri"/>
                <a:cs typeface="Calibri"/>
                <a:sym typeface="Calibri"/>
              </a:rPr>
              <a:t>formules</a:t>
            </a:r>
            <a:r>
              <a:rPr b="0" i="0" lang="fr-FR" sz="1800" u="none" cap="none" strike="noStrike">
                <a:solidFill>
                  <a:srgbClr val="9A0E7C"/>
                </a:solidFill>
                <a:latin typeface="Calibri"/>
                <a:ea typeface="Calibri"/>
                <a:cs typeface="Calibri"/>
                <a:sym typeface="Calibri"/>
              </a:rPr>
              <a:t> connaissez-vous qui </a:t>
            </a:r>
            <a:r>
              <a:rPr b="1" i="0" lang="fr-FR" sz="1800" u="none" cap="none" strike="noStrike">
                <a:solidFill>
                  <a:srgbClr val="9A0E7C"/>
                </a:solidFill>
                <a:latin typeface="Calibri"/>
                <a:ea typeface="Calibri"/>
                <a:cs typeface="Calibri"/>
                <a:sym typeface="Calibri"/>
              </a:rPr>
              <a:t>relient</a:t>
            </a:r>
            <a:r>
              <a:rPr b="0" i="0" lang="fr-FR" sz="1800" u="none" cap="none" strike="noStrike">
                <a:solidFill>
                  <a:srgbClr val="9A0E7C"/>
                </a:solidFill>
                <a:latin typeface="Calibri"/>
                <a:ea typeface="Calibri"/>
                <a:cs typeface="Calibri"/>
                <a:sym typeface="Calibri"/>
              </a:rPr>
              <a:t> les </a:t>
            </a:r>
            <a:r>
              <a:rPr b="1" i="0" lang="fr-FR" sz="1800" u="none" cap="none" strike="noStrike">
                <a:solidFill>
                  <a:srgbClr val="9A0E7C"/>
                </a:solidFill>
                <a:latin typeface="Calibri"/>
                <a:ea typeface="Calibri"/>
                <a:cs typeface="Calibri"/>
                <a:sym typeface="Calibri"/>
              </a:rPr>
              <a:t>paramètres</a:t>
            </a:r>
            <a:r>
              <a:rPr b="0" i="0" lang="fr-FR" sz="1800" u="none" cap="none" strike="noStrike">
                <a:solidFill>
                  <a:srgbClr val="9A0E7C"/>
                </a:solidFill>
                <a:latin typeface="Calibri"/>
                <a:ea typeface="Calibri"/>
                <a:cs typeface="Calibri"/>
                <a:sym typeface="Calibri"/>
              </a:rPr>
              <a:t> que vous </a:t>
            </a:r>
            <a:r>
              <a:rPr b="1" i="0" lang="fr-FR" sz="1800" u="none" cap="none" strike="noStrike">
                <a:solidFill>
                  <a:srgbClr val="9A0E7C"/>
                </a:solidFill>
                <a:latin typeface="Calibri"/>
                <a:ea typeface="Calibri"/>
                <a:cs typeface="Calibri"/>
                <a:sym typeface="Calibri"/>
              </a:rPr>
              <a:t>cherchez</a:t>
            </a:r>
            <a:r>
              <a:rPr b="0" i="0" lang="fr-FR" sz="1800" u="none" cap="none" strike="noStrike">
                <a:solidFill>
                  <a:srgbClr val="9A0E7C"/>
                </a:solidFill>
                <a:latin typeface="Calibri"/>
                <a:ea typeface="Calibri"/>
                <a:cs typeface="Calibri"/>
                <a:sym typeface="Calibri"/>
              </a:rPr>
              <a:t> à ceux que vous  </a:t>
            </a:r>
            <a:r>
              <a:rPr b="1" i="0" lang="fr-FR" sz="1800" u="none" cap="none" strike="noStrike">
                <a:solidFill>
                  <a:srgbClr val="9A0E7C"/>
                </a:solidFill>
                <a:latin typeface="Calibri"/>
                <a:ea typeface="Calibri"/>
                <a:cs typeface="Calibri"/>
                <a:sym typeface="Calibri"/>
              </a:rPr>
              <a:t>connaissez</a:t>
            </a:r>
            <a:r>
              <a:rPr b="0" i="0" lang="fr-FR" sz="1800" u="none" cap="none" strike="noStrike">
                <a:solidFill>
                  <a:srgbClr val="9A0E7C"/>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9A0E7C"/>
              </a:buClr>
              <a:buSzPts val="1800"/>
              <a:buFont typeface="Noto Sans Symbols"/>
              <a:buChar char="⮚"/>
            </a:pPr>
            <a:r>
              <a:rPr b="1" i="0" lang="fr-FR" sz="1800" u="none" cap="none" strike="noStrike">
                <a:solidFill>
                  <a:srgbClr val="9A0E7C"/>
                </a:solidFill>
                <a:latin typeface="Calibri"/>
                <a:ea typeface="Calibri"/>
                <a:cs typeface="Calibri"/>
                <a:sym typeface="Calibri"/>
              </a:rPr>
              <a:t>Formules</a:t>
            </a:r>
            <a:r>
              <a:rPr b="0" i="0" lang="fr-FR" sz="1800" u="none" cap="none" strike="noStrike">
                <a:solidFill>
                  <a:srgbClr val="9A0E7C"/>
                </a:solidFill>
                <a:latin typeface="Calibri"/>
                <a:ea typeface="Calibri"/>
                <a:cs typeface="Calibri"/>
                <a:sym typeface="Calibri"/>
              </a:rPr>
              <a:t> directes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9A0E7C"/>
              </a:buClr>
              <a:buSzPts val="1800"/>
              <a:buFont typeface="Noto Sans Symbols"/>
              <a:buChar char="⮚"/>
            </a:pPr>
            <a:r>
              <a:rPr b="0" i="0" lang="fr-FR" sz="1800" u="none" cap="none" strike="noStrike">
                <a:solidFill>
                  <a:srgbClr val="9A0E7C"/>
                </a:solidFill>
                <a:latin typeface="Calibri"/>
                <a:ea typeface="Calibri"/>
                <a:cs typeface="Calibri"/>
                <a:sym typeface="Calibri"/>
              </a:rPr>
              <a:t>Etapes intermédiaires </a:t>
            </a:r>
            <a:endParaRPr b="0" i="0" sz="1400" u="none" cap="none" strike="noStrike">
              <a:solidFill>
                <a:srgbClr val="000000"/>
              </a:solidFill>
              <a:latin typeface="Arial"/>
              <a:ea typeface="Arial"/>
              <a:cs typeface="Arial"/>
              <a:sym typeface="Arial"/>
            </a:endParaRPr>
          </a:p>
        </p:txBody>
      </p:sp>
      <p:sp>
        <p:nvSpPr>
          <p:cNvPr id="360" name="Google Shape;360;p14"/>
          <p:cNvSpPr txBox="1"/>
          <p:nvPr/>
        </p:nvSpPr>
        <p:spPr>
          <a:xfrm>
            <a:off x="3743400" y="5083393"/>
            <a:ext cx="448082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9A0E7C"/>
                </a:solidFill>
                <a:latin typeface="Calibri"/>
                <a:ea typeface="Calibri"/>
                <a:cs typeface="Calibri"/>
                <a:sym typeface="Calibri"/>
              </a:rPr>
              <a:t>Quelles </a:t>
            </a:r>
            <a:r>
              <a:rPr b="1" i="0" lang="fr-FR" sz="1800" u="none" cap="none" strike="noStrike">
                <a:solidFill>
                  <a:srgbClr val="9A0E7C"/>
                </a:solidFill>
                <a:latin typeface="Calibri"/>
                <a:ea typeface="Calibri"/>
                <a:cs typeface="Calibri"/>
                <a:sym typeface="Calibri"/>
              </a:rPr>
              <a:t>démarche  </a:t>
            </a:r>
            <a:r>
              <a:rPr b="0" i="0" lang="fr-FR" sz="1800" u="none" cap="none" strike="noStrike">
                <a:solidFill>
                  <a:srgbClr val="9A0E7C"/>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9A0E7C"/>
              </a:buClr>
              <a:buSzPts val="1800"/>
              <a:buFont typeface="Noto Sans Symbols"/>
              <a:buChar char="⮚"/>
            </a:pPr>
            <a:r>
              <a:rPr b="0" i="0" lang="fr-FR" sz="1800" u="none" cap="none" strike="noStrike">
                <a:solidFill>
                  <a:srgbClr val="9A0E7C"/>
                </a:solidFill>
                <a:latin typeface="Calibri"/>
                <a:ea typeface="Calibri"/>
                <a:cs typeface="Calibri"/>
                <a:sym typeface="Calibri"/>
              </a:rPr>
              <a:t>Visualisez votre </a:t>
            </a:r>
            <a:r>
              <a:rPr b="1" i="0" lang="fr-FR" sz="1800" u="none" cap="none" strike="noStrike">
                <a:solidFill>
                  <a:srgbClr val="9A0E7C"/>
                </a:solidFill>
                <a:latin typeface="Calibri"/>
                <a:ea typeface="Calibri"/>
                <a:cs typeface="Calibri"/>
                <a:sym typeface="Calibri"/>
              </a:rPr>
              <a:t>stratégie</a:t>
            </a:r>
            <a:r>
              <a:rPr b="0" i="0" lang="fr-FR" sz="1800" u="none" cap="none" strike="noStrike">
                <a:solidFill>
                  <a:srgbClr val="9A0E7C"/>
                </a:solidFill>
                <a:latin typeface="Calibri"/>
                <a:ea typeface="Calibri"/>
                <a:cs typeface="Calibri"/>
                <a:sym typeface="Calibri"/>
              </a:rPr>
              <a:t> de résolution du problème </a:t>
            </a:r>
            <a:endParaRPr b="0" i="0" sz="1400" u="none" cap="none" strike="noStrike">
              <a:solidFill>
                <a:srgbClr val="000000"/>
              </a:solidFill>
              <a:latin typeface="Arial"/>
              <a:ea typeface="Arial"/>
              <a:cs typeface="Arial"/>
              <a:sym typeface="Arial"/>
            </a:endParaRPr>
          </a:p>
        </p:txBody>
      </p:sp>
      <p:sp>
        <p:nvSpPr>
          <p:cNvPr id="361" name="Google Shape;361;p14"/>
          <p:cNvSpPr/>
          <p:nvPr/>
        </p:nvSpPr>
        <p:spPr>
          <a:xfrm>
            <a:off x="4840632" y="2779736"/>
            <a:ext cx="32985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9A0E7C"/>
                </a:solidFill>
                <a:latin typeface="Calibri"/>
                <a:ea typeface="Calibri"/>
                <a:cs typeface="Calibri"/>
                <a:sym typeface="Calibri"/>
              </a:rPr>
              <a:t>Ajouter les données de l’énoncé</a:t>
            </a:r>
            <a:endParaRPr b="0" i="0" sz="1400" u="none" cap="none" strike="noStrike">
              <a:solidFill>
                <a:srgbClr val="000000"/>
              </a:solidFill>
              <a:latin typeface="Arial"/>
              <a:ea typeface="Arial"/>
              <a:cs typeface="Arial"/>
              <a:sym typeface="Arial"/>
            </a:endParaRPr>
          </a:p>
        </p:txBody>
      </p:sp>
      <p:sp>
        <p:nvSpPr>
          <p:cNvPr id="362" name="Google Shape;362;p14"/>
          <p:cNvSpPr txBox="1"/>
          <p:nvPr/>
        </p:nvSpPr>
        <p:spPr>
          <a:xfrm>
            <a:off x="1017622" y="548680"/>
            <a:ext cx="454887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0070C0"/>
                </a:solidFill>
                <a:latin typeface="Calibri"/>
                <a:ea typeface="Calibri"/>
                <a:cs typeface="Calibri"/>
                <a:sym typeface="Calibri"/>
              </a:rPr>
              <a:t>Comment résoudre un problème :</a:t>
            </a:r>
            <a:endParaRPr b="0" i="0" sz="1400" u="none" cap="none" strike="noStrike">
              <a:solidFill>
                <a:srgbClr val="000000"/>
              </a:solidFill>
              <a:latin typeface="Arial"/>
              <a:ea typeface="Arial"/>
              <a:cs typeface="Arial"/>
              <a:sym typeface="Arial"/>
            </a:endParaRPr>
          </a:p>
        </p:txBody>
      </p:sp>
      <p:sp>
        <p:nvSpPr>
          <p:cNvPr id="363" name="Google Shape;363;p14"/>
          <p:cNvSpPr txBox="1"/>
          <p:nvPr/>
        </p:nvSpPr>
        <p:spPr>
          <a:xfrm>
            <a:off x="962991" y="3227435"/>
            <a:ext cx="557562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66092"/>
                </a:solidFill>
                <a:latin typeface="Calibri"/>
                <a:ea typeface="Calibri"/>
                <a:cs typeface="Calibri"/>
                <a:sym typeface="Calibri"/>
              </a:rPr>
              <a:t>Comment relier ce que je cherche à ce que je connais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369" name="Google Shape;369;p15"/>
          <p:cNvSpPr/>
          <p:nvPr/>
        </p:nvSpPr>
        <p:spPr>
          <a:xfrm>
            <a:off x="3796493" y="626150"/>
            <a:ext cx="4454123" cy="2873169"/>
          </a:xfrm>
          <a:prstGeom prst="roundRect">
            <a:avLst>
              <a:gd fmla="val 16667" name="adj"/>
            </a:avLst>
          </a:prstGeom>
          <a:solidFill>
            <a:srgbClr val="FDE9D8"/>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15"/>
          <p:cNvSpPr txBox="1"/>
          <p:nvPr/>
        </p:nvSpPr>
        <p:spPr>
          <a:xfrm>
            <a:off x="3877845" y="693583"/>
            <a:ext cx="4061768"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800" u="none" cap="none" strike="noStrike">
                <a:solidFill>
                  <a:srgbClr val="366092"/>
                </a:solidFill>
                <a:latin typeface="Calibri"/>
                <a:ea typeface="Calibri"/>
                <a:cs typeface="Calibri"/>
                <a:sym typeface="Calibri"/>
              </a:rPr>
              <a:t>Quels paramètres je connais ?</a:t>
            </a:r>
            <a:endParaRPr b="0" i="0" sz="1400" u="none" cap="none" strike="noStrike">
              <a:solidFill>
                <a:srgbClr val="000000"/>
              </a:solidFill>
              <a:latin typeface="Arial"/>
              <a:ea typeface="Arial"/>
              <a:cs typeface="Arial"/>
              <a:sym typeface="Arial"/>
            </a:endParaRPr>
          </a:p>
        </p:txBody>
      </p:sp>
      <p:sp>
        <p:nvSpPr>
          <p:cNvPr id="371" name="Google Shape;371;p15"/>
          <p:cNvSpPr/>
          <p:nvPr/>
        </p:nvSpPr>
        <p:spPr>
          <a:xfrm>
            <a:off x="3842038" y="1062915"/>
            <a:ext cx="4408579" cy="2339871"/>
          </a:xfrm>
          <a:prstGeom prst="rect">
            <a:avLst/>
          </a:prstGeom>
          <a:blipFill rotWithShape="1">
            <a:blip r:embed="rId3">
              <a:alphaModFix/>
            </a:blip>
            <a:stretch>
              <a:fillRect b="-1560" l="-690" r="0" t="-77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72" name="Google Shape;372;p15"/>
          <p:cNvSpPr/>
          <p:nvPr/>
        </p:nvSpPr>
        <p:spPr>
          <a:xfrm>
            <a:off x="372140" y="1377223"/>
            <a:ext cx="3339425" cy="1345565"/>
          </a:xfrm>
          <a:prstGeom prst="roundRect">
            <a:avLst>
              <a:gd fmla="val 16667" name="adj"/>
            </a:avLst>
          </a:prstGeom>
          <a:solidFill>
            <a:srgbClr val="FDE9D8"/>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15"/>
          <p:cNvSpPr txBox="1"/>
          <p:nvPr/>
        </p:nvSpPr>
        <p:spPr>
          <a:xfrm>
            <a:off x="478465" y="1381358"/>
            <a:ext cx="3144355"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66092"/>
                </a:solidFill>
                <a:latin typeface="Calibri"/>
                <a:ea typeface="Calibri"/>
                <a:cs typeface="Calibri"/>
                <a:sym typeface="Calibri"/>
              </a:rPr>
              <a:t>Quels paramètres je cherche ?</a:t>
            </a:r>
            <a:endParaRPr b="0" i="0" sz="1400" u="none" cap="none" strike="noStrike">
              <a:solidFill>
                <a:srgbClr val="000000"/>
              </a:solidFill>
              <a:latin typeface="Arial"/>
              <a:ea typeface="Arial"/>
              <a:cs typeface="Arial"/>
              <a:sym typeface="Arial"/>
            </a:endParaRPr>
          </a:p>
        </p:txBody>
      </p:sp>
      <p:sp>
        <p:nvSpPr>
          <p:cNvPr id="374" name="Google Shape;374;p15"/>
          <p:cNvSpPr/>
          <p:nvPr/>
        </p:nvSpPr>
        <p:spPr>
          <a:xfrm>
            <a:off x="893383" y="1882515"/>
            <a:ext cx="210791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7030A0"/>
                </a:solidFill>
                <a:latin typeface="Arial"/>
                <a:ea typeface="Arial"/>
                <a:cs typeface="Arial"/>
                <a:sym typeface="Arial"/>
              </a:rPr>
              <a:t>C mère HCl (C</a:t>
            </a:r>
            <a:r>
              <a:rPr b="1" baseline="-25000" i="0" lang="fr-FR" sz="1600" u="none" cap="none" strike="noStrike">
                <a:solidFill>
                  <a:srgbClr val="7030A0"/>
                </a:solidFill>
                <a:latin typeface="Arial"/>
                <a:ea typeface="Arial"/>
                <a:cs typeface="Arial"/>
                <a:sym typeface="Arial"/>
              </a:rPr>
              <a:t>m</a:t>
            </a:r>
            <a:r>
              <a:rPr b="1" i="0" lang="fr-FR" sz="1600" u="none" cap="none" strike="noStrike">
                <a:solidFill>
                  <a:srgbClr val="7030A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7030A0"/>
                </a:solidFill>
                <a:latin typeface="Arial"/>
                <a:ea typeface="Arial"/>
                <a:cs typeface="Arial"/>
                <a:sym typeface="Arial"/>
              </a:rPr>
              <a:t>Vmère HCl 36% (V</a:t>
            </a:r>
            <a:r>
              <a:rPr b="0" baseline="-25000" i="0" lang="fr-FR" sz="1600" u="none" cap="none" strike="noStrike">
                <a:solidFill>
                  <a:srgbClr val="7030A0"/>
                </a:solidFill>
                <a:latin typeface="Arial"/>
                <a:ea typeface="Arial"/>
                <a:cs typeface="Arial"/>
                <a:sym typeface="Arial"/>
              </a:rPr>
              <a:t>m</a:t>
            </a:r>
            <a:r>
              <a:rPr b="0" i="0" lang="fr-FR" sz="1600" u="none" cap="none" strike="noStrike">
                <a:solidFill>
                  <a:srgbClr val="7030A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75" name="Google Shape;375;p15"/>
          <p:cNvSpPr/>
          <p:nvPr/>
        </p:nvSpPr>
        <p:spPr>
          <a:xfrm>
            <a:off x="849741" y="3758572"/>
            <a:ext cx="7089872" cy="2256963"/>
          </a:xfrm>
          <a:prstGeom prst="roundRect">
            <a:avLst>
              <a:gd fmla="val 16667" name="adj"/>
            </a:avLst>
          </a:prstGeom>
          <a:solidFill>
            <a:srgbClr val="DAE5F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15"/>
          <p:cNvSpPr txBox="1"/>
          <p:nvPr/>
        </p:nvSpPr>
        <p:spPr>
          <a:xfrm>
            <a:off x="1008678" y="3786172"/>
            <a:ext cx="557562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66092"/>
                </a:solidFill>
                <a:latin typeface="Calibri"/>
                <a:ea typeface="Calibri"/>
                <a:cs typeface="Calibri"/>
                <a:sym typeface="Calibri"/>
              </a:rPr>
              <a:t>Comment relier ce que je cherche à ce que je connais ?</a:t>
            </a:r>
            <a:endParaRPr b="0" i="0" sz="1400" u="none" cap="none" strike="noStrike">
              <a:solidFill>
                <a:srgbClr val="000000"/>
              </a:solidFill>
              <a:latin typeface="Arial"/>
              <a:ea typeface="Arial"/>
              <a:cs typeface="Arial"/>
              <a:sym typeface="Arial"/>
            </a:endParaRPr>
          </a:p>
        </p:txBody>
      </p:sp>
      <p:sp>
        <p:nvSpPr>
          <p:cNvPr id="377" name="Google Shape;377;p15"/>
          <p:cNvSpPr/>
          <p:nvPr/>
        </p:nvSpPr>
        <p:spPr>
          <a:xfrm>
            <a:off x="1078811" y="4713903"/>
            <a:ext cx="1560042" cy="369332"/>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fr-FR" sz="1800" u="none" cap="none" strike="noStrike">
                <a:solidFill>
                  <a:srgbClr val="7030A0"/>
                </a:solidFill>
                <a:latin typeface="Arial"/>
                <a:ea typeface="Arial"/>
                <a:cs typeface="Arial"/>
                <a:sym typeface="Arial"/>
              </a:rPr>
              <a:t>C</a:t>
            </a:r>
            <a:r>
              <a:rPr b="0" baseline="-25000" i="1" lang="fr-FR" sz="1800" u="none" cap="none" strike="noStrike">
                <a:solidFill>
                  <a:srgbClr val="7030A0"/>
                </a:solidFill>
                <a:latin typeface="Arial"/>
                <a:ea typeface="Arial"/>
                <a:cs typeface="Arial"/>
                <a:sym typeface="Arial"/>
              </a:rPr>
              <a:t>m</a:t>
            </a:r>
            <a:r>
              <a:rPr b="0" i="1" lang="fr-FR" sz="1800" u="none" cap="none" strike="noStrike">
                <a:solidFill>
                  <a:srgbClr val="7030A0"/>
                </a:solidFill>
                <a:latin typeface="Arial"/>
                <a:ea typeface="Arial"/>
                <a:cs typeface="Arial"/>
                <a:sym typeface="Arial"/>
              </a:rPr>
              <a:t> V</a:t>
            </a:r>
            <a:r>
              <a:rPr b="0" baseline="-25000" i="1" lang="fr-FR" sz="1800" u="none" cap="none" strike="noStrike">
                <a:solidFill>
                  <a:srgbClr val="7030A0"/>
                </a:solidFill>
                <a:latin typeface="Arial"/>
                <a:ea typeface="Arial"/>
                <a:cs typeface="Arial"/>
                <a:sym typeface="Arial"/>
              </a:rPr>
              <a:t>m</a:t>
            </a:r>
            <a:r>
              <a:rPr b="0" i="1" lang="fr-FR" sz="1800" u="none" cap="none" strike="noStrike">
                <a:solidFill>
                  <a:srgbClr val="7030A0"/>
                </a:solidFill>
                <a:latin typeface="Arial"/>
                <a:ea typeface="Arial"/>
                <a:cs typeface="Arial"/>
                <a:sym typeface="Arial"/>
              </a:rPr>
              <a:t> = C</a:t>
            </a:r>
            <a:r>
              <a:rPr b="0" baseline="-25000" i="1" lang="fr-FR" sz="1800" u="none" cap="none" strike="noStrike">
                <a:solidFill>
                  <a:srgbClr val="7030A0"/>
                </a:solidFill>
                <a:latin typeface="Arial"/>
                <a:ea typeface="Arial"/>
                <a:cs typeface="Arial"/>
                <a:sym typeface="Arial"/>
              </a:rPr>
              <a:t>f</a:t>
            </a:r>
            <a:r>
              <a:rPr b="0" i="1" lang="fr-FR" sz="1800" u="none" cap="none" strike="noStrike">
                <a:solidFill>
                  <a:srgbClr val="7030A0"/>
                </a:solidFill>
                <a:latin typeface="Arial"/>
                <a:ea typeface="Arial"/>
                <a:cs typeface="Arial"/>
                <a:sym typeface="Arial"/>
              </a:rPr>
              <a:t> V</a:t>
            </a:r>
            <a:r>
              <a:rPr b="0" baseline="-25000" i="1" lang="fr-FR" sz="1800" u="none" cap="none" strike="noStrike">
                <a:solidFill>
                  <a:srgbClr val="7030A0"/>
                </a:solidFill>
                <a:latin typeface="Arial"/>
                <a:ea typeface="Arial"/>
                <a:cs typeface="Arial"/>
                <a:sym typeface="Arial"/>
              </a:rPr>
              <a:t>f</a:t>
            </a:r>
            <a:endParaRPr b="0" i="1" sz="1800" u="none" cap="none" strike="noStrike">
              <a:solidFill>
                <a:srgbClr val="7030A0"/>
              </a:solidFill>
              <a:latin typeface="Arial"/>
              <a:ea typeface="Arial"/>
              <a:cs typeface="Arial"/>
              <a:sym typeface="Arial"/>
            </a:endParaRPr>
          </a:p>
        </p:txBody>
      </p:sp>
      <p:sp>
        <p:nvSpPr>
          <p:cNvPr id="378" name="Google Shape;378;p15"/>
          <p:cNvSpPr/>
          <p:nvPr/>
        </p:nvSpPr>
        <p:spPr>
          <a:xfrm>
            <a:off x="1669302" y="5269525"/>
            <a:ext cx="2362057" cy="612732"/>
          </a:xfrm>
          <a:prstGeom prst="rect">
            <a:avLst/>
          </a:prstGeom>
          <a:blipFill rotWithShape="1">
            <a:blip r:embed="rId4">
              <a:alphaModFix/>
            </a:blip>
            <a:stretch>
              <a:fillRect b="0" l="0" r="0" t="0"/>
            </a:stretch>
          </a:blip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79" name="Google Shape;379;p15"/>
          <p:cNvSpPr/>
          <p:nvPr/>
        </p:nvSpPr>
        <p:spPr>
          <a:xfrm>
            <a:off x="5035824" y="5386680"/>
            <a:ext cx="2390334" cy="369332"/>
          </a:xfrm>
          <a:prstGeom prst="rect">
            <a:avLst/>
          </a:prstGeom>
          <a:blipFill rotWithShape="1">
            <a:blip r:embed="rId5">
              <a:alphaModFix/>
            </a:blip>
            <a:stretch>
              <a:fillRect b="-24189" l="0" r="-1012" t="-8059"/>
            </a:stretch>
          </a:blip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80" name="Google Shape;380;p15"/>
          <p:cNvSpPr/>
          <p:nvPr/>
        </p:nvSpPr>
        <p:spPr>
          <a:xfrm>
            <a:off x="3174269" y="4278513"/>
            <a:ext cx="2004458" cy="566758"/>
          </a:xfrm>
          <a:prstGeom prst="rect">
            <a:avLst/>
          </a:prstGeom>
          <a:blipFill rotWithShape="1">
            <a:blip r:embed="rId6">
              <a:alphaModFix/>
            </a:blip>
            <a:stretch>
              <a:fillRect b="0" l="0" r="0" t="0"/>
            </a:stretch>
          </a:blip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81" name="Google Shape;381;p15"/>
          <p:cNvSpPr/>
          <p:nvPr/>
        </p:nvSpPr>
        <p:spPr>
          <a:xfrm>
            <a:off x="5251848" y="4512712"/>
            <a:ext cx="2344488" cy="665118"/>
          </a:xfrm>
          <a:prstGeom prst="rect">
            <a:avLst/>
          </a:prstGeom>
          <a:blipFill rotWithShape="1">
            <a:blip r:embed="rId7">
              <a:alphaModFix/>
            </a:blip>
            <a:stretch>
              <a:fillRect b="0" l="0" r="0" t="0"/>
            </a:stretch>
          </a:blip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6"/>
          <p:cNvSpPr/>
          <p:nvPr/>
        </p:nvSpPr>
        <p:spPr>
          <a:xfrm>
            <a:off x="806471" y="3262640"/>
            <a:ext cx="7708879" cy="3334712"/>
          </a:xfrm>
          <a:prstGeom prst="roundRect">
            <a:avLst>
              <a:gd fmla="val 16667" name="adj"/>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7" name="Google Shape;387;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388" name="Google Shape;388;p16"/>
          <p:cNvSpPr txBox="1"/>
          <p:nvPr/>
        </p:nvSpPr>
        <p:spPr>
          <a:xfrm>
            <a:off x="1021256" y="3429000"/>
            <a:ext cx="228203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66092"/>
                </a:solidFill>
                <a:latin typeface="Calibri"/>
                <a:ea typeface="Calibri"/>
                <a:cs typeface="Calibri"/>
                <a:sym typeface="Calibri"/>
              </a:rPr>
              <a:t>Comment procéder  ?</a:t>
            </a:r>
            <a:endParaRPr b="0" i="0" sz="1400" u="none" cap="none" strike="noStrike">
              <a:solidFill>
                <a:srgbClr val="000000"/>
              </a:solidFill>
              <a:latin typeface="Arial"/>
              <a:ea typeface="Arial"/>
              <a:cs typeface="Arial"/>
              <a:sym typeface="Arial"/>
            </a:endParaRPr>
          </a:p>
        </p:txBody>
      </p:sp>
      <p:sp>
        <p:nvSpPr>
          <p:cNvPr id="389" name="Google Shape;389;p16"/>
          <p:cNvSpPr/>
          <p:nvPr/>
        </p:nvSpPr>
        <p:spPr>
          <a:xfrm>
            <a:off x="3203848" y="3429000"/>
            <a:ext cx="369844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7030A0"/>
                </a:solidFill>
                <a:latin typeface="Arial"/>
                <a:ea typeface="Arial"/>
                <a:cs typeface="Arial"/>
                <a:sym typeface="Arial"/>
              </a:rPr>
              <a:t>1) Déterminer C</a:t>
            </a:r>
            <a:r>
              <a:rPr b="0" baseline="-25000" i="0" lang="fr-FR" sz="1600" u="none" cap="none" strike="noStrike">
                <a:solidFill>
                  <a:srgbClr val="7030A0"/>
                </a:solidFill>
                <a:latin typeface="Arial"/>
                <a:ea typeface="Arial"/>
                <a:cs typeface="Arial"/>
                <a:sym typeface="Arial"/>
              </a:rPr>
              <a:t>m</a:t>
            </a:r>
            <a:r>
              <a:rPr b="0" i="0" lang="fr-FR" sz="1600" u="none" cap="none" strike="noStrike">
                <a:solidFill>
                  <a:srgbClr val="7030A0"/>
                </a:solidFill>
                <a:latin typeface="Arial"/>
                <a:ea typeface="Arial"/>
                <a:cs typeface="Arial"/>
                <a:sym typeface="Arial"/>
              </a:rPr>
              <a:t> puis en déduireV</a:t>
            </a:r>
            <a:r>
              <a:rPr b="0" baseline="-25000" i="0" lang="fr-FR" sz="1600" u="none" cap="none" strike="noStrike">
                <a:solidFill>
                  <a:srgbClr val="7030A0"/>
                </a:solidFill>
                <a:latin typeface="Arial"/>
                <a:ea typeface="Arial"/>
                <a:cs typeface="Arial"/>
                <a:sym typeface="Arial"/>
              </a:rPr>
              <a:t>m</a:t>
            </a:r>
            <a:r>
              <a:rPr b="0" i="0" lang="fr-FR" sz="1600" u="none" cap="none" strike="noStrike">
                <a:solidFill>
                  <a:srgbClr val="7030A0"/>
                </a:solidFill>
                <a:latin typeface="Arial"/>
                <a:ea typeface="Arial"/>
                <a:cs typeface="Arial"/>
                <a:sym typeface="Arial"/>
              </a:rPr>
              <a:t>  : </a:t>
            </a:r>
            <a:endParaRPr b="0" i="0" sz="1400" u="none" cap="none" strike="noStrike">
              <a:solidFill>
                <a:srgbClr val="000000"/>
              </a:solidFill>
              <a:latin typeface="Arial"/>
              <a:ea typeface="Arial"/>
              <a:cs typeface="Arial"/>
              <a:sym typeface="Arial"/>
            </a:endParaRPr>
          </a:p>
        </p:txBody>
      </p:sp>
      <p:sp>
        <p:nvSpPr>
          <p:cNvPr id="390" name="Google Shape;390;p16"/>
          <p:cNvSpPr/>
          <p:nvPr/>
        </p:nvSpPr>
        <p:spPr>
          <a:xfrm>
            <a:off x="6734263" y="3450486"/>
            <a:ext cx="167706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7030A0"/>
                </a:solidFill>
                <a:latin typeface="Arial"/>
                <a:ea typeface="Arial"/>
                <a:cs typeface="Arial"/>
                <a:sym typeface="Arial"/>
              </a:rPr>
              <a:t>2) C</a:t>
            </a:r>
            <a:r>
              <a:rPr b="1" baseline="-25000" i="0" lang="fr-FR" sz="1600" u="none" cap="none" strike="noStrike">
                <a:solidFill>
                  <a:srgbClr val="7030A0"/>
                </a:solidFill>
                <a:latin typeface="Arial"/>
                <a:ea typeface="Arial"/>
                <a:cs typeface="Arial"/>
                <a:sym typeface="Arial"/>
              </a:rPr>
              <a:t>m</a:t>
            </a:r>
            <a:r>
              <a:rPr b="1" i="0" lang="fr-FR" sz="1600" u="none" cap="none" strike="noStrike">
                <a:solidFill>
                  <a:srgbClr val="7030A0"/>
                </a:solidFill>
                <a:latin typeface="Arial"/>
                <a:ea typeface="Arial"/>
                <a:cs typeface="Arial"/>
                <a:sym typeface="Arial"/>
              </a:rPr>
              <a:t> V</a:t>
            </a:r>
            <a:r>
              <a:rPr b="1" baseline="-25000" i="0" lang="fr-FR" sz="1600" u="none" cap="none" strike="noStrike">
                <a:solidFill>
                  <a:srgbClr val="7030A0"/>
                </a:solidFill>
                <a:latin typeface="Arial"/>
                <a:ea typeface="Arial"/>
                <a:cs typeface="Arial"/>
                <a:sym typeface="Arial"/>
              </a:rPr>
              <a:t>m</a:t>
            </a:r>
            <a:r>
              <a:rPr b="1" i="0" lang="fr-FR" sz="1600" u="none" cap="none" strike="noStrike">
                <a:solidFill>
                  <a:srgbClr val="7030A0"/>
                </a:solidFill>
                <a:latin typeface="Arial"/>
                <a:ea typeface="Arial"/>
                <a:cs typeface="Arial"/>
                <a:sym typeface="Arial"/>
              </a:rPr>
              <a:t> = C</a:t>
            </a:r>
            <a:r>
              <a:rPr b="1" baseline="-25000" i="0" lang="fr-FR" sz="1600" u="none" cap="none" strike="noStrike">
                <a:solidFill>
                  <a:srgbClr val="7030A0"/>
                </a:solidFill>
                <a:latin typeface="Arial"/>
                <a:ea typeface="Arial"/>
                <a:cs typeface="Arial"/>
                <a:sym typeface="Arial"/>
              </a:rPr>
              <a:t>f</a:t>
            </a:r>
            <a:r>
              <a:rPr b="1" i="0" lang="fr-FR" sz="1600" u="none" cap="none" strike="noStrike">
                <a:solidFill>
                  <a:srgbClr val="7030A0"/>
                </a:solidFill>
                <a:latin typeface="Arial"/>
                <a:ea typeface="Arial"/>
                <a:cs typeface="Arial"/>
                <a:sym typeface="Arial"/>
              </a:rPr>
              <a:t> V</a:t>
            </a:r>
            <a:r>
              <a:rPr b="1" baseline="-25000" i="0" lang="fr-FR" sz="1600" u="none" cap="none" strike="noStrike">
                <a:solidFill>
                  <a:srgbClr val="7030A0"/>
                </a:solidFill>
                <a:latin typeface="Arial"/>
                <a:ea typeface="Arial"/>
                <a:cs typeface="Arial"/>
                <a:sym typeface="Arial"/>
              </a:rPr>
              <a:t>f</a:t>
            </a:r>
            <a:endParaRPr b="1" i="0" sz="1600" u="none" cap="none" strike="noStrike">
              <a:solidFill>
                <a:srgbClr val="7030A0"/>
              </a:solidFill>
              <a:latin typeface="Arial"/>
              <a:ea typeface="Arial"/>
              <a:cs typeface="Arial"/>
              <a:sym typeface="Arial"/>
            </a:endParaRPr>
          </a:p>
        </p:txBody>
      </p:sp>
      <p:sp>
        <p:nvSpPr>
          <p:cNvPr id="391" name="Google Shape;391;p16"/>
          <p:cNvSpPr txBox="1"/>
          <p:nvPr/>
        </p:nvSpPr>
        <p:spPr>
          <a:xfrm>
            <a:off x="1824253" y="4463339"/>
            <a:ext cx="97464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9A0E7C"/>
                </a:solidFill>
                <a:latin typeface="Calibri"/>
                <a:ea typeface="Calibri"/>
                <a:cs typeface="Calibri"/>
                <a:sym typeface="Calibri"/>
              </a:rPr>
              <a:t>1) C</a:t>
            </a:r>
            <a:r>
              <a:rPr b="0" baseline="-25000" i="0" lang="fr-FR" sz="1800" u="none" cap="none" strike="noStrike">
                <a:solidFill>
                  <a:srgbClr val="9A0E7C"/>
                </a:solidFill>
                <a:latin typeface="Calibri"/>
                <a:ea typeface="Calibri"/>
                <a:cs typeface="Calibri"/>
                <a:sym typeface="Calibri"/>
              </a:rPr>
              <a:t>m</a:t>
            </a:r>
            <a:endParaRPr b="0" i="0" sz="1800" u="none" cap="none" strike="noStrike">
              <a:solidFill>
                <a:srgbClr val="9A0E7C"/>
              </a:solidFill>
              <a:latin typeface="Calibri"/>
              <a:ea typeface="Calibri"/>
              <a:cs typeface="Calibri"/>
              <a:sym typeface="Calibri"/>
            </a:endParaRPr>
          </a:p>
        </p:txBody>
      </p:sp>
      <p:sp>
        <p:nvSpPr>
          <p:cNvPr id="392" name="Google Shape;392;p16"/>
          <p:cNvSpPr txBox="1"/>
          <p:nvPr/>
        </p:nvSpPr>
        <p:spPr>
          <a:xfrm>
            <a:off x="977308" y="3837965"/>
            <a:ext cx="148553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Étape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Intermédiaire</a:t>
            </a:r>
            <a:endParaRPr b="0" i="0" sz="1400" u="none" cap="none" strike="noStrike">
              <a:solidFill>
                <a:srgbClr val="000000"/>
              </a:solidFill>
              <a:latin typeface="Arial"/>
              <a:ea typeface="Arial"/>
              <a:cs typeface="Arial"/>
              <a:sym typeface="Arial"/>
            </a:endParaRPr>
          </a:p>
        </p:txBody>
      </p:sp>
      <p:sp>
        <p:nvSpPr>
          <p:cNvPr id="393" name="Google Shape;393;p16"/>
          <p:cNvSpPr/>
          <p:nvPr/>
        </p:nvSpPr>
        <p:spPr>
          <a:xfrm>
            <a:off x="2558490" y="3809400"/>
            <a:ext cx="285317" cy="1785323"/>
          </a:xfrm>
          <a:prstGeom prst="leftBrace">
            <a:avLst>
              <a:gd fmla="val 8333" name="adj1"/>
              <a:gd fmla="val 50000" name="adj2"/>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394" name="Google Shape;394;p16"/>
          <p:cNvSpPr txBox="1"/>
          <p:nvPr/>
        </p:nvSpPr>
        <p:spPr>
          <a:xfrm>
            <a:off x="2918531" y="3837965"/>
            <a:ext cx="2985113"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 </a:t>
            </a:r>
            <a:r>
              <a:rPr b="1" i="0" lang="fr-FR" sz="1800" u="none" cap="none" strike="noStrike">
                <a:solidFill>
                  <a:schemeClr val="dk1"/>
                </a:solidFill>
                <a:latin typeface="Calibri"/>
                <a:ea typeface="Calibri"/>
                <a:cs typeface="Calibri"/>
                <a:sym typeface="Calibri"/>
              </a:rPr>
              <a:t>Trouver la masse d’HCl</a:t>
            </a:r>
            <a:endParaRPr b="1" i="0" sz="18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 % massique</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  densité</a:t>
            </a:r>
            <a:endParaRPr b="0" i="0" sz="14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Masse molaire</a:t>
            </a:r>
            <a:endParaRPr b="0" i="0" sz="14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chemeClr val="dk1"/>
              </a:buClr>
              <a:buSzPts val="1800"/>
              <a:buFont typeface="Calibri"/>
              <a:buChar char="-"/>
            </a:pPr>
            <a:r>
              <a:rPr b="0" i="0" lang="fr-FR" sz="1800" u="none" cap="none" strike="noStrike">
                <a:solidFill>
                  <a:schemeClr val="dk1"/>
                </a:solidFill>
                <a:latin typeface="Calibri"/>
                <a:ea typeface="Calibri"/>
                <a:cs typeface="Calibri"/>
                <a:sym typeface="Calibri"/>
              </a:rPr>
              <a:t>- Volume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 </a:t>
            </a:r>
            <a:r>
              <a:rPr b="1" i="0" lang="fr-FR" sz="1800" u="none" cap="none" strike="noStrike">
                <a:solidFill>
                  <a:schemeClr val="dk1"/>
                </a:solidFill>
                <a:latin typeface="Calibri"/>
                <a:ea typeface="Calibri"/>
                <a:cs typeface="Calibri"/>
                <a:sym typeface="Calibri"/>
              </a:rPr>
              <a:t>En déduire la concentration</a:t>
            </a:r>
            <a:endParaRPr b="0" i="0" sz="1400" u="none" cap="none" strike="noStrike">
              <a:solidFill>
                <a:srgbClr val="000000"/>
              </a:solidFill>
              <a:latin typeface="Arial"/>
              <a:ea typeface="Arial"/>
              <a:cs typeface="Arial"/>
              <a:sym typeface="Arial"/>
            </a:endParaRPr>
          </a:p>
        </p:txBody>
      </p:sp>
      <p:sp>
        <p:nvSpPr>
          <p:cNvPr id="395" name="Google Shape;395;p16"/>
          <p:cNvSpPr/>
          <p:nvPr/>
        </p:nvSpPr>
        <p:spPr>
          <a:xfrm>
            <a:off x="5753100" y="3750437"/>
            <a:ext cx="2362057" cy="61273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96" name="Google Shape;396;p16"/>
          <p:cNvSpPr/>
          <p:nvPr/>
        </p:nvSpPr>
        <p:spPr>
          <a:xfrm>
            <a:off x="5785430" y="4322035"/>
            <a:ext cx="2390334" cy="369332"/>
          </a:xfrm>
          <a:prstGeom prst="rect">
            <a:avLst/>
          </a:prstGeom>
          <a:blipFill rotWithShape="1">
            <a:blip r:embed="rId4">
              <a:alphaModFix/>
            </a:blip>
            <a:stretch>
              <a:fillRect b="-24586" l="0" r="-1782" t="-983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97" name="Google Shape;397;p16"/>
          <p:cNvSpPr/>
          <p:nvPr/>
        </p:nvSpPr>
        <p:spPr>
          <a:xfrm>
            <a:off x="6007171" y="4714612"/>
            <a:ext cx="2004458" cy="566758"/>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98" name="Google Shape;398;p16"/>
          <p:cNvSpPr/>
          <p:nvPr/>
        </p:nvSpPr>
        <p:spPr>
          <a:xfrm>
            <a:off x="5971438" y="5194944"/>
            <a:ext cx="2344488" cy="665118"/>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99" name="Google Shape;399;p16"/>
          <p:cNvSpPr txBox="1"/>
          <p:nvPr/>
        </p:nvSpPr>
        <p:spPr>
          <a:xfrm rot="-813729">
            <a:off x="4773258" y="4680224"/>
            <a:ext cx="132984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C00000"/>
                </a:solidFill>
                <a:latin typeface="Calibri"/>
                <a:ea typeface="Calibri"/>
                <a:cs typeface="Calibri"/>
                <a:sym typeface="Calibri"/>
              </a:rPr>
              <a:t>Attention aux unités !</a:t>
            </a:r>
            <a:endParaRPr b="0" i="0" sz="1400" u="none" cap="none" strike="noStrike">
              <a:solidFill>
                <a:srgbClr val="000000"/>
              </a:solidFill>
              <a:latin typeface="Arial"/>
              <a:ea typeface="Arial"/>
              <a:cs typeface="Arial"/>
              <a:sym typeface="Arial"/>
            </a:endParaRPr>
          </a:p>
        </p:txBody>
      </p:sp>
      <p:grpSp>
        <p:nvGrpSpPr>
          <p:cNvPr id="400" name="Google Shape;400;p16"/>
          <p:cNvGrpSpPr/>
          <p:nvPr/>
        </p:nvGrpSpPr>
        <p:grpSpPr>
          <a:xfrm>
            <a:off x="1072102" y="819387"/>
            <a:ext cx="7089872" cy="2256963"/>
            <a:chOff x="830961" y="3670468"/>
            <a:chExt cx="7089872" cy="2256963"/>
          </a:xfrm>
        </p:grpSpPr>
        <p:sp>
          <p:nvSpPr>
            <p:cNvPr id="401" name="Google Shape;401;p16"/>
            <p:cNvSpPr/>
            <p:nvPr/>
          </p:nvSpPr>
          <p:spPr>
            <a:xfrm>
              <a:off x="830961" y="3670468"/>
              <a:ext cx="7089872" cy="2256963"/>
            </a:xfrm>
            <a:prstGeom prst="roundRect">
              <a:avLst>
                <a:gd fmla="val 16667" name="adj"/>
              </a:avLst>
            </a:prstGeom>
            <a:solidFill>
              <a:srgbClr val="DAE5F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16"/>
            <p:cNvSpPr txBox="1"/>
            <p:nvPr/>
          </p:nvSpPr>
          <p:spPr>
            <a:xfrm>
              <a:off x="1021256" y="3748110"/>
              <a:ext cx="557562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66092"/>
                  </a:solidFill>
                  <a:latin typeface="Calibri"/>
                  <a:ea typeface="Calibri"/>
                  <a:cs typeface="Calibri"/>
                  <a:sym typeface="Calibri"/>
                </a:rPr>
                <a:t>Comment relier ce que je cherche à ce que je connais ?</a:t>
              </a:r>
              <a:endParaRPr b="0" i="0" sz="1400" u="none" cap="none" strike="noStrike">
                <a:solidFill>
                  <a:srgbClr val="000000"/>
                </a:solidFill>
                <a:latin typeface="Arial"/>
                <a:ea typeface="Arial"/>
                <a:cs typeface="Arial"/>
                <a:sym typeface="Arial"/>
              </a:endParaRPr>
            </a:p>
          </p:txBody>
        </p:sp>
        <p:sp>
          <p:nvSpPr>
            <p:cNvPr id="403" name="Google Shape;403;p16"/>
            <p:cNvSpPr/>
            <p:nvPr/>
          </p:nvSpPr>
          <p:spPr>
            <a:xfrm>
              <a:off x="903019" y="4564902"/>
              <a:ext cx="2002471" cy="369332"/>
            </a:xfrm>
            <a:prstGeom prst="rect">
              <a:avLst/>
            </a:prstGeom>
            <a:no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fr-FR" sz="1800" u="none" cap="none" strike="noStrike">
                  <a:solidFill>
                    <a:srgbClr val="7030A0"/>
                  </a:solidFill>
                  <a:latin typeface="Arial"/>
                  <a:ea typeface="Arial"/>
                  <a:cs typeface="Arial"/>
                  <a:sym typeface="Arial"/>
                </a:rPr>
                <a:t>C</a:t>
              </a:r>
              <a:r>
                <a:rPr b="0" baseline="-25000" i="1" lang="fr-FR" sz="1800" u="none" cap="none" strike="noStrike">
                  <a:solidFill>
                    <a:srgbClr val="7030A0"/>
                  </a:solidFill>
                  <a:latin typeface="Arial"/>
                  <a:ea typeface="Arial"/>
                  <a:cs typeface="Arial"/>
                  <a:sym typeface="Arial"/>
                </a:rPr>
                <a:t>mère</a:t>
              </a:r>
              <a:r>
                <a:rPr b="0" i="1" lang="fr-FR" sz="1800" u="none" cap="none" strike="noStrike">
                  <a:solidFill>
                    <a:srgbClr val="7030A0"/>
                  </a:solidFill>
                  <a:latin typeface="Arial"/>
                  <a:ea typeface="Arial"/>
                  <a:cs typeface="Arial"/>
                  <a:sym typeface="Arial"/>
                </a:rPr>
                <a:t> V</a:t>
              </a:r>
              <a:r>
                <a:rPr b="0" baseline="-25000" i="1" lang="fr-FR" sz="1800" u="none" cap="none" strike="noStrike">
                  <a:solidFill>
                    <a:srgbClr val="7030A0"/>
                  </a:solidFill>
                  <a:latin typeface="Arial"/>
                  <a:ea typeface="Arial"/>
                  <a:cs typeface="Arial"/>
                  <a:sym typeface="Arial"/>
                </a:rPr>
                <a:t>mère</a:t>
              </a:r>
              <a:r>
                <a:rPr b="0" i="1" lang="fr-FR" sz="1800" u="none" cap="none" strike="noStrike">
                  <a:solidFill>
                    <a:srgbClr val="7030A0"/>
                  </a:solidFill>
                  <a:latin typeface="Arial"/>
                  <a:ea typeface="Arial"/>
                  <a:cs typeface="Arial"/>
                  <a:sym typeface="Arial"/>
                </a:rPr>
                <a:t> = C</a:t>
              </a:r>
              <a:r>
                <a:rPr b="0" baseline="-25000" i="1" lang="fr-FR" sz="1800" u="none" cap="none" strike="noStrike">
                  <a:solidFill>
                    <a:srgbClr val="7030A0"/>
                  </a:solidFill>
                  <a:latin typeface="Arial"/>
                  <a:ea typeface="Arial"/>
                  <a:cs typeface="Arial"/>
                  <a:sym typeface="Arial"/>
                </a:rPr>
                <a:t>f</a:t>
              </a:r>
              <a:r>
                <a:rPr b="0" i="1" lang="fr-FR" sz="1800" u="none" cap="none" strike="noStrike">
                  <a:solidFill>
                    <a:srgbClr val="7030A0"/>
                  </a:solidFill>
                  <a:latin typeface="Arial"/>
                  <a:ea typeface="Arial"/>
                  <a:cs typeface="Arial"/>
                  <a:sym typeface="Arial"/>
                </a:rPr>
                <a:t> V</a:t>
              </a:r>
              <a:r>
                <a:rPr b="0" baseline="-25000" i="1" lang="fr-FR" sz="1800" u="none" cap="none" strike="noStrike">
                  <a:solidFill>
                    <a:srgbClr val="7030A0"/>
                  </a:solidFill>
                  <a:latin typeface="Arial"/>
                  <a:ea typeface="Arial"/>
                  <a:cs typeface="Arial"/>
                  <a:sym typeface="Arial"/>
                </a:rPr>
                <a:t>f</a:t>
              </a:r>
              <a:endParaRPr b="0" i="1" sz="1800" u="none" cap="none" strike="noStrike">
                <a:solidFill>
                  <a:srgbClr val="7030A0"/>
                </a:solidFill>
                <a:latin typeface="Arial"/>
                <a:ea typeface="Arial"/>
                <a:cs typeface="Arial"/>
                <a:sym typeface="Arial"/>
              </a:endParaRPr>
            </a:p>
          </p:txBody>
        </p:sp>
        <p:sp>
          <p:nvSpPr>
            <p:cNvPr id="404" name="Google Shape;404;p16"/>
            <p:cNvSpPr/>
            <p:nvPr/>
          </p:nvSpPr>
          <p:spPr>
            <a:xfrm>
              <a:off x="1438485" y="5120524"/>
              <a:ext cx="2362057" cy="612732"/>
            </a:xfrm>
            <a:prstGeom prst="rect">
              <a:avLst/>
            </a:prstGeom>
            <a:blipFill rotWithShape="1">
              <a:blip r:embed="rId7">
                <a:alphaModFix/>
              </a:blip>
              <a:stretch>
                <a:fillRect b="0" l="0" r="0" t="0"/>
              </a:stretch>
            </a:blip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05" name="Google Shape;405;p16"/>
            <p:cNvSpPr/>
            <p:nvPr/>
          </p:nvSpPr>
          <p:spPr>
            <a:xfrm>
              <a:off x="4860032" y="5237679"/>
              <a:ext cx="2390334" cy="369332"/>
            </a:xfrm>
            <a:prstGeom prst="rect">
              <a:avLst/>
            </a:prstGeom>
            <a:blipFill rotWithShape="1">
              <a:blip r:embed="rId8">
                <a:alphaModFix/>
              </a:blip>
              <a:stretch>
                <a:fillRect b="-24189" l="0" r="-759" t="-8059"/>
              </a:stretch>
            </a:blip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06" name="Google Shape;406;p16"/>
            <p:cNvSpPr/>
            <p:nvPr/>
          </p:nvSpPr>
          <p:spPr>
            <a:xfrm>
              <a:off x="2830189" y="4171295"/>
              <a:ext cx="2004458" cy="566758"/>
            </a:xfrm>
            <a:prstGeom prst="rect">
              <a:avLst/>
            </a:prstGeom>
            <a:blipFill rotWithShape="1">
              <a:blip r:embed="rId9">
                <a:alphaModFix/>
              </a:blip>
              <a:stretch>
                <a:fillRect b="0" l="0" r="0" t="0"/>
              </a:stretch>
            </a:blip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07" name="Google Shape;407;p16"/>
            <p:cNvSpPr/>
            <p:nvPr/>
          </p:nvSpPr>
          <p:spPr>
            <a:xfrm>
              <a:off x="5076056" y="4363711"/>
              <a:ext cx="2344488" cy="665118"/>
            </a:xfrm>
            <a:prstGeom prst="rect">
              <a:avLst/>
            </a:prstGeom>
            <a:blipFill rotWithShape="1">
              <a:blip r:embed="rId10">
                <a:alphaModFix/>
              </a:blip>
              <a:stretch>
                <a:fillRect b="0" l="0" r="0" t="0"/>
              </a:stretch>
            </a:blipFill>
            <a:ln cap="flat" cmpd="sng" w="9525">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grpSp>
      <p:sp>
        <p:nvSpPr>
          <p:cNvPr id="408" name="Google Shape;408;p16"/>
          <p:cNvSpPr txBox="1"/>
          <p:nvPr/>
        </p:nvSpPr>
        <p:spPr>
          <a:xfrm>
            <a:off x="1824252" y="6038613"/>
            <a:ext cx="97464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9A0E7C"/>
                </a:solidFill>
                <a:latin typeface="Calibri"/>
                <a:ea typeface="Calibri"/>
                <a:cs typeface="Calibri"/>
                <a:sym typeface="Calibri"/>
              </a:rPr>
              <a:t>2) V</a:t>
            </a:r>
            <a:r>
              <a:rPr b="0" baseline="-25000" i="0" lang="fr-FR" sz="1800" u="none" cap="none" strike="noStrike">
                <a:solidFill>
                  <a:srgbClr val="9A0E7C"/>
                </a:solidFill>
                <a:latin typeface="Calibri"/>
                <a:ea typeface="Calibri"/>
                <a:cs typeface="Calibri"/>
                <a:sym typeface="Calibri"/>
              </a:rPr>
              <a:t>m</a:t>
            </a:r>
            <a:endParaRPr b="0" i="0" sz="1800" u="none" cap="none" strike="noStrike">
              <a:solidFill>
                <a:srgbClr val="9A0E7C"/>
              </a:solidFill>
              <a:latin typeface="Calibri"/>
              <a:ea typeface="Calibri"/>
              <a:cs typeface="Calibri"/>
              <a:sym typeface="Calibri"/>
            </a:endParaRPr>
          </a:p>
        </p:txBody>
      </p:sp>
      <p:sp>
        <p:nvSpPr>
          <p:cNvPr id="409" name="Google Shape;409;p16"/>
          <p:cNvSpPr/>
          <p:nvPr/>
        </p:nvSpPr>
        <p:spPr>
          <a:xfrm>
            <a:off x="2635333" y="5782370"/>
            <a:ext cx="200711" cy="665118"/>
          </a:xfrm>
          <a:prstGeom prst="leftBrace">
            <a:avLst>
              <a:gd fmla="val 8333" name="adj1"/>
              <a:gd fmla="val 50000" name="adj2"/>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sp>
        <p:nvSpPr>
          <p:cNvPr id="410" name="Google Shape;410;p16"/>
          <p:cNvSpPr txBox="1"/>
          <p:nvPr/>
        </p:nvSpPr>
        <p:spPr>
          <a:xfrm>
            <a:off x="2993568" y="5861206"/>
            <a:ext cx="1428564" cy="603499"/>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2" presetSubtype="4">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500"/>
                                        <p:tgtEl>
                                          <p:spTgt spid="3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822"/>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495d89f63f_0_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fr-FR"/>
              <a:t>‹#›</a:t>
            </a:fld>
            <a:endParaRPr/>
          </a:p>
        </p:txBody>
      </p:sp>
      <p:sp>
        <p:nvSpPr>
          <p:cNvPr id="114" name="Google Shape;114;g2495d89f63f_0_0"/>
          <p:cNvSpPr txBox="1"/>
          <p:nvPr/>
        </p:nvSpPr>
        <p:spPr>
          <a:xfrm>
            <a:off x="1404150" y="1150850"/>
            <a:ext cx="6335700" cy="4246122"/>
          </a:xfrm>
          <a:prstGeom prst="rect">
            <a:avLst/>
          </a:prstGeom>
          <a:noFill/>
          <a:ln cap="flat" cmpd="sng" w="9525">
            <a:solidFill>
              <a:srgbClr val="F2F2F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0" i="0" lang="fr-FR" sz="1450" u="none" cap="none" strike="noStrike">
                <a:solidFill>
                  <a:srgbClr val="464646"/>
                </a:solidFill>
                <a:highlight>
                  <a:srgbClr val="F2F2F2"/>
                </a:highlight>
                <a:latin typeface="Arial"/>
                <a:ea typeface="Arial"/>
                <a:cs typeface="Arial"/>
                <a:sym typeface="Arial"/>
              </a:rPr>
              <a:t>Conception : </a:t>
            </a:r>
            <a:endParaRPr b="0" i="0" sz="1450" u="none" cap="none" strike="noStrike">
              <a:solidFill>
                <a:srgbClr val="464646"/>
              </a:solidFill>
              <a:highlight>
                <a:srgbClr val="F2F2F2"/>
              </a:highlight>
              <a:latin typeface="Arial"/>
              <a:ea typeface="Arial"/>
              <a:cs typeface="Arial"/>
              <a:sym typeface="Arial"/>
            </a:endParaRPr>
          </a:p>
          <a:p>
            <a:pPr indent="-320675" lvl="0" marL="457200" marR="0" rtl="0" algn="l">
              <a:lnSpc>
                <a:spcPct val="115000"/>
              </a:lnSpc>
              <a:spcBef>
                <a:spcPts val="1200"/>
              </a:spcBef>
              <a:spcAft>
                <a:spcPts val="0"/>
              </a:spcAft>
              <a:buClr>
                <a:srgbClr val="464646"/>
              </a:buClr>
              <a:buSzPts val="1450"/>
              <a:buFont typeface="Arial"/>
              <a:buChar char="-"/>
            </a:pPr>
            <a:r>
              <a:rPr b="0" i="0" lang="fr-FR" sz="1450" u="none" cap="none" strike="noStrike">
                <a:solidFill>
                  <a:srgbClr val="464646"/>
                </a:solidFill>
                <a:latin typeface="Arial"/>
                <a:ea typeface="Arial"/>
                <a:cs typeface="Arial"/>
                <a:sym typeface="Arial"/>
              </a:rPr>
              <a:t>Isabelle Gérard</a:t>
            </a:r>
            <a:endParaRPr b="0" i="0" sz="1450" u="none" cap="none" strike="noStrike">
              <a:solidFill>
                <a:srgbClr val="464646"/>
              </a:solidFill>
              <a:latin typeface="Arial"/>
              <a:ea typeface="Arial"/>
              <a:cs typeface="Arial"/>
              <a:sym typeface="Arial"/>
            </a:endParaRPr>
          </a:p>
          <a:p>
            <a:pPr indent="-320675" lvl="0" marL="457200" marR="0" rtl="0" algn="l">
              <a:lnSpc>
                <a:spcPct val="115000"/>
              </a:lnSpc>
              <a:spcBef>
                <a:spcPts val="0"/>
              </a:spcBef>
              <a:spcAft>
                <a:spcPts val="0"/>
              </a:spcAft>
              <a:buClr>
                <a:srgbClr val="464646"/>
              </a:buClr>
              <a:buSzPts val="1450"/>
              <a:buFont typeface="Arial"/>
              <a:buChar char="-"/>
            </a:pPr>
            <a:r>
              <a:rPr b="0" i="0" lang="fr-FR" sz="1450" u="none" cap="none" strike="noStrike">
                <a:solidFill>
                  <a:srgbClr val="464646"/>
                </a:solidFill>
                <a:latin typeface="Arial"/>
                <a:ea typeface="Arial"/>
                <a:cs typeface="Arial"/>
                <a:sym typeface="Arial"/>
              </a:rPr>
              <a:t>Armelle Girard</a:t>
            </a:r>
            <a:endParaRPr b="0" i="0" sz="1450" u="none" cap="none" strike="noStrike">
              <a:solidFill>
                <a:srgbClr val="464646"/>
              </a:solidFill>
              <a:latin typeface="Arial"/>
              <a:ea typeface="Arial"/>
              <a:cs typeface="Arial"/>
              <a:sym typeface="Arial"/>
            </a:endParaRPr>
          </a:p>
          <a:p>
            <a:pPr indent="-320675" lvl="0" marL="457200" marR="0" rtl="0" algn="l">
              <a:lnSpc>
                <a:spcPct val="115000"/>
              </a:lnSpc>
              <a:spcBef>
                <a:spcPts val="0"/>
              </a:spcBef>
              <a:spcAft>
                <a:spcPts val="0"/>
              </a:spcAft>
              <a:buClr>
                <a:srgbClr val="464646"/>
              </a:buClr>
              <a:buSzPts val="1450"/>
              <a:buFont typeface="Arial"/>
              <a:buChar char="-"/>
            </a:pPr>
            <a:r>
              <a:rPr b="0" i="0" lang="fr-FR" sz="1450" u="none" cap="none" strike="noStrike">
                <a:solidFill>
                  <a:srgbClr val="464646"/>
                </a:solidFill>
                <a:latin typeface="Arial"/>
                <a:ea typeface="Arial"/>
                <a:cs typeface="Arial"/>
                <a:sym typeface="Arial"/>
              </a:rPr>
              <a:t>David Kreher</a:t>
            </a:r>
            <a:endParaRPr b="0" i="0" sz="1450" u="none" cap="none" strike="noStrike">
              <a:solidFill>
                <a:srgbClr val="464646"/>
              </a:solidFill>
              <a:latin typeface="Arial"/>
              <a:ea typeface="Arial"/>
              <a:cs typeface="Arial"/>
              <a:sym typeface="Arial"/>
            </a:endParaRPr>
          </a:p>
          <a:p>
            <a:pPr indent="-320675" lvl="0" marL="457200" marR="0" rtl="0" algn="l">
              <a:lnSpc>
                <a:spcPct val="115000"/>
              </a:lnSpc>
              <a:spcBef>
                <a:spcPts val="0"/>
              </a:spcBef>
              <a:spcAft>
                <a:spcPts val="0"/>
              </a:spcAft>
              <a:buClr>
                <a:srgbClr val="464646"/>
              </a:buClr>
              <a:buSzPts val="1450"/>
              <a:buFont typeface="Arial"/>
              <a:buChar char="-"/>
            </a:pPr>
            <a:r>
              <a:rPr b="0" i="0" lang="fr-FR" sz="1450" u="none" cap="none" strike="noStrike">
                <a:solidFill>
                  <a:srgbClr val="464646"/>
                </a:solidFill>
                <a:latin typeface="Arial"/>
                <a:ea typeface="Arial"/>
                <a:cs typeface="Arial"/>
                <a:sym typeface="Arial"/>
              </a:rPr>
              <a:t>Christine Poirier</a:t>
            </a:r>
            <a:endParaRPr b="0" i="0" sz="1450" u="none" cap="none" strike="noStrike">
              <a:solidFill>
                <a:srgbClr val="464646"/>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b="0" i="0" sz="1450" u="none" cap="none" strike="noStrike">
              <a:solidFill>
                <a:srgbClr val="464646"/>
              </a:solidFill>
              <a:highlight>
                <a:srgbClr val="FFFFFF"/>
              </a:highlight>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fr-FR" sz="1650" u="none" cap="none" strike="noStrike">
                <a:solidFill>
                  <a:srgbClr val="464646"/>
                </a:solidFill>
                <a:latin typeface="Times New Roman"/>
                <a:ea typeface="Times New Roman"/>
                <a:cs typeface="Times New Roman"/>
                <a:sym typeface="Times New Roman"/>
              </a:rPr>
              <a:t>Contact : </a:t>
            </a:r>
            <a:r>
              <a:rPr b="0" i="0" lang="fr-FR" sz="1650" u="sng" cap="none" strike="noStrike">
                <a:solidFill>
                  <a:srgbClr val="1155CC"/>
                </a:solidFill>
                <a:latin typeface="Times New Roman"/>
                <a:ea typeface="Times New Roman"/>
                <a:cs typeface="Times New Roman"/>
                <a:sym typeface="Times New Roman"/>
                <a:hlinkClick r:id="rId3">
                  <a:extLst>
                    <a:ext uri="{A12FA001-AC4F-418D-AE19-62706E023703}">
                      <ahyp:hlinkClr val="tx"/>
                    </a:ext>
                  </a:extLst>
                </a:hlinkClick>
              </a:rPr>
              <a:t>isabelle.gerard@uvsq.fr</a:t>
            </a:r>
            <a:r>
              <a:rPr b="0" i="0" lang="fr-FR" sz="1650" u="none" cap="none" strike="noStrike">
                <a:solidFill>
                  <a:srgbClr val="464646"/>
                </a:solidFill>
                <a:latin typeface="Times New Roman"/>
                <a:ea typeface="Times New Roman"/>
                <a:cs typeface="Times New Roman"/>
                <a:sym typeface="Times New Roman"/>
              </a:rPr>
              <a:t> ; </a:t>
            </a:r>
            <a:r>
              <a:rPr b="0" i="0" lang="fr-FR" sz="1650" u="sng" cap="none" strike="noStrike">
                <a:solidFill>
                  <a:srgbClr val="1155CC"/>
                </a:solidFill>
                <a:latin typeface="Times New Roman"/>
                <a:ea typeface="Times New Roman"/>
                <a:cs typeface="Times New Roman"/>
                <a:sym typeface="Times New Roman"/>
                <a:hlinkClick r:id="rId4">
                  <a:extLst>
                    <a:ext uri="{A12FA001-AC4F-418D-AE19-62706E023703}">
                      <ahyp:hlinkClr val="tx"/>
                    </a:ext>
                  </a:extLst>
                </a:hlinkClick>
              </a:rPr>
              <a:t>armelle.gerard@uvsq.fr</a:t>
            </a:r>
            <a:endParaRPr b="0" i="0" sz="1650" u="none" cap="none" strike="noStrike">
              <a:solidFill>
                <a:srgbClr val="464646"/>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100"/>
              <a:buFont typeface="Arial"/>
              <a:buNone/>
            </a:pPr>
            <a:r>
              <a:t/>
            </a:r>
            <a:endParaRPr b="0" i="0" sz="1450" u="none" cap="none" strike="noStrike">
              <a:solidFill>
                <a:srgbClr val="464646"/>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rPr b="0" i="0" lang="fr-FR" sz="1450" u="none" cap="none" strike="noStrike">
                <a:solidFill>
                  <a:srgbClr val="464646"/>
                </a:solidFill>
                <a:latin typeface="Arial"/>
                <a:ea typeface="Arial"/>
                <a:cs typeface="Arial"/>
                <a:sym typeface="Arial"/>
              </a:rPr>
              <a:t>Ce document est mis à disposition selon les termes de la </a:t>
            </a:r>
            <a:r>
              <a:rPr b="0" i="0" lang="fr-FR" sz="1450" u="none" cap="none" strike="noStrike">
                <a:solidFill>
                  <a:srgbClr val="049CCF"/>
                </a:solidFill>
                <a:uFill>
                  <a:noFill/>
                </a:uFill>
                <a:latin typeface="Arial"/>
                <a:ea typeface="Arial"/>
                <a:cs typeface="Arial"/>
                <a:sym typeface="Arial"/>
                <a:hlinkClick r:id="rId5">
                  <a:extLst>
                    <a:ext uri="{A12FA001-AC4F-418D-AE19-62706E023703}">
                      <ahyp:hlinkClr val="tx"/>
                    </a:ext>
                  </a:extLst>
                </a:hlinkClick>
              </a:rPr>
              <a:t>Licence Creative Commons Attribution - Pas d’Utilisation Commerciale - Partage dans les Mêmes Conditions 4.0 International</a:t>
            </a:r>
            <a:r>
              <a:rPr b="0" i="0" lang="fr-FR" sz="1450" u="none" cap="none" strike="noStrike">
                <a:solidFill>
                  <a:srgbClr val="464646"/>
                </a:solidFill>
                <a:latin typeface="Arial"/>
                <a:ea typeface="Arial"/>
                <a:cs typeface="Arial"/>
                <a:sym typeface="Arial"/>
              </a:rPr>
              <a:t>.</a:t>
            </a:r>
            <a:endParaRPr b="0" i="0" sz="1450" u="none" cap="none" strike="noStrike">
              <a:solidFill>
                <a:srgbClr val="464646"/>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100"/>
              <a:buFont typeface="Arial"/>
              <a:buNone/>
            </a:pPr>
            <a:r>
              <a:rPr b="0" i="0" lang="fr-FR" sz="1450" u="sng" cap="none" strike="noStrike">
                <a:solidFill>
                  <a:srgbClr val="0097A7"/>
                </a:solidFill>
                <a:latin typeface="Arial"/>
                <a:ea typeface="Arial"/>
                <a:cs typeface="Arial"/>
                <a:sym typeface="Arial"/>
                <a:hlinkClick r:id="rId6">
                  <a:extLst>
                    <a:ext uri="{A12FA001-AC4F-418D-AE19-62706E023703}">
                      <ahyp:hlinkClr val="tx"/>
                    </a:ext>
                  </a:extLst>
                </a:hlinkClick>
              </a:rPr>
              <a:t>https://creativecommons.org/licenses/by-nc-sa/4.0/</a:t>
            </a:r>
            <a:endParaRPr b="1" i="0" sz="2800" u="none" cap="none" strike="noStrike">
              <a:solidFill>
                <a:srgbClr val="C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416" name="Google Shape;416;p17"/>
          <p:cNvSpPr/>
          <p:nvPr/>
        </p:nvSpPr>
        <p:spPr>
          <a:xfrm>
            <a:off x="787625" y="2681582"/>
            <a:ext cx="1272626" cy="590189"/>
          </a:xfrm>
          <a:prstGeom prst="ellipse">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C</a:t>
            </a:r>
            <a:r>
              <a:rPr b="0" baseline="-25000" i="0" lang="fr-FR" sz="1800" u="none" cap="none" strike="noStrike">
                <a:solidFill>
                  <a:schemeClr val="lt1"/>
                </a:solidFill>
                <a:latin typeface="Calibri"/>
                <a:ea typeface="Calibri"/>
                <a:cs typeface="Calibri"/>
                <a:sym typeface="Calibri"/>
              </a:rPr>
              <a:t>mère </a:t>
            </a:r>
            <a:r>
              <a:rPr b="0" i="0" lang="fr-FR" sz="18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17" name="Google Shape;417;p17"/>
          <p:cNvGrpSpPr/>
          <p:nvPr/>
        </p:nvGrpSpPr>
        <p:grpSpPr>
          <a:xfrm>
            <a:off x="932759" y="1873303"/>
            <a:ext cx="1707198" cy="1935208"/>
            <a:chOff x="932759" y="1873303"/>
            <a:chExt cx="1707198" cy="1935208"/>
          </a:xfrm>
        </p:grpSpPr>
        <p:sp>
          <p:nvSpPr>
            <p:cNvPr id="418" name="Google Shape;418;p17"/>
            <p:cNvSpPr/>
            <p:nvPr/>
          </p:nvSpPr>
          <p:spPr>
            <a:xfrm>
              <a:off x="1243016" y="1873303"/>
              <a:ext cx="497012" cy="483731"/>
            </a:xfrm>
            <a:prstGeom prst="rect">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419" name="Google Shape;419;p17"/>
            <p:cNvSpPr/>
            <p:nvPr/>
          </p:nvSpPr>
          <p:spPr>
            <a:xfrm>
              <a:off x="1323105" y="3372863"/>
              <a:ext cx="1316852" cy="435648"/>
            </a:xfrm>
            <a:prstGeom prst="rect">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Calibri"/>
                  <a:ea typeface="Calibri"/>
                  <a:cs typeface="Calibri"/>
                  <a:sym typeface="Calibri"/>
                </a:rPr>
                <a:t>% massique</a:t>
              </a:r>
              <a:endParaRPr b="0" i="0" sz="1400" u="none" cap="none" strike="noStrike">
                <a:solidFill>
                  <a:srgbClr val="000000"/>
                </a:solidFill>
                <a:latin typeface="Arial"/>
                <a:ea typeface="Arial"/>
                <a:cs typeface="Arial"/>
                <a:sym typeface="Arial"/>
              </a:endParaRPr>
            </a:p>
          </p:txBody>
        </p:sp>
        <p:sp>
          <p:nvSpPr>
            <p:cNvPr id="420" name="Google Shape;420;p17"/>
            <p:cNvSpPr/>
            <p:nvPr/>
          </p:nvSpPr>
          <p:spPr>
            <a:xfrm>
              <a:off x="932759" y="2161220"/>
              <a:ext cx="315169" cy="566671"/>
            </a:xfrm>
            <a:custGeom>
              <a:rect b="b" l="l" r="r" t="t"/>
              <a:pathLst>
                <a:path extrusionOk="0" h="566671" w="315169">
                  <a:moveTo>
                    <a:pt x="18955" y="566671"/>
                  </a:moveTo>
                  <a:cubicBezTo>
                    <a:pt x="710" y="414271"/>
                    <a:pt x="-17535" y="261871"/>
                    <a:pt x="31834" y="167426"/>
                  </a:cubicBezTo>
                  <a:cubicBezTo>
                    <a:pt x="81203" y="72981"/>
                    <a:pt x="198186" y="36490"/>
                    <a:pt x="315169" y="0"/>
                  </a:cubicBezTo>
                </a:path>
              </a:pathLst>
            </a:cu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1" name="Google Shape;421;p17"/>
            <p:cNvSpPr/>
            <p:nvPr/>
          </p:nvSpPr>
          <p:spPr>
            <a:xfrm flipH="1" rot="10800000">
              <a:off x="981297" y="3215084"/>
              <a:ext cx="341808" cy="514773"/>
            </a:xfrm>
            <a:custGeom>
              <a:rect b="b" l="l" r="r" t="t"/>
              <a:pathLst>
                <a:path extrusionOk="0" h="566671" w="315169">
                  <a:moveTo>
                    <a:pt x="18955" y="566671"/>
                  </a:moveTo>
                  <a:cubicBezTo>
                    <a:pt x="710" y="414271"/>
                    <a:pt x="-17535" y="261871"/>
                    <a:pt x="31834" y="167426"/>
                  </a:cubicBezTo>
                  <a:cubicBezTo>
                    <a:pt x="81203" y="72981"/>
                    <a:pt x="198186" y="36490"/>
                    <a:pt x="315169" y="0"/>
                  </a:cubicBezTo>
                </a:path>
              </a:pathLst>
            </a:cu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422" name="Google Shape;422;p17"/>
          <p:cNvGrpSpPr/>
          <p:nvPr/>
        </p:nvGrpSpPr>
        <p:grpSpPr>
          <a:xfrm>
            <a:off x="3378008" y="1570074"/>
            <a:ext cx="3810178" cy="1307315"/>
            <a:chOff x="3378008" y="1570074"/>
            <a:chExt cx="3810178" cy="1307315"/>
          </a:xfrm>
        </p:grpSpPr>
        <p:sp>
          <p:nvSpPr>
            <p:cNvPr id="423" name="Google Shape;423;p17"/>
            <p:cNvSpPr/>
            <p:nvPr/>
          </p:nvSpPr>
          <p:spPr>
            <a:xfrm>
              <a:off x="3378008" y="2085022"/>
              <a:ext cx="2390334" cy="369332"/>
            </a:xfrm>
            <a:prstGeom prst="rect">
              <a:avLst/>
            </a:prstGeom>
            <a:blipFill rotWithShape="1">
              <a:blip r:embed="rId3">
                <a:alphaModFix/>
              </a:blip>
              <a:stretch>
                <a:fillRect b="-24587" l="0" r="-1271" t="-81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24" name="Google Shape;424;p17"/>
            <p:cNvSpPr/>
            <p:nvPr/>
          </p:nvSpPr>
          <p:spPr>
            <a:xfrm>
              <a:off x="5776773" y="1570074"/>
              <a:ext cx="1411413" cy="553792"/>
            </a:xfrm>
            <a:custGeom>
              <a:rect b="b" l="l" r="r" t="t"/>
              <a:pathLst>
                <a:path extrusionOk="0" h="553792" w="1411413">
                  <a:moveTo>
                    <a:pt x="1249251" y="0"/>
                  </a:moveTo>
                  <a:cubicBezTo>
                    <a:pt x="1294327" y="3220"/>
                    <a:pt x="1339403" y="6440"/>
                    <a:pt x="1365161" y="38637"/>
                  </a:cubicBezTo>
                  <a:cubicBezTo>
                    <a:pt x="1390919" y="70834"/>
                    <a:pt x="1427408" y="118056"/>
                    <a:pt x="1403797" y="193183"/>
                  </a:cubicBezTo>
                  <a:cubicBezTo>
                    <a:pt x="1380186" y="268310"/>
                    <a:pt x="1457459" y="429296"/>
                    <a:pt x="1223493" y="489397"/>
                  </a:cubicBezTo>
                  <a:cubicBezTo>
                    <a:pt x="989527" y="549498"/>
                    <a:pt x="494763" y="551645"/>
                    <a:pt x="0" y="553792"/>
                  </a:cubicBezTo>
                </a:path>
              </a:pathLst>
            </a:custGeom>
            <a:noFill/>
            <a:ln cap="flat" cmpd="sng" w="28575">
              <a:solidFill>
                <a:srgbClr val="33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5" name="Google Shape;425;p17"/>
            <p:cNvSpPr/>
            <p:nvPr/>
          </p:nvSpPr>
          <p:spPr>
            <a:xfrm>
              <a:off x="4111611" y="2557518"/>
              <a:ext cx="200353" cy="319871"/>
            </a:xfrm>
            <a:custGeom>
              <a:rect b="b" l="l" r="r" t="t"/>
              <a:pathLst>
                <a:path extrusionOk="0" h="373488" w="128789">
                  <a:moveTo>
                    <a:pt x="0" y="0"/>
                  </a:moveTo>
                  <a:lnTo>
                    <a:pt x="128789" y="373488"/>
                  </a:lnTo>
                </a:path>
              </a:pathLst>
            </a:custGeom>
            <a:noFill/>
            <a:ln cap="flat" cmpd="sng" w="28575">
              <a:solidFill>
                <a:srgbClr val="3366FF"/>
              </a:solidFill>
              <a:prstDash val="solid"/>
              <a:miter lim="800000"/>
              <a:headEnd len="sm" w="sm" type="none"/>
              <a:tailEnd len="med" w="med" type="stealth"/>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426" name="Google Shape;426;p17"/>
          <p:cNvGrpSpPr/>
          <p:nvPr/>
        </p:nvGrpSpPr>
        <p:grpSpPr>
          <a:xfrm>
            <a:off x="5352829" y="3088499"/>
            <a:ext cx="2958745" cy="888643"/>
            <a:chOff x="5352829" y="3088499"/>
            <a:chExt cx="2958745" cy="888643"/>
          </a:xfrm>
        </p:grpSpPr>
        <p:sp>
          <p:nvSpPr>
            <p:cNvPr id="427" name="Google Shape;427;p17"/>
            <p:cNvSpPr/>
            <p:nvPr/>
          </p:nvSpPr>
          <p:spPr>
            <a:xfrm>
              <a:off x="5352829" y="3184586"/>
              <a:ext cx="906649" cy="637832"/>
            </a:xfrm>
            <a:prstGeom prst="rect">
              <a:avLst/>
            </a:prstGeom>
            <a:blipFill rotWithShape="1">
              <a:blip r:embed="rId4">
                <a:alphaModFix/>
              </a:blip>
              <a:stretch>
                <a:fillRect b="0" l="-6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28" name="Google Shape;428;p17"/>
            <p:cNvSpPr/>
            <p:nvPr/>
          </p:nvSpPr>
          <p:spPr>
            <a:xfrm>
              <a:off x="7404925" y="3143541"/>
              <a:ext cx="906649" cy="637832"/>
            </a:xfrm>
            <a:prstGeom prst="rect">
              <a:avLst/>
            </a:prstGeom>
            <a:blipFill rotWithShape="1">
              <a:blip r:embed="rId5">
                <a:alphaModFix/>
              </a:blip>
              <a:stretch>
                <a:fillRect b="0" l="-2024"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29" name="Google Shape;429;p17"/>
            <p:cNvSpPr/>
            <p:nvPr/>
          </p:nvSpPr>
          <p:spPr>
            <a:xfrm>
              <a:off x="6953269" y="3088499"/>
              <a:ext cx="456012" cy="888643"/>
            </a:xfrm>
            <a:custGeom>
              <a:rect b="b" l="l" r="r" t="t"/>
              <a:pathLst>
                <a:path extrusionOk="0" h="888643" w="456012">
                  <a:moveTo>
                    <a:pt x="0" y="0"/>
                  </a:moveTo>
                  <a:cubicBezTo>
                    <a:pt x="69760" y="5366"/>
                    <a:pt x="139521" y="10733"/>
                    <a:pt x="206062" y="51516"/>
                  </a:cubicBezTo>
                  <a:cubicBezTo>
                    <a:pt x="272603" y="92299"/>
                    <a:pt x="362755" y="156693"/>
                    <a:pt x="399245" y="244699"/>
                  </a:cubicBezTo>
                  <a:cubicBezTo>
                    <a:pt x="435735" y="332705"/>
                    <a:pt x="491544" y="472226"/>
                    <a:pt x="425003" y="579550"/>
                  </a:cubicBezTo>
                  <a:cubicBezTo>
                    <a:pt x="358462" y="686874"/>
                    <a:pt x="179231" y="787758"/>
                    <a:pt x="0" y="888643"/>
                  </a:cubicBezTo>
                </a:path>
              </a:pathLst>
            </a:custGeom>
            <a:noFill/>
            <a:ln cap="flat" cmpd="sng" w="28575">
              <a:solidFill>
                <a:srgbClr val="33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0" name="Google Shape;430;p17"/>
            <p:cNvSpPr/>
            <p:nvPr/>
          </p:nvSpPr>
          <p:spPr>
            <a:xfrm>
              <a:off x="6267066" y="3088499"/>
              <a:ext cx="389989" cy="875764"/>
            </a:xfrm>
            <a:custGeom>
              <a:rect b="b" l="l" r="r" t="t"/>
              <a:pathLst>
                <a:path extrusionOk="0" h="875764" w="389989">
                  <a:moveTo>
                    <a:pt x="389989" y="875764"/>
                  </a:moveTo>
                  <a:cubicBezTo>
                    <a:pt x="330961" y="841420"/>
                    <a:pt x="271933" y="807076"/>
                    <a:pt x="209685" y="746975"/>
                  </a:cubicBezTo>
                  <a:cubicBezTo>
                    <a:pt x="147437" y="686874"/>
                    <a:pt x="46553" y="601014"/>
                    <a:pt x="16502" y="515155"/>
                  </a:cubicBezTo>
                  <a:cubicBezTo>
                    <a:pt x="-13549" y="429296"/>
                    <a:pt x="1477" y="304800"/>
                    <a:pt x="29381" y="231820"/>
                  </a:cubicBezTo>
                  <a:cubicBezTo>
                    <a:pt x="57285" y="158840"/>
                    <a:pt x="147437" y="115911"/>
                    <a:pt x="183927" y="77274"/>
                  </a:cubicBezTo>
                  <a:cubicBezTo>
                    <a:pt x="220417" y="38637"/>
                    <a:pt x="234369" y="19318"/>
                    <a:pt x="248321" y="0"/>
                  </a:cubicBezTo>
                </a:path>
              </a:pathLst>
            </a:custGeom>
            <a:noFill/>
            <a:ln cap="flat" cmpd="sng" w="28575">
              <a:solidFill>
                <a:srgbClr val="33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431" name="Google Shape;431;p17"/>
          <p:cNvGrpSpPr/>
          <p:nvPr/>
        </p:nvGrpSpPr>
        <p:grpSpPr>
          <a:xfrm>
            <a:off x="2908082" y="2503835"/>
            <a:ext cx="5287972" cy="2077021"/>
            <a:chOff x="2908082" y="2503835"/>
            <a:chExt cx="5287972" cy="2077021"/>
          </a:xfrm>
        </p:grpSpPr>
        <p:sp>
          <p:nvSpPr>
            <p:cNvPr id="432" name="Google Shape;432;p17"/>
            <p:cNvSpPr txBox="1"/>
            <p:nvPr/>
          </p:nvSpPr>
          <p:spPr>
            <a:xfrm>
              <a:off x="3263332" y="3963058"/>
              <a:ext cx="1506373" cy="617798"/>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33" name="Google Shape;433;p17"/>
            <p:cNvSpPr txBox="1"/>
            <p:nvPr/>
          </p:nvSpPr>
          <p:spPr>
            <a:xfrm>
              <a:off x="6039738" y="3976157"/>
              <a:ext cx="1818511" cy="564898"/>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34" name="Google Shape;434;p17"/>
            <p:cNvSpPr/>
            <p:nvPr/>
          </p:nvSpPr>
          <p:spPr>
            <a:xfrm>
              <a:off x="5861805" y="2503835"/>
              <a:ext cx="2334249" cy="579847"/>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35" name="Google Shape;435;p17"/>
            <p:cNvSpPr/>
            <p:nvPr/>
          </p:nvSpPr>
          <p:spPr>
            <a:xfrm>
              <a:off x="5186952" y="2807875"/>
              <a:ext cx="705731" cy="204632"/>
            </a:xfrm>
            <a:custGeom>
              <a:rect b="b" l="l" r="r" t="t"/>
              <a:pathLst>
                <a:path extrusionOk="0" h="146286" w="695459">
                  <a:moveTo>
                    <a:pt x="0" y="146286"/>
                  </a:moveTo>
                  <a:cubicBezTo>
                    <a:pt x="38636" y="93697"/>
                    <a:pt x="77273" y="41108"/>
                    <a:pt x="193183" y="17497"/>
                  </a:cubicBezTo>
                  <a:cubicBezTo>
                    <a:pt x="309093" y="-6114"/>
                    <a:pt x="502276" y="-748"/>
                    <a:pt x="695459" y="4618"/>
                  </a:cubicBezTo>
                </a:path>
              </a:pathLst>
            </a:custGeom>
            <a:noFill/>
            <a:ln cap="flat" cmpd="sng" w="28575">
              <a:solidFill>
                <a:srgbClr val="E36C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6" name="Google Shape;436;p17"/>
            <p:cNvSpPr/>
            <p:nvPr/>
          </p:nvSpPr>
          <p:spPr>
            <a:xfrm>
              <a:off x="2908082" y="3500623"/>
              <a:ext cx="353961" cy="835865"/>
            </a:xfrm>
            <a:custGeom>
              <a:rect b="b" l="l" r="r" t="t"/>
              <a:pathLst>
                <a:path extrusionOk="0" h="835865" w="186500">
                  <a:moveTo>
                    <a:pt x="6196" y="0"/>
                  </a:moveTo>
                  <a:cubicBezTo>
                    <a:pt x="830" y="147034"/>
                    <a:pt x="-4536" y="294068"/>
                    <a:pt x="6196" y="425003"/>
                  </a:cubicBezTo>
                  <a:cubicBezTo>
                    <a:pt x="16928" y="555938"/>
                    <a:pt x="40539" y="719070"/>
                    <a:pt x="70590" y="785611"/>
                  </a:cubicBezTo>
                  <a:cubicBezTo>
                    <a:pt x="100641" y="852152"/>
                    <a:pt x="143570" y="838200"/>
                    <a:pt x="186500" y="824248"/>
                  </a:cubicBezTo>
                </a:path>
              </a:pathLst>
            </a:custGeom>
            <a:noFill/>
            <a:ln cap="flat" cmpd="sng" w="28575">
              <a:solidFill>
                <a:srgbClr val="E36C0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7" name="Google Shape;437;p17"/>
            <p:cNvSpPr/>
            <p:nvPr/>
          </p:nvSpPr>
          <p:spPr>
            <a:xfrm>
              <a:off x="4712345" y="4260477"/>
              <a:ext cx="1339403" cy="25757"/>
            </a:xfrm>
            <a:custGeom>
              <a:rect b="b" l="l" r="r" t="t"/>
              <a:pathLst>
                <a:path extrusionOk="0" h="25757" w="1339403">
                  <a:moveTo>
                    <a:pt x="0" y="25757"/>
                  </a:moveTo>
                  <a:lnTo>
                    <a:pt x="618186" y="12879"/>
                  </a:lnTo>
                  <a:lnTo>
                    <a:pt x="1339403" y="0"/>
                  </a:lnTo>
                </a:path>
              </a:pathLst>
            </a:custGeom>
            <a:noFill/>
            <a:ln cap="flat" cmpd="sng" w="28575">
              <a:solidFill>
                <a:srgbClr val="E36C09"/>
              </a:solidFill>
              <a:prstDash val="solid"/>
              <a:miter lim="800000"/>
              <a:headEnd len="sm" w="sm" type="none"/>
              <a:tailEnd len="med" w="med" type="stealth"/>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438" name="Google Shape;438;p17"/>
          <p:cNvGrpSpPr/>
          <p:nvPr/>
        </p:nvGrpSpPr>
        <p:grpSpPr>
          <a:xfrm>
            <a:off x="1724447" y="1340768"/>
            <a:ext cx="5270364" cy="2119206"/>
            <a:chOff x="1724447" y="1340768"/>
            <a:chExt cx="5270364" cy="2119206"/>
          </a:xfrm>
        </p:grpSpPr>
        <p:sp>
          <p:nvSpPr>
            <p:cNvPr id="439" name="Google Shape;439;p17"/>
            <p:cNvSpPr/>
            <p:nvPr/>
          </p:nvSpPr>
          <p:spPr>
            <a:xfrm>
              <a:off x="4853584" y="1447187"/>
              <a:ext cx="2141227" cy="461473"/>
            </a:xfrm>
            <a:prstGeom prst="rect">
              <a:avLst/>
            </a:prstGeom>
            <a:blipFill rotWithShape="1">
              <a:blip r:embed="rId9">
                <a:alphaModFix/>
              </a:blip>
              <a:stretch>
                <a:fillRect b="-1313"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40" name="Google Shape;440;p17"/>
            <p:cNvSpPr/>
            <p:nvPr/>
          </p:nvSpPr>
          <p:spPr>
            <a:xfrm>
              <a:off x="2790777" y="2847242"/>
              <a:ext cx="2389949" cy="612732"/>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41" name="Google Shape;441;p17"/>
            <p:cNvSpPr txBox="1"/>
            <p:nvPr/>
          </p:nvSpPr>
          <p:spPr>
            <a:xfrm>
              <a:off x="2030055" y="1503971"/>
              <a:ext cx="2217082" cy="369332"/>
            </a:xfrm>
            <a:prstGeom prst="rect">
              <a:avLst/>
            </a:prstGeom>
            <a:blipFill rotWithShape="1">
              <a:blip r:embed="rId11">
                <a:alphaModFix/>
              </a:blip>
              <a:stretch>
                <a:fillRect b="-833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42" name="Google Shape;442;p17"/>
            <p:cNvSpPr/>
            <p:nvPr/>
          </p:nvSpPr>
          <p:spPr>
            <a:xfrm>
              <a:off x="1724447" y="1710460"/>
              <a:ext cx="321971" cy="167425"/>
            </a:xfrm>
            <a:custGeom>
              <a:rect b="b" l="l" r="r" t="t"/>
              <a:pathLst>
                <a:path extrusionOk="0" h="167425" w="321971">
                  <a:moveTo>
                    <a:pt x="0" y="167425"/>
                  </a:moveTo>
                  <a:cubicBezTo>
                    <a:pt x="24684" y="123422"/>
                    <a:pt x="49369" y="79419"/>
                    <a:pt x="103031" y="51515"/>
                  </a:cubicBezTo>
                  <a:cubicBezTo>
                    <a:pt x="156693" y="23611"/>
                    <a:pt x="239332" y="11805"/>
                    <a:pt x="321971" y="0"/>
                  </a:cubicBezTo>
                </a:path>
              </a:pathLst>
            </a:cu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p17"/>
            <p:cNvSpPr/>
            <p:nvPr/>
          </p:nvSpPr>
          <p:spPr>
            <a:xfrm>
              <a:off x="2561573" y="1340768"/>
              <a:ext cx="2804790" cy="150751"/>
            </a:xfrm>
            <a:custGeom>
              <a:rect b="b" l="l" r="r" t="t"/>
              <a:pathLst>
                <a:path extrusionOk="0" h="150751" w="2804790">
                  <a:moveTo>
                    <a:pt x="0" y="150751"/>
                  </a:moveTo>
                  <a:cubicBezTo>
                    <a:pt x="0" y="98162"/>
                    <a:pt x="1" y="45573"/>
                    <a:pt x="64395" y="21962"/>
                  </a:cubicBezTo>
                  <a:cubicBezTo>
                    <a:pt x="128790" y="-1649"/>
                    <a:pt x="386367" y="9083"/>
                    <a:pt x="386367" y="9083"/>
                  </a:cubicBezTo>
                  <a:cubicBezTo>
                    <a:pt x="785612" y="6936"/>
                    <a:pt x="2060620" y="-10235"/>
                    <a:pt x="2459865" y="9083"/>
                  </a:cubicBezTo>
                  <a:cubicBezTo>
                    <a:pt x="2859110" y="28401"/>
                    <a:pt x="2820473" y="76697"/>
                    <a:pt x="2781837" y="124993"/>
                  </a:cubicBezTo>
                </a:path>
              </a:pathLst>
            </a:custGeom>
            <a:noFill/>
            <a:ln cap="flat" cmpd="sng" w="28575">
              <a:solidFill>
                <a:srgbClr val="33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p17"/>
            <p:cNvSpPr/>
            <p:nvPr/>
          </p:nvSpPr>
          <p:spPr>
            <a:xfrm>
              <a:off x="2175207" y="3138874"/>
              <a:ext cx="656823" cy="220082"/>
            </a:xfrm>
            <a:custGeom>
              <a:rect b="b" l="l" r="r" t="t"/>
              <a:pathLst>
                <a:path extrusionOk="0" h="220082" w="656823">
                  <a:moveTo>
                    <a:pt x="0" y="220082"/>
                  </a:moveTo>
                  <a:cubicBezTo>
                    <a:pt x="2147" y="148174"/>
                    <a:pt x="4294" y="76267"/>
                    <a:pt x="51516" y="39777"/>
                  </a:cubicBezTo>
                  <a:cubicBezTo>
                    <a:pt x="98738" y="3287"/>
                    <a:pt x="182451" y="5434"/>
                    <a:pt x="283335" y="1141"/>
                  </a:cubicBezTo>
                  <a:cubicBezTo>
                    <a:pt x="384219" y="-3152"/>
                    <a:pt x="520521" y="5434"/>
                    <a:pt x="656823" y="14020"/>
                  </a:cubicBezTo>
                </a:path>
              </a:pathLst>
            </a:cu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45" name="Google Shape;445;p17"/>
          <p:cNvSpPr txBox="1"/>
          <p:nvPr/>
        </p:nvSpPr>
        <p:spPr>
          <a:xfrm>
            <a:off x="1180464" y="852472"/>
            <a:ext cx="32206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7030A0"/>
                </a:solidFill>
                <a:latin typeface="Calibri"/>
                <a:ea typeface="Calibri"/>
                <a:cs typeface="Calibri"/>
                <a:sym typeface="Calibri"/>
              </a:rPr>
              <a:t>Autre façon de se le présenter :</a:t>
            </a:r>
            <a:endParaRPr b="0" i="0" sz="1400" u="none" cap="none" strike="noStrike">
              <a:solidFill>
                <a:srgbClr val="000000"/>
              </a:solidFill>
              <a:latin typeface="Arial"/>
              <a:ea typeface="Arial"/>
              <a:cs typeface="Arial"/>
              <a:sym typeface="Arial"/>
            </a:endParaRPr>
          </a:p>
        </p:txBody>
      </p:sp>
      <p:grpSp>
        <p:nvGrpSpPr>
          <p:cNvPr id="446" name="Google Shape;446;p17"/>
          <p:cNvGrpSpPr/>
          <p:nvPr/>
        </p:nvGrpSpPr>
        <p:grpSpPr>
          <a:xfrm>
            <a:off x="708101" y="3958908"/>
            <a:ext cx="7603473" cy="2255644"/>
            <a:chOff x="708101" y="3958908"/>
            <a:chExt cx="7603473" cy="2255644"/>
          </a:xfrm>
        </p:grpSpPr>
        <p:pic>
          <p:nvPicPr>
            <p:cNvPr id="447" name="Google Shape;447;p17"/>
            <p:cNvPicPr preferRelativeResize="0"/>
            <p:nvPr/>
          </p:nvPicPr>
          <p:blipFill rotWithShape="1">
            <a:blip r:embed="rId12">
              <a:alphaModFix/>
            </a:blip>
            <a:srcRect b="0" l="0" r="0" t="0"/>
            <a:stretch/>
          </p:blipFill>
          <p:spPr>
            <a:xfrm rot="-554922">
              <a:off x="748059" y="4001515"/>
              <a:ext cx="574167" cy="543680"/>
            </a:xfrm>
            <a:prstGeom prst="rect">
              <a:avLst/>
            </a:prstGeom>
            <a:noFill/>
            <a:ln>
              <a:noFill/>
            </a:ln>
          </p:spPr>
        </p:pic>
        <p:sp>
          <p:nvSpPr>
            <p:cNvPr id="448" name="Google Shape;448;p17"/>
            <p:cNvSpPr txBox="1"/>
            <p:nvPr/>
          </p:nvSpPr>
          <p:spPr>
            <a:xfrm>
              <a:off x="1460929" y="3958908"/>
              <a:ext cx="132984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C00000"/>
                  </a:solidFill>
                  <a:latin typeface="Calibri"/>
                  <a:ea typeface="Calibri"/>
                  <a:cs typeface="Calibri"/>
                  <a:sym typeface="Calibri"/>
                </a:rPr>
                <a:t>Attention aux unités !</a:t>
              </a:r>
              <a:endParaRPr b="0" i="0" sz="1400" u="none" cap="none" strike="noStrike">
                <a:solidFill>
                  <a:srgbClr val="000000"/>
                </a:solidFill>
                <a:latin typeface="Arial"/>
                <a:ea typeface="Arial"/>
                <a:cs typeface="Arial"/>
                <a:sym typeface="Arial"/>
              </a:endParaRPr>
            </a:p>
          </p:txBody>
        </p:sp>
        <p:sp>
          <p:nvSpPr>
            <p:cNvPr id="449" name="Google Shape;449;p17"/>
            <p:cNvSpPr/>
            <p:nvPr/>
          </p:nvSpPr>
          <p:spPr>
            <a:xfrm>
              <a:off x="4769706" y="4718685"/>
              <a:ext cx="3541868" cy="579847"/>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50" name="Google Shape;450;p17"/>
            <p:cNvSpPr txBox="1"/>
            <p:nvPr/>
          </p:nvSpPr>
          <p:spPr>
            <a:xfrm>
              <a:off x="1062315" y="4789611"/>
              <a:ext cx="3049296" cy="528030"/>
            </a:xfrm>
            <a:prstGeom prst="rect">
              <a:avLst/>
            </a:prstGeom>
            <a:blipFill rotWithShape="1">
              <a:blip r:embed="rId14">
                <a:alphaModFix/>
              </a:blip>
              <a:stretch>
                <a:fillRect b="-116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51" name="Google Shape;451;p17"/>
            <p:cNvSpPr/>
            <p:nvPr/>
          </p:nvSpPr>
          <p:spPr>
            <a:xfrm>
              <a:off x="2060251" y="5455944"/>
              <a:ext cx="2482924" cy="369332"/>
            </a:xfrm>
            <a:prstGeom prst="rect">
              <a:avLst/>
            </a:prstGeom>
            <a:blipFill rotWithShape="1">
              <a:blip r:embed="rId15">
                <a:alphaModFix/>
              </a:blip>
              <a:stretch>
                <a:fillRect b="-24587" l="0" r="0" t="-81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52" name="Google Shape;452;p17"/>
            <p:cNvSpPr/>
            <p:nvPr/>
          </p:nvSpPr>
          <p:spPr>
            <a:xfrm>
              <a:off x="3066741" y="5820862"/>
              <a:ext cx="1390317" cy="369332"/>
            </a:xfrm>
            <a:prstGeom prst="rect">
              <a:avLst/>
            </a:prstGeom>
            <a:blipFill rotWithShape="1">
              <a:blip r:embed="rId16">
                <a:alphaModFix/>
              </a:blip>
              <a:stretch>
                <a:fillRect b="-26662" l="0" r="-436" t="-999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53" name="Google Shape;453;p17"/>
            <p:cNvSpPr txBox="1"/>
            <p:nvPr/>
          </p:nvSpPr>
          <p:spPr>
            <a:xfrm>
              <a:off x="800763" y="5875998"/>
              <a:ext cx="122501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fr-FR" sz="1600" u="none" cap="none" strike="noStrike">
                  <a:solidFill>
                    <a:schemeClr val="dk1"/>
                  </a:solidFill>
                  <a:latin typeface="Calibri"/>
                  <a:ea typeface="Calibri"/>
                  <a:cs typeface="Calibri"/>
                  <a:sym typeface="Calibri"/>
                </a:rPr>
                <a:t>1 dm</a:t>
              </a:r>
              <a:r>
                <a:rPr b="0" baseline="30000" i="1" lang="fr-FR" sz="1600" u="none" cap="none" strike="noStrike">
                  <a:solidFill>
                    <a:schemeClr val="dk1"/>
                  </a:solidFill>
                  <a:latin typeface="Calibri"/>
                  <a:ea typeface="Calibri"/>
                  <a:cs typeface="Calibri"/>
                  <a:sym typeface="Calibri"/>
                </a:rPr>
                <a:t>- 3</a:t>
              </a:r>
              <a:r>
                <a:rPr b="0" i="1" lang="fr-FR" sz="1600" u="none" cap="none" strike="noStrike">
                  <a:solidFill>
                    <a:schemeClr val="dk1"/>
                  </a:solidFill>
                  <a:latin typeface="Calibri"/>
                  <a:ea typeface="Calibri"/>
                  <a:cs typeface="Calibri"/>
                  <a:sym typeface="Calibri"/>
                </a:rPr>
                <a:t> = 1L</a:t>
              </a:r>
              <a:endParaRPr b="0" i="0" sz="1400" u="none" cap="none" strike="noStrike">
                <a:solidFill>
                  <a:srgbClr val="000000"/>
                </a:solidFill>
                <a:latin typeface="Arial"/>
                <a:ea typeface="Arial"/>
                <a:cs typeface="Arial"/>
                <a:sym typeface="Arial"/>
              </a:endParaRPr>
            </a:p>
          </p:txBody>
        </p:sp>
        <p:sp>
          <p:nvSpPr>
            <p:cNvPr id="454" name="Google Shape;454;p17"/>
            <p:cNvSpPr/>
            <p:nvPr/>
          </p:nvSpPr>
          <p:spPr>
            <a:xfrm>
              <a:off x="4494179" y="5671226"/>
              <a:ext cx="126934" cy="359923"/>
            </a:xfrm>
            <a:custGeom>
              <a:rect b="b" l="l" r="r" t="t"/>
              <a:pathLst>
                <a:path extrusionOk="0" h="359923" w="126934">
                  <a:moveTo>
                    <a:pt x="9727" y="0"/>
                  </a:moveTo>
                  <a:cubicBezTo>
                    <a:pt x="48638" y="10538"/>
                    <a:pt x="87549" y="21076"/>
                    <a:pt x="107004" y="48638"/>
                  </a:cubicBezTo>
                  <a:cubicBezTo>
                    <a:pt x="126459" y="76200"/>
                    <a:pt x="128080" y="129702"/>
                    <a:pt x="126459" y="165370"/>
                  </a:cubicBezTo>
                  <a:cubicBezTo>
                    <a:pt x="124838" y="201038"/>
                    <a:pt x="118352" y="230221"/>
                    <a:pt x="97276" y="262646"/>
                  </a:cubicBezTo>
                  <a:cubicBezTo>
                    <a:pt x="76200" y="295071"/>
                    <a:pt x="38100" y="327497"/>
                    <a:pt x="0" y="359923"/>
                  </a:cubicBezTo>
                </a:path>
              </a:pathLst>
            </a:cu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5" name="Google Shape;455;p17"/>
            <p:cNvSpPr/>
            <p:nvPr/>
          </p:nvSpPr>
          <p:spPr>
            <a:xfrm>
              <a:off x="4580400" y="5622382"/>
              <a:ext cx="971741" cy="369332"/>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56" name="Google Shape;456;p17"/>
            <p:cNvSpPr/>
            <p:nvPr/>
          </p:nvSpPr>
          <p:spPr>
            <a:xfrm>
              <a:off x="3852153" y="5194570"/>
              <a:ext cx="1207569" cy="496111"/>
            </a:xfrm>
            <a:custGeom>
              <a:rect b="b" l="l" r="r" t="t"/>
              <a:pathLst>
                <a:path extrusionOk="0" h="496111" w="1207569">
                  <a:moveTo>
                    <a:pt x="0" y="0"/>
                  </a:moveTo>
                  <a:cubicBezTo>
                    <a:pt x="81064" y="89981"/>
                    <a:pt x="162128" y="179962"/>
                    <a:pt x="340468" y="223736"/>
                  </a:cubicBezTo>
                  <a:cubicBezTo>
                    <a:pt x="518809" y="267511"/>
                    <a:pt x="925749" y="217251"/>
                    <a:pt x="1070043" y="262647"/>
                  </a:cubicBezTo>
                  <a:cubicBezTo>
                    <a:pt x="1214337" y="308043"/>
                    <a:pt x="1210283" y="402077"/>
                    <a:pt x="1206230" y="496111"/>
                  </a:cubicBezTo>
                </a:path>
              </a:pathLst>
            </a:cu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7" name="Google Shape;457;p17"/>
            <p:cNvSpPr/>
            <p:nvPr/>
          </p:nvSpPr>
          <p:spPr>
            <a:xfrm>
              <a:off x="1581972" y="5252409"/>
              <a:ext cx="296249" cy="438271"/>
            </a:xfrm>
            <a:custGeom>
              <a:rect b="b" l="l" r="r" t="t"/>
              <a:pathLst>
                <a:path extrusionOk="0" h="273986" w="321013">
                  <a:moveTo>
                    <a:pt x="321013" y="0"/>
                  </a:moveTo>
                  <a:cubicBezTo>
                    <a:pt x="308853" y="99708"/>
                    <a:pt x="296694" y="199417"/>
                    <a:pt x="243192" y="243192"/>
                  </a:cubicBezTo>
                  <a:cubicBezTo>
                    <a:pt x="189690" y="286967"/>
                    <a:pt x="94845" y="274807"/>
                    <a:pt x="0" y="262647"/>
                  </a:cubicBezTo>
                </a:path>
              </a:pathLst>
            </a:custGeom>
            <a:noFill/>
            <a:ln cap="flat" cmpd="sng" w="12700">
              <a:solidFill>
                <a:srgbClr val="5F4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8" name="Google Shape;458;p17"/>
            <p:cNvSpPr txBox="1"/>
            <p:nvPr/>
          </p:nvSpPr>
          <p:spPr>
            <a:xfrm>
              <a:off x="854426" y="5484713"/>
              <a:ext cx="8248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mol.</a:t>
              </a:r>
              <a:r>
                <a:rPr b="1" i="0" lang="fr-FR" sz="1800" u="none" cap="none" strike="noStrike">
                  <a:solidFill>
                    <a:schemeClr val="dk1"/>
                  </a:solidFill>
                  <a:latin typeface="Calibri"/>
                  <a:ea typeface="Calibri"/>
                  <a:cs typeface="Calibri"/>
                  <a:sym typeface="Calibri"/>
                </a:rPr>
                <a:t>L</a:t>
              </a:r>
              <a:r>
                <a:rPr b="1" baseline="30000" i="0" lang="fr-FR" sz="1800" u="none" cap="none" strike="noStrike">
                  <a:solidFill>
                    <a:schemeClr val="dk1"/>
                  </a:solidFill>
                  <a:latin typeface="Calibri"/>
                  <a:ea typeface="Calibri"/>
                  <a:cs typeface="Calibri"/>
                  <a:sym typeface="Calibri"/>
                </a:rPr>
                <a:t>-1</a:t>
              </a:r>
              <a:endParaRPr b="1" i="0" sz="1800" u="none" cap="none" strike="noStrike">
                <a:solidFill>
                  <a:schemeClr val="dk1"/>
                </a:solidFill>
                <a:latin typeface="Calibri"/>
                <a:ea typeface="Calibri"/>
                <a:cs typeface="Calibri"/>
                <a:sym typeface="Calibri"/>
              </a:endParaRPr>
            </a:p>
          </p:txBody>
        </p:sp>
        <p:sp>
          <p:nvSpPr>
            <p:cNvPr id="459" name="Google Shape;459;p17"/>
            <p:cNvSpPr/>
            <p:nvPr/>
          </p:nvSpPr>
          <p:spPr>
            <a:xfrm flipH="1">
              <a:off x="5322217" y="5202969"/>
              <a:ext cx="254012" cy="332517"/>
            </a:xfrm>
            <a:custGeom>
              <a:rect b="b" l="l" r="r" t="t"/>
              <a:pathLst>
                <a:path extrusionOk="0" h="273986" w="321013">
                  <a:moveTo>
                    <a:pt x="321013" y="0"/>
                  </a:moveTo>
                  <a:cubicBezTo>
                    <a:pt x="308853" y="99708"/>
                    <a:pt x="296694" y="199417"/>
                    <a:pt x="243192" y="243192"/>
                  </a:cubicBezTo>
                  <a:cubicBezTo>
                    <a:pt x="189690" y="286967"/>
                    <a:pt x="94845" y="274807"/>
                    <a:pt x="0" y="262647"/>
                  </a:cubicBezTo>
                </a:path>
              </a:pathLst>
            </a:custGeom>
            <a:noFill/>
            <a:ln cap="flat" cmpd="sng" w="12700">
              <a:solidFill>
                <a:srgbClr val="5F4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p17"/>
            <p:cNvSpPr txBox="1"/>
            <p:nvPr/>
          </p:nvSpPr>
          <p:spPr>
            <a:xfrm>
              <a:off x="5545307" y="5300047"/>
              <a:ext cx="8248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C00000"/>
                  </a:solidFill>
                  <a:latin typeface="Calibri"/>
                  <a:ea typeface="Calibri"/>
                  <a:cs typeface="Calibri"/>
                  <a:sym typeface="Calibri"/>
                </a:rPr>
                <a:t>g</a:t>
              </a:r>
              <a:r>
                <a:rPr b="0" i="0" lang="fr-FR" sz="1800" u="none" cap="none" strike="noStrike">
                  <a:solidFill>
                    <a:schemeClr val="dk1"/>
                  </a:solidFill>
                  <a:latin typeface="Calibri"/>
                  <a:ea typeface="Calibri"/>
                  <a:cs typeface="Calibri"/>
                  <a:sym typeface="Calibri"/>
                </a:rPr>
                <a:t>.L</a:t>
              </a:r>
              <a:r>
                <a:rPr b="0" baseline="30000" i="0" lang="fr-FR" sz="1800" u="none" cap="none" strike="noStrike">
                  <a:solidFill>
                    <a:schemeClr val="dk1"/>
                  </a:solidFill>
                  <a:latin typeface="Calibri"/>
                  <a:ea typeface="Calibri"/>
                  <a:cs typeface="Calibri"/>
                  <a:sym typeface="Calibri"/>
                </a:rPr>
                <a:t>-1</a:t>
              </a:r>
              <a:endParaRPr b="0" i="0" sz="1800" u="none" cap="none" strike="noStrike">
                <a:solidFill>
                  <a:schemeClr val="dk1"/>
                </a:solidFill>
                <a:latin typeface="Calibri"/>
                <a:ea typeface="Calibri"/>
                <a:cs typeface="Calibri"/>
                <a:sym typeface="Calibri"/>
              </a:endParaRPr>
            </a:p>
          </p:txBody>
        </p:sp>
        <p:sp>
          <p:nvSpPr>
            <p:cNvPr id="461" name="Google Shape;461;p17"/>
            <p:cNvSpPr/>
            <p:nvPr/>
          </p:nvSpPr>
          <p:spPr>
            <a:xfrm>
              <a:off x="5583677" y="5155660"/>
              <a:ext cx="2383276" cy="671208"/>
            </a:xfrm>
            <a:custGeom>
              <a:rect b="b" l="l" r="r" t="t"/>
              <a:pathLst>
                <a:path extrusionOk="0" h="671208" w="2383276">
                  <a:moveTo>
                    <a:pt x="2383276" y="0"/>
                  </a:moveTo>
                  <a:cubicBezTo>
                    <a:pt x="2335448" y="80253"/>
                    <a:pt x="2287621" y="160506"/>
                    <a:pt x="2159540" y="243191"/>
                  </a:cubicBezTo>
                  <a:cubicBezTo>
                    <a:pt x="2031459" y="325876"/>
                    <a:pt x="1974714" y="424774"/>
                    <a:pt x="1614791" y="496110"/>
                  </a:cubicBezTo>
                  <a:cubicBezTo>
                    <a:pt x="1254868" y="567446"/>
                    <a:pt x="627434" y="619327"/>
                    <a:pt x="0" y="671208"/>
                  </a:cubicBezTo>
                </a:path>
              </a:pathLst>
            </a:cu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62" name="Google Shape;462;p17"/>
          <p:cNvSpPr/>
          <p:nvPr/>
        </p:nvSpPr>
        <p:spPr>
          <a:xfrm>
            <a:off x="1665552" y="6331107"/>
            <a:ext cx="3424912" cy="492827"/>
          </a:xfrm>
          <a:prstGeom prst="rect">
            <a:avLst/>
          </a:prstGeom>
          <a:blipFill rotWithShape="1">
            <a:blip r:embed="rId18">
              <a:alphaModFix/>
            </a:blip>
            <a:stretch>
              <a:fillRect b="-2497"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468" name="Google Shape;468;p18"/>
          <p:cNvSpPr/>
          <p:nvPr/>
        </p:nvSpPr>
        <p:spPr>
          <a:xfrm>
            <a:off x="311788" y="1076674"/>
            <a:ext cx="1272626" cy="590189"/>
          </a:xfrm>
          <a:prstGeom prst="ellipse">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C</a:t>
            </a:r>
            <a:r>
              <a:rPr b="0" baseline="-25000" i="0" lang="fr-FR" sz="1800" u="none" cap="none" strike="noStrike">
                <a:solidFill>
                  <a:schemeClr val="lt1"/>
                </a:solidFill>
                <a:latin typeface="Calibri"/>
                <a:ea typeface="Calibri"/>
                <a:cs typeface="Calibri"/>
                <a:sym typeface="Calibri"/>
              </a:rPr>
              <a:t>mère </a:t>
            </a:r>
            <a:r>
              <a:rPr b="0" i="0" lang="fr-FR" sz="18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69" name="Google Shape;469;p18"/>
          <p:cNvSpPr txBox="1"/>
          <p:nvPr/>
        </p:nvSpPr>
        <p:spPr>
          <a:xfrm>
            <a:off x="864896" y="2890660"/>
            <a:ext cx="5822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7030A0"/>
                </a:solidFill>
                <a:latin typeface="Calibri"/>
                <a:ea typeface="Calibri"/>
                <a:cs typeface="Calibri"/>
                <a:sym typeface="Calibri"/>
              </a:rPr>
              <a:t>AN :</a:t>
            </a:r>
            <a:endParaRPr b="0" i="0" sz="1400" u="none" cap="none" strike="noStrike">
              <a:solidFill>
                <a:srgbClr val="000000"/>
              </a:solidFill>
              <a:latin typeface="Arial"/>
              <a:ea typeface="Arial"/>
              <a:cs typeface="Arial"/>
              <a:sym typeface="Arial"/>
            </a:endParaRPr>
          </a:p>
        </p:txBody>
      </p:sp>
      <p:grpSp>
        <p:nvGrpSpPr>
          <p:cNvPr id="470" name="Google Shape;470;p18"/>
          <p:cNvGrpSpPr/>
          <p:nvPr/>
        </p:nvGrpSpPr>
        <p:grpSpPr>
          <a:xfrm>
            <a:off x="1546982" y="764704"/>
            <a:ext cx="6308329" cy="2231286"/>
            <a:chOff x="708101" y="3958908"/>
            <a:chExt cx="6308329" cy="2231286"/>
          </a:xfrm>
        </p:grpSpPr>
        <p:pic>
          <p:nvPicPr>
            <p:cNvPr id="471" name="Google Shape;471;p18"/>
            <p:cNvPicPr preferRelativeResize="0"/>
            <p:nvPr/>
          </p:nvPicPr>
          <p:blipFill rotWithShape="1">
            <a:blip r:embed="rId3">
              <a:alphaModFix/>
            </a:blip>
            <a:srcRect b="0" l="0" r="0" t="0"/>
            <a:stretch/>
          </p:blipFill>
          <p:spPr>
            <a:xfrm rot="-554922">
              <a:off x="748059" y="4001515"/>
              <a:ext cx="574167" cy="543680"/>
            </a:xfrm>
            <a:prstGeom prst="rect">
              <a:avLst/>
            </a:prstGeom>
            <a:noFill/>
            <a:ln>
              <a:noFill/>
            </a:ln>
          </p:spPr>
        </p:pic>
        <p:sp>
          <p:nvSpPr>
            <p:cNvPr id="472" name="Google Shape;472;p18"/>
            <p:cNvSpPr txBox="1"/>
            <p:nvPr/>
          </p:nvSpPr>
          <p:spPr>
            <a:xfrm>
              <a:off x="1460929" y="3958908"/>
              <a:ext cx="132984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C00000"/>
                  </a:solidFill>
                  <a:latin typeface="Calibri"/>
                  <a:ea typeface="Calibri"/>
                  <a:cs typeface="Calibri"/>
                  <a:sym typeface="Calibri"/>
                </a:rPr>
                <a:t>Attention aux unités !</a:t>
              </a:r>
              <a:endParaRPr b="0" i="0" sz="1400" u="none" cap="none" strike="noStrike">
                <a:solidFill>
                  <a:srgbClr val="000000"/>
                </a:solidFill>
                <a:latin typeface="Arial"/>
                <a:ea typeface="Arial"/>
                <a:cs typeface="Arial"/>
                <a:sym typeface="Arial"/>
              </a:endParaRPr>
            </a:p>
          </p:txBody>
        </p:sp>
        <p:sp>
          <p:nvSpPr>
            <p:cNvPr id="473" name="Google Shape;473;p18"/>
            <p:cNvSpPr txBox="1"/>
            <p:nvPr/>
          </p:nvSpPr>
          <p:spPr>
            <a:xfrm>
              <a:off x="1062315" y="4789611"/>
              <a:ext cx="3049296" cy="528030"/>
            </a:xfrm>
            <a:prstGeom prst="rect">
              <a:avLst/>
            </a:prstGeom>
            <a:blipFill rotWithShape="1">
              <a:blip r:embed="rId4">
                <a:alphaModFix/>
              </a:blip>
              <a:stretch>
                <a:fillRect b="-116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74" name="Google Shape;474;p18"/>
            <p:cNvSpPr/>
            <p:nvPr/>
          </p:nvSpPr>
          <p:spPr>
            <a:xfrm>
              <a:off x="2060251" y="5455944"/>
              <a:ext cx="2482924" cy="369332"/>
            </a:xfrm>
            <a:prstGeom prst="rect">
              <a:avLst/>
            </a:prstGeom>
            <a:blipFill rotWithShape="1">
              <a:blip r:embed="rId5">
                <a:alphaModFix/>
              </a:blip>
              <a:stretch>
                <a:fillRect b="-24587" l="0" r="0" t="-819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75" name="Google Shape;475;p18"/>
            <p:cNvSpPr/>
            <p:nvPr/>
          </p:nvSpPr>
          <p:spPr>
            <a:xfrm>
              <a:off x="3066741" y="5820862"/>
              <a:ext cx="1390317" cy="369332"/>
            </a:xfrm>
            <a:prstGeom prst="rect">
              <a:avLst/>
            </a:prstGeom>
            <a:blipFill rotWithShape="1">
              <a:blip r:embed="rId6">
                <a:alphaModFix/>
              </a:blip>
              <a:stretch>
                <a:fillRect b="-26662" l="0" r="-436" t="-999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76" name="Google Shape;476;p18"/>
            <p:cNvSpPr txBox="1"/>
            <p:nvPr/>
          </p:nvSpPr>
          <p:spPr>
            <a:xfrm>
              <a:off x="5791415" y="4522513"/>
              <a:ext cx="122501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fr-FR" sz="1600" u="none" cap="none" strike="noStrike">
                  <a:solidFill>
                    <a:schemeClr val="dk1"/>
                  </a:solidFill>
                  <a:latin typeface="Calibri"/>
                  <a:ea typeface="Calibri"/>
                  <a:cs typeface="Calibri"/>
                  <a:sym typeface="Calibri"/>
                </a:rPr>
                <a:t>1 dm</a:t>
              </a:r>
              <a:r>
                <a:rPr b="0" baseline="30000" i="1" lang="fr-FR" sz="1600" u="none" cap="none" strike="noStrike">
                  <a:solidFill>
                    <a:schemeClr val="dk1"/>
                  </a:solidFill>
                  <a:latin typeface="Calibri"/>
                  <a:ea typeface="Calibri"/>
                  <a:cs typeface="Calibri"/>
                  <a:sym typeface="Calibri"/>
                </a:rPr>
                <a:t>- 3</a:t>
              </a:r>
              <a:r>
                <a:rPr b="0" i="1" lang="fr-FR" sz="1600" u="none" cap="none" strike="noStrike">
                  <a:solidFill>
                    <a:schemeClr val="dk1"/>
                  </a:solidFill>
                  <a:latin typeface="Calibri"/>
                  <a:ea typeface="Calibri"/>
                  <a:cs typeface="Calibri"/>
                  <a:sym typeface="Calibri"/>
                </a:rPr>
                <a:t> = 1L</a:t>
              </a:r>
              <a:endParaRPr b="0" i="0" sz="1400" u="none" cap="none" strike="noStrike">
                <a:solidFill>
                  <a:srgbClr val="000000"/>
                </a:solidFill>
                <a:latin typeface="Arial"/>
                <a:ea typeface="Arial"/>
                <a:cs typeface="Arial"/>
                <a:sym typeface="Arial"/>
              </a:endParaRPr>
            </a:p>
          </p:txBody>
        </p:sp>
        <p:sp>
          <p:nvSpPr>
            <p:cNvPr id="477" name="Google Shape;477;p18"/>
            <p:cNvSpPr/>
            <p:nvPr/>
          </p:nvSpPr>
          <p:spPr>
            <a:xfrm>
              <a:off x="4494179" y="5671226"/>
              <a:ext cx="126934" cy="359923"/>
            </a:xfrm>
            <a:custGeom>
              <a:rect b="b" l="l" r="r" t="t"/>
              <a:pathLst>
                <a:path extrusionOk="0" h="359923" w="126934">
                  <a:moveTo>
                    <a:pt x="9727" y="0"/>
                  </a:moveTo>
                  <a:cubicBezTo>
                    <a:pt x="48638" y="10538"/>
                    <a:pt x="87549" y="21076"/>
                    <a:pt x="107004" y="48638"/>
                  </a:cubicBezTo>
                  <a:cubicBezTo>
                    <a:pt x="126459" y="76200"/>
                    <a:pt x="128080" y="129702"/>
                    <a:pt x="126459" y="165370"/>
                  </a:cubicBezTo>
                  <a:cubicBezTo>
                    <a:pt x="124838" y="201038"/>
                    <a:pt x="118352" y="230221"/>
                    <a:pt x="97276" y="262646"/>
                  </a:cubicBezTo>
                  <a:cubicBezTo>
                    <a:pt x="76200" y="295071"/>
                    <a:pt x="38100" y="327497"/>
                    <a:pt x="0" y="359923"/>
                  </a:cubicBezTo>
                </a:path>
              </a:pathLst>
            </a:cu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8" name="Google Shape;478;p18"/>
            <p:cNvSpPr/>
            <p:nvPr/>
          </p:nvSpPr>
          <p:spPr>
            <a:xfrm>
              <a:off x="4580400" y="5622382"/>
              <a:ext cx="971741" cy="36933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79" name="Google Shape;479;p18"/>
            <p:cNvSpPr/>
            <p:nvPr/>
          </p:nvSpPr>
          <p:spPr>
            <a:xfrm>
              <a:off x="3852153" y="5194570"/>
              <a:ext cx="1207569" cy="496111"/>
            </a:xfrm>
            <a:custGeom>
              <a:rect b="b" l="l" r="r" t="t"/>
              <a:pathLst>
                <a:path extrusionOk="0" h="496111" w="1207569">
                  <a:moveTo>
                    <a:pt x="0" y="0"/>
                  </a:moveTo>
                  <a:cubicBezTo>
                    <a:pt x="81064" y="89981"/>
                    <a:pt x="162128" y="179962"/>
                    <a:pt x="340468" y="223736"/>
                  </a:cubicBezTo>
                  <a:cubicBezTo>
                    <a:pt x="518809" y="267511"/>
                    <a:pt x="925749" y="217251"/>
                    <a:pt x="1070043" y="262647"/>
                  </a:cubicBezTo>
                  <a:cubicBezTo>
                    <a:pt x="1214337" y="308043"/>
                    <a:pt x="1210283" y="402077"/>
                    <a:pt x="1206230" y="496111"/>
                  </a:cubicBezTo>
                </a:path>
              </a:pathLst>
            </a:cu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0" name="Google Shape;480;p18"/>
            <p:cNvSpPr/>
            <p:nvPr/>
          </p:nvSpPr>
          <p:spPr>
            <a:xfrm>
              <a:off x="1581972" y="5252409"/>
              <a:ext cx="296249" cy="438271"/>
            </a:xfrm>
            <a:custGeom>
              <a:rect b="b" l="l" r="r" t="t"/>
              <a:pathLst>
                <a:path extrusionOk="0" h="273986" w="321013">
                  <a:moveTo>
                    <a:pt x="321013" y="0"/>
                  </a:moveTo>
                  <a:cubicBezTo>
                    <a:pt x="308853" y="99708"/>
                    <a:pt x="296694" y="199417"/>
                    <a:pt x="243192" y="243192"/>
                  </a:cubicBezTo>
                  <a:cubicBezTo>
                    <a:pt x="189690" y="286967"/>
                    <a:pt x="94845" y="274807"/>
                    <a:pt x="0" y="262647"/>
                  </a:cubicBezTo>
                </a:path>
              </a:pathLst>
            </a:custGeom>
            <a:noFill/>
            <a:ln cap="flat" cmpd="sng" w="12700">
              <a:solidFill>
                <a:srgbClr val="5F4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1" name="Google Shape;481;p18"/>
            <p:cNvSpPr txBox="1"/>
            <p:nvPr/>
          </p:nvSpPr>
          <p:spPr>
            <a:xfrm>
              <a:off x="854426" y="5484713"/>
              <a:ext cx="82484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mol.</a:t>
              </a:r>
              <a:r>
                <a:rPr b="1" i="0" lang="fr-FR" sz="1800" u="none" cap="none" strike="noStrike">
                  <a:solidFill>
                    <a:schemeClr val="dk1"/>
                  </a:solidFill>
                  <a:latin typeface="Calibri"/>
                  <a:ea typeface="Calibri"/>
                  <a:cs typeface="Calibri"/>
                  <a:sym typeface="Calibri"/>
                </a:rPr>
                <a:t>L</a:t>
              </a:r>
              <a:r>
                <a:rPr b="1" baseline="30000" i="0" lang="fr-FR" sz="1800" u="none" cap="none" strike="noStrike">
                  <a:solidFill>
                    <a:schemeClr val="dk1"/>
                  </a:solidFill>
                  <a:latin typeface="Calibri"/>
                  <a:ea typeface="Calibri"/>
                  <a:cs typeface="Calibri"/>
                  <a:sym typeface="Calibri"/>
                </a:rPr>
                <a:t>-1</a:t>
              </a:r>
              <a:endParaRPr b="1" i="0" sz="1800" u="none" cap="none" strike="noStrike">
                <a:solidFill>
                  <a:schemeClr val="dk1"/>
                </a:solidFill>
                <a:latin typeface="Calibri"/>
                <a:ea typeface="Calibri"/>
                <a:cs typeface="Calibri"/>
                <a:sym typeface="Calibri"/>
              </a:endParaRPr>
            </a:p>
          </p:txBody>
        </p:sp>
      </p:grpSp>
      <p:sp>
        <p:nvSpPr>
          <p:cNvPr id="482" name="Google Shape;482;p18"/>
          <p:cNvSpPr/>
          <p:nvPr/>
        </p:nvSpPr>
        <p:spPr>
          <a:xfrm>
            <a:off x="1659246" y="3100801"/>
            <a:ext cx="3940822" cy="736933"/>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83" name="Google Shape;483;p18"/>
          <p:cNvSpPr/>
          <p:nvPr/>
        </p:nvSpPr>
        <p:spPr>
          <a:xfrm>
            <a:off x="456165" y="4483789"/>
            <a:ext cx="1272626" cy="590189"/>
          </a:xfrm>
          <a:prstGeom prst="ellipse">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 V</a:t>
            </a:r>
            <a:r>
              <a:rPr b="0" baseline="-25000" i="0" lang="fr-FR" sz="1800" u="none" cap="none" strike="noStrike">
                <a:solidFill>
                  <a:schemeClr val="lt1"/>
                </a:solidFill>
                <a:latin typeface="Calibri"/>
                <a:ea typeface="Calibri"/>
                <a:cs typeface="Calibri"/>
                <a:sym typeface="Calibri"/>
              </a:rPr>
              <a:t>mère </a:t>
            </a:r>
            <a:r>
              <a:rPr b="0" i="0" lang="fr-FR" sz="1800" u="none" cap="none" strike="noStrike">
                <a:solidFill>
                  <a:schemeClr val="lt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484" name="Google Shape;484;p18"/>
          <p:cNvSpPr txBox="1"/>
          <p:nvPr/>
        </p:nvSpPr>
        <p:spPr>
          <a:xfrm>
            <a:off x="1887291" y="4436025"/>
            <a:ext cx="2154883" cy="667427"/>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85" name="Google Shape;485;p18"/>
          <p:cNvSpPr txBox="1"/>
          <p:nvPr/>
        </p:nvSpPr>
        <p:spPr>
          <a:xfrm>
            <a:off x="1986766" y="5285271"/>
            <a:ext cx="5822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7030A0"/>
                </a:solidFill>
                <a:latin typeface="Calibri"/>
                <a:ea typeface="Calibri"/>
                <a:cs typeface="Calibri"/>
                <a:sym typeface="Calibri"/>
              </a:rPr>
              <a:t>AN :</a:t>
            </a:r>
            <a:endParaRPr b="0" i="0" sz="1400" u="none" cap="none" strike="noStrike">
              <a:solidFill>
                <a:srgbClr val="000000"/>
              </a:solidFill>
              <a:latin typeface="Arial"/>
              <a:ea typeface="Arial"/>
              <a:cs typeface="Arial"/>
              <a:sym typeface="Arial"/>
            </a:endParaRPr>
          </a:p>
        </p:txBody>
      </p:sp>
      <p:sp>
        <p:nvSpPr>
          <p:cNvPr id="486" name="Google Shape;486;p18"/>
          <p:cNvSpPr txBox="1"/>
          <p:nvPr/>
        </p:nvSpPr>
        <p:spPr>
          <a:xfrm>
            <a:off x="2717102" y="5361606"/>
            <a:ext cx="2664954" cy="703078"/>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5129949" y="3929929"/>
            <a:ext cx="2830775" cy="461665"/>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88" name="Google Shape;488;p18"/>
          <p:cNvSpPr/>
          <p:nvPr/>
        </p:nvSpPr>
        <p:spPr>
          <a:xfrm>
            <a:off x="3800837" y="3924386"/>
            <a:ext cx="1373836" cy="315453"/>
          </a:xfrm>
          <a:custGeom>
            <a:rect b="b" l="l" r="r" t="t"/>
            <a:pathLst>
              <a:path extrusionOk="0" h="315453" w="1373836">
                <a:moveTo>
                  <a:pt x="2236" y="0"/>
                </a:moveTo>
                <a:cubicBezTo>
                  <a:pt x="-2094" y="73602"/>
                  <a:pt x="-6424" y="147204"/>
                  <a:pt x="54190" y="197427"/>
                </a:cubicBezTo>
                <a:cubicBezTo>
                  <a:pt x="114804" y="247650"/>
                  <a:pt x="145977" y="282286"/>
                  <a:pt x="365918" y="301336"/>
                </a:cubicBezTo>
                <a:cubicBezTo>
                  <a:pt x="585859" y="320386"/>
                  <a:pt x="979847" y="316056"/>
                  <a:pt x="1373836" y="311727"/>
                </a:cubicBezTo>
              </a:path>
            </a:pathLst>
          </a:custGeom>
          <a:noFill/>
          <a:ln cap="flat" cmpd="sng" w="571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p18"/>
          <p:cNvSpPr/>
          <p:nvPr/>
        </p:nvSpPr>
        <p:spPr>
          <a:xfrm>
            <a:off x="6334221" y="5654603"/>
            <a:ext cx="2068067" cy="461665"/>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490" name="Google Shape;490;p18"/>
          <p:cNvSpPr/>
          <p:nvPr/>
        </p:nvSpPr>
        <p:spPr>
          <a:xfrm>
            <a:off x="4950492" y="5832121"/>
            <a:ext cx="1373836" cy="232710"/>
          </a:xfrm>
          <a:custGeom>
            <a:rect b="b" l="l" r="r" t="t"/>
            <a:pathLst>
              <a:path extrusionOk="0" h="315453" w="1373836">
                <a:moveTo>
                  <a:pt x="2236" y="0"/>
                </a:moveTo>
                <a:cubicBezTo>
                  <a:pt x="-2094" y="73602"/>
                  <a:pt x="-6424" y="147204"/>
                  <a:pt x="54190" y="197427"/>
                </a:cubicBezTo>
                <a:cubicBezTo>
                  <a:pt x="114804" y="247650"/>
                  <a:pt x="145977" y="282286"/>
                  <a:pt x="365918" y="301336"/>
                </a:cubicBezTo>
                <a:cubicBezTo>
                  <a:pt x="585859" y="320386"/>
                  <a:pt x="979847" y="316056"/>
                  <a:pt x="1373836" y="311727"/>
                </a:cubicBezTo>
              </a:path>
            </a:pathLst>
          </a:custGeom>
          <a:noFill/>
          <a:ln cap="flat" cmpd="sng" w="571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pic>
        <p:nvPicPr>
          <p:cNvPr id="496" name="Google Shape;496;p19"/>
          <p:cNvPicPr preferRelativeResize="0"/>
          <p:nvPr/>
        </p:nvPicPr>
        <p:blipFill rotWithShape="1">
          <a:blip r:embed="rId3">
            <a:alphaModFix/>
          </a:blip>
          <a:srcRect b="0" l="0" r="0" t="0"/>
          <a:stretch/>
        </p:blipFill>
        <p:spPr>
          <a:xfrm>
            <a:off x="1115615" y="1222141"/>
            <a:ext cx="6497611" cy="4799147"/>
          </a:xfrm>
          <a:prstGeom prst="rect">
            <a:avLst/>
          </a:prstGeom>
          <a:noFill/>
          <a:ln>
            <a:noFill/>
          </a:ln>
        </p:spPr>
      </p:pic>
      <p:sp>
        <p:nvSpPr>
          <p:cNvPr id="497" name="Google Shape;497;p19"/>
          <p:cNvSpPr txBox="1"/>
          <p:nvPr/>
        </p:nvSpPr>
        <p:spPr>
          <a:xfrm>
            <a:off x="1115615" y="692696"/>
            <a:ext cx="247843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3366FF"/>
                </a:solidFill>
                <a:latin typeface="Calibri"/>
                <a:ea typeface="Calibri"/>
                <a:cs typeface="Calibri"/>
                <a:sym typeface="Calibri"/>
              </a:rPr>
              <a:t>Autre  correction :</a:t>
            </a:r>
            <a:endParaRPr b="0" i="0" sz="1400" u="none" cap="none" strike="noStrike">
              <a:solidFill>
                <a:srgbClr val="000000"/>
              </a:solidFill>
              <a:latin typeface="Arial"/>
              <a:ea typeface="Arial"/>
              <a:cs typeface="Arial"/>
              <a:sym typeface="Arial"/>
            </a:endParaRPr>
          </a:p>
        </p:txBody>
      </p:sp>
      <p:sp>
        <p:nvSpPr>
          <p:cNvPr id="498" name="Google Shape;498;p19"/>
          <p:cNvSpPr/>
          <p:nvPr/>
        </p:nvSpPr>
        <p:spPr>
          <a:xfrm>
            <a:off x="3419872" y="3356992"/>
            <a:ext cx="2160240" cy="151216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9" name="Google Shape;499;p19"/>
          <p:cNvSpPr txBox="1"/>
          <p:nvPr/>
        </p:nvSpPr>
        <p:spPr>
          <a:xfrm>
            <a:off x="3117275" y="3302469"/>
            <a:ext cx="1040670" cy="64203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00" name="Google Shape;500;p19"/>
          <p:cNvSpPr txBox="1"/>
          <p:nvPr/>
        </p:nvSpPr>
        <p:spPr>
          <a:xfrm>
            <a:off x="3131840" y="4227125"/>
            <a:ext cx="1308371" cy="64203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501" name="Google Shape;501;p19"/>
          <p:cNvPicPr preferRelativeResize="0"/>
          <p:nvPr/>
        </p:nvPicPr>
        <p:blipFill rotWithShape="1">
          <a:blip r:embed="rId6">
            <a:alphaModFix/>
          </a:blip>
          <a:srcRect b="0" l="0" r="0" t="0"/>
          <a:stretch/>
        </p:blipFill>
        <p:spPr>
          <a:xfrm>
            <a:off x="4427984" y="3440269"/>
            <a:ext cx="1717263" cy="426435"/>
          </a:xfrm>
          <a:prstGeom prst="rect">
            <a:avLst/>
          </a:prstGeom>
          <a:noFill/>
          <a:ln>
            <a:noFill/>
          </a:ln>
        </p:spPr>
      </p:pic>
      <p:pic>
        <p:nvPicPr>
          <p:cNvPr id="502" name="Google Shape;502;p19"/>
          <p:cNvPicPr preferRelativeResize="0"/>
          <p:nvPr/>
        </p:nvPicPr>
        <p:blipFill rotWithShape="1">
          <a:blip r:embed="rId7">
            <a:alphaModFix/>
          </a:blip>
          <a:srcRect b="0" l="0" r="0" t="0"/>
          <a:stretch/>
        </p:blipFill>
        <p:spPr>
          <a:xfrm>
            <a:off x="4533922" y="4395521"/>
            <a:ext cx="1838278" cy="329623"/>
          </a:xfrm>
          <a:prstGeom prst="rect">
            <a:avLst/>
          </a:prstGeom>
          <a:noFill/>
          <a:ln>
            <a:noFill/>
          </a:ln>
        </p:spPr>
      </p:pic>
      <p:sp>
        <p:nvSpPr>
          <p:cNvPr id="503" name="Google Shape;503;p19"/>
          <p:cNvSpPr txBox="1"/>
          <p:nvPr/>
        </p:nvSpPr>
        <p:spPr>
          <a:xfrm>
            <a:off x="1310430" y="2884294"/>
            <a:ext cx="24502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Pour 100g de solution :</a:t>
            </a:r>
            <a:endParaRPr b="0" i="0" sz="1400" u="none" cap="none" strike="noStrike">
              <a:solidFill>
                <a:srgbClr val="000000"/>
              </a:solidFill>
              <a:latin typeface="Arial"/>
              <a:ea typeface="Arial"/>
              <a:cs typeface="Arial"/>
              <a:sym typeface="Arial"/>
            </a:endParaRPr>
          </a:p>
        </p:txBody>
      </p:sp>
      <p:sp>
        <p:nvSpPr>
          <p:cNvPr id="504" name="Google Shape;504;p19"/>
          <p:cNvSpPr/>
          <p:nvPr/>
        </p:nvSpPr>
        <p:spPr>
          <a:xfrm>
            <a:off x="6372200" y="4253834"/>
            <a:ext cx="2141227" cy="461473"/>
          </a:xfrm>
          <a:prstGeom prst="rect">
            <a:avLst/>
          </a:prstGeom>
          <a:blipFill rotWithShape="1">
            <a:blip r:embed="rId8">
              <a:alphaModFix/>
            </a:blip>
            <a:stretch>
              <a:fillRect b="-1313"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505" name="Google Shape;505;p19"/>
          <p:cNvSpPr txBox="1"/>
          <p:nvPr/>
        </p:nvSpPr>
        <p:spPr>
          <a:xfrm>
            <a:off x="6243350" y="3767104"/>
            <a:ext cx="2217082" cy="369332"/>
          </a:xfrm>
          <a:prstGeom prst="rect">
            <a:avLst/>
          </a:prstGeom>
          <a:blipFill rotWithShape="1">
            <a:blip r:embed="rId9">
              <a:alphaModFix/>
            </a:blip>
            <a:stretch>
              <a:fillRect b="-655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id="506" name="Google Shape;506;p19"/>
          <p:cNvPicPr preferRelativeResize="0"/>
          <p:nvPr/>
        </p:nvPicPr>
        <p:blipFill rotWithShape="1">
          <a:blip r:embed="rId10">
            <a:alphaModFix/>
          </a:blip>
          <a:srcRect b="0" l="0" r="0" t="0"/>
          <a:stretch/>
        </p:blipFill>
        <p:spPr>
          <a:xfrm rot="1118556">
            <a:off x="6163265" y="5015672"/>
            <a:ext cx="1091936" cy="1067849"/>
          </a:xfrm>
          <a:prstGeom prst="rect">
            <a:avLst/>
          </a:prstGeom>
          <a:noFill/>
          <a:ln>
            <a:noFill/>
          </a:ln>
        </p:spPr>
      </p:pic>
      <p:pic>
        <p:nvPicPr>
          <p:cNvPr id="507" name="Google Shape;507;p19"/>
          <p:cNvPicPr preferRelativeResize="0"/>
          <p:nvPr/>
        </p:nvPicPr>
        <p:blipFill rotWithShape="1">
          <a:blip r:embed="rId10">
            <a:alphaModFix/>
          </a:blip>
          <a:srcRect b="0" l="0" r="0" t="0"/>
          <a:stretch/>
        </p:blipFill>
        <p:spPr>
          <a:xfrm rot="1118556">
            <a:off x="6315665" y="5168072"/>
            <a:ext cx="1091936" cy="1067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par>
                                <p:cTn fill="hold" nodeType="withEffect" presetClass="emph" presetID="8" presetSubtype="0">
                                  <p:stCondLst>
                                    <p:cond delay="0"/>
                                  </p:stCondLst>
                                  <p:childTnLst>
                                    <p:animRot by="-21600000">
                                      <p:cBhvr>
                                        <p:cTn dur="2000" fill="hold"/>
                                        <p:tgtEl>
                                          <p:spTgt spid="505"/>
                                        </p:tgtEl>
                                        <p:attrNameLst>
                                          <p:attrName>r</p:attrName>
                                        </p:attrNameLst>
                                      </p:cBhvr>
                                    </p:animRot>
                                  </p:childTnLst>
                                </p:cTn>
                              </p:par>
                              <p:par>
                                <p:cTn fill="hold" nodeType="withEffect" presetClass="emph" presetID="8" presetSubtype="0">
                                  <p:stCondLst>
                                    <p:cond delay="0"/>
                                  </p:stCondLst>
                                  <p:childTnLst>
                                    <p:animRot by="-21600000">
                                      <p:cBhvr>
                                        <p:cTn dur="2000" fill="hold"/>
                                        <p:tgtEl>
                                          <p:spTgt spid="50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53"/>
          <p:cNvPicPr preferRelativeResize="0"/>
          <p:nvPr/>
        </p:nvPicPr>
        <p:blipFill rotWithShape="1">
          <a:blip r:embed="rId3">
            <a:alphaModFix/>
          </a:blip>
          <a:srcRect b="0" l="0" r="0" t="0"/>
          <a:stretch/>
        </p:blipFill>
        <p:spPr>
          <a:xfrm>
            <a:off x="573989" y="0"/>
            <a:ext cx="7996021" cy="6858000"/>
          </a:xfrm>
          <a:prstGeom prst="rect">
            <a:avLst/>
          </a:prstGeom>
          <a:noFill/>
          <a:ln>
            <a:noFill/>
          </a:ln>
        </p:spPr>
      </p:pic>
      <p:sp>
        <p:nvSpPr>
          <p:cNvPr id="514" name="Google Shape;514;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515" name="Google Shape;515;p53"/>
          <p:cNvSpPr txBox="1"/>
          <p:nvPr/>
        </p:nvSpPr>
        <p:spPr>
          <a:xfrm>
            <a:off x="574001" y="74425"/>
            <a:ext cx="4155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600" u="none" cap="none" strike="noStrike">
                <a:solidFill>
                  <a:srgbClr val="0070C0"/>
                </a:solidFill>
                <a:latin typeface="Arial"/>
                <a:ea typeface="Arial"/>
                <a:cs typeface="Arial"/>
                <a:sym typeface="Arial"/>
              </a:rPr>
              <a:t>Faire une mindmap sur les concentrations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pic>
        <p:nvPicPr>
          <p:cNvPr id="521" name="Google Shape;521;p54"/>
          <p:cNvPicPr preferRelativeResize="0"/>
          <p:nvPr/>
        </p:nvPicPr>
        <p:blipFill rotWithShape="1">
          <a:blip r:embed="rId3">
            <a:alphaModFix/>
          </a:blip>
          <a:srcRect b="0" l="0" r="0" t="0"/>
          <a:stretch/>
        </p:blipFill>
        <p:spPr>
          <a:xfrm>
            <a:off x="6963674" y="4401878"/>
            <a:ext cx="1826697" cy="1291995"/>
          </a:xfrm>
          <a:prstGeom prst="rect">
            <a:avLst/>
          </a:prstGeom>
          <a:noFill/>
          <a:ln>
            <a:noFill/>
          </a:ln>
        </p:spPr>
      </p:pic>
      <p:sp>
        <p:nvSpPr>
          <p:cNvPr id="522" name="Google Shape;522;p54"/>
          <p:cNvSpPr txBox="1"/>
          <p:nvPr/>
        </p:nvSpPr>
        <p:spPr>
          <a:xfrm>
            <a:off x="588985" y="3077817"/>
            <a:ext cx="8201386" cy="707846"/>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chemeClr val="dk1"/>
              </a:buClr>
              <a:buSzPts val="2000"/>
              <a:buFont typeface="Arial"/>
              <a:buChar char="•"/>
            </a:pPr>
            <a:r>
              <a:rPr b="0" i="0" lang="fr-FR" sz="2000" u="none" cap="none" strike="noStrike">
                <a:solidFill>
                  <a:schemeClr val="dk1"/>
                </a:solidFill>
                <a:latin typeface="Arial"/>
                <a:ea typeface="Arial"/>
                <a:cs typeface="Arial"/>
                <a:sym typeface="Arial"/>
              </a:rPr>
              <a:t>Faire le test individuellement « Test « mieux se connaître » </a:t>
            </a:r>
            <a:r>
              <a:rPr b="0" i="0" lang="fr-FR" sz="2000" u="none" cap="none" strike="noStrike">
                <a:solidFill>
                  <a:schemeClr val="dk1"/>
                </a:solidFill>
                <a:latin typeface="Calibri"/>
                <a:ea typeface="Calibri"/>
                <a:cs typeface="Calibri"/>
                <a:sym typeface="Calibri"/>
              </a:rPr>
              <a:t>:  afin de savoir ce que vous pourriez améliorer pour réussir dans vos études.</a:t>
            </a:r>
            <a:r>
              <a:rPr b="0" i="0" lang="fr-FR" sz="2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23" name="Google Shape;523;p54"/>
          <p:cNvSpPr txBox="1"/>
          <p:nvPr/>
        </p:nvSpPr>
        <p:spPr>
          <a:xfrm>
            <a:off x="911283" y="4448141"/>
            <a:ext cx="6697829"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Arial"/>
                <a:ea typeface="Arial"/>
                <a:cs typeface="Arial"/>
                <a:sym typeface="Arial"/>
              </a:rPr>
              <a:t>🡪 </a:t>
            </a:r>
            <a:r>
              <a:rPr b="1" i="0" lang="fr-FR" sz="1800" u="none" cap="none" strike="noStrike">
                <a:solidFill>
                  <a:schemeClr val="dk1"/>
                </a:solidFill>
                <a:latin typeface="Arial"/>
                <a:ea typeface="Arial"/>
                <a:cs typeface="Arial"/>
                <a:sym typeface="Arial"/>
              </a:rPr>
              <a:t>L’analyse des réponses</a:t>
            </a:r>
            <a:r>
              <a:rPr b="0" i="0" lang="fr-FR" sz="1800" u="none" cap="none" strike="noStrike">
                <a:solidFill>
                  <a:schemeClr val="dk1"/>
                </a:solidFill>
                <a:latin typeface="Arial"/>
                <a:ea typeface="Arial"/>
                <a:cs typeface="Arial"/>
                <a:sym typeface="Arial"/>
              </a:rPr>
              <a:t> au test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Arial"/>
                <a:ea typeface="Arial"/>
                <a:cs typeface="Arial"/>
                <a:sym typeface="Arial"/>
              </a:rPr>
              <a:t>     Site d ’Hélène Weber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fr-FR" sz="1600" u="sng" cap="none" strike="noStrike">
                <a:solidFill>
                  <a:srgbClr val="0070C0"/>
                </a:solidFill>
                <a:latin typeface="Arial"/>
                <a:ea typeface="Arial"/>
                <a:cs typeface="Arial"/>
                <a:sym typeface="Arial"/>
                <a:hlinkClick r:id="rId4">
                  <a:extLst>
                    <a:ext uri="{A12FA001-AC4F-418D-AE19-62706E023703}">
                      <ahyp:hlinkClr val="tx"/>
                    </a:ext>
                  </a:extLst>
                </a:hlinkClick>
              </a:rPr>
              <a:t>http://donnezdusens.fr/wp-content/uploads/2016/04/R%C3%A9sultats-test-1.pdf</a:t>
            </a:r>
            <a:endParaRPr b="0" i="0" sz="1600" u="sng"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4" name="Google Shape;524;p54"/>
          <p:cNvSpPr txBox="1"/>
          <p:nvPr/>
        </p:nvSpPr>
        <p:spPr>
          <a:xfrm>
            <a:off x="911283" y="3840766"/>
            <a:ext cx="605239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Calibri"/>
                <a:ea typeface="Calibri"/>
                <a:cs typeface="Calibri"/>
                <a:sym typeface="Calibri"/>
              </a:rPr>
              <a:t>🡪 Sur E-campus LSMTCB : Section « Documents méthodologie chimie  » téléchargez le fichier « Test forces et faiblesses »</a:t>
            </a:r>
            <a:endParaRPr b="0" i="0" sz="1400" u="none" cap="none" strike="noStrike">
              <a:solidFill>
                <a:srgbClr val="000000"/>
              </a:solidFill>
              <a:latin typeface="Arial"/>
              <a:ea typeface="Arial"/>
              <a:cs typeface="Arial"/>
              <a:sym typeface="Arial"/>
            </a:endParaRPr>
          </a:p>
        </p:txBody>
      </p:sp>
      <p:sp>
        <p:nvSpPr>
          <p:cNvPr id="525" name="Google Shape;525;p54"/>
          <p:cNvSpPr/>
          <p:nvPr/>
        </p:nvSpPr>
        <p:spPr>
          <a:xfrm>
            <a:off x="371387" y="669866"/>
            <a:ext cx="566212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Travail Personnel pour la séance suivante</a:t>
            </a:r>
            <a:endParaRPr b="0" i="0" sz="2400" u="none" cap="none" strike="noStrike">
              <a:solidFill>
                <a:srgbClr val="7030A0"/>
              </a:solidFill>
              <a:latin typeface="Calibri"/>
              <a:ea typeface="Calibri"/>
              <a:cs typeface="Calibri"/>
              <a:sym typeface="Calibri"/>
            </a:endParaRPr>
          </a:p>
        </p:txBody>
      </p:sp>
      <p:sp>
        <p:nvSpPr>
          <p:cNvPr id="526" name="Google Shape;526;p54"/>
          <p:cNvSpPr txBox="1"/>
          <p:nvPr/>
        </p:nvSpPr>
        <p:spPr>
          <a:xfrm>
            <a:off x="528511" y="1173434"/>
            <a:ext cx="7711722"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1" i="0" lang="fr-FR" sz="1800" u="none" cap="none" strike="noStrike">
                <a:solidFill>
                  <a:srgbClr val="0070C0"/>
                </a:solidFill>
                <a:latin typeface="Arial"/>
                <a:ea typeface="Arial"/>
                <a:cs typeface="Arial"/>
                <a:sym typeface="Arial"/>
              </a:rPr>
              <a:t>Challenge :</a:t>
            </a:r>
            <a:r>
              <a:rPr b="1" i="0" lang="fr-FR" sz="1800" u="none" cap="none" strike="noStrike">
                <a:solidFill>
                  <a:srgbClr val="C00000"/>
                </a:solidFill>
                <a:latin typeface="Arial"/>
                <a:ea typeface="Arial"/>
                <a:cs typeface="Arial"/>
                <a:sym typeface="Arial"/>
              </a:rPr>
              <a:t> </a:t>
            </a:r>
            <a:r>
              <a:rPr b="0" i="0" lang="fr-FR" sz="1800" u="none" cap="none" strike="noStrike">
                <a:solidFill>
                  <a:schemeClr val="dk1"/>
                </a:solidFill>
                <a:latin typeface="Arial"/>
                <a:ea typeface="Arial"/>
                <a:cs typeface="Arial"/>
                <a:sym typeface="Arial"/>
              </a:rPr>
              <a:t>Compléter  la  carte mentale sur la concentration et ajouter la détermination de C à partir de %, d, M</a:t>
            </a:r>
            <a:endParaRPr/>
          </a:p>
        </p:txBody>
      </p:sp>
      <p:sp>
        <p:nvSpPr>
          <p:cNvPr id="527" name="Google Shape;527;p54"/>
          <p:cNvSpPr/>
          <p:nvPr/>
        </p:nvSpPr>
        <p:spPr>
          <a:xfrm>
            <a:off x="742389" y="1819765"/>
            <a:ext cx="5858540" cy="784830"/>
          </a:xfrm>
          <a:prstGeom prst="rect">
            <a:avLst/>
          </a:prstGeom>
          <a:noFill/>
          <a:ln>
            <a:noFill/>
          </a:ln>
        </p:spPr>
        <p:txBody>
          <a:bodyPr anchorCtr="0" anchor="t" bIns="45700" lIns="91425" spcFirstLastPara="1" rIns="91425" wrap="square" tIns="45700">
            <a:spAutoFit/>
          </a:bodyPr>
          <a:lstStyle/>
          <a:p>
            <a:pPr indent="-358775" lvl="1" marL="815975" marR="0" rtl="0" algn="l">
              <a:lnSpc>
                <a:spcPct val="100000"/>
              </a:lnSpc>
              <a:spcBef>
                <a:spcPts val="0"/>
              </a:spcBef>
              <a:spcAft>
                <a:spcPts val="0"/>
              </a:spcAft>
              <a:buClr>
                <a:srgbClr val="000000"/>
              </a:buClr>
              <a:buSzPts val="2000"/>
              <a:buFont typeface="Noto Sans Symbols"/>
              <a:buChar char="⮚"/>
            </a:pPr>
            <a:r>
              <a:rPr b="0" i="0" lang="fr-FR" sz="2000" u="none" cap="none" strike="noStrike">
                <a:solidFill>
                  <a:srgbClr val="000000"/>
                </a:solidFill>
                <a:latin typeface="Arial"/>
                <a:ea typeface="Arial"/>
                <a:cs typeface="Arial"/>
                <a:sym typeface="Arial"/>
              </a:rPr>
              <a:t>Prix de </a:t>
            </a:r>
            <a:r>
              <a:rPr b="1" i="0" lang="fr-FR" sz="2000" u="none" cap="none" strike="noStrike">
                <a:solidFill>
                  <a:srgbClr val="366092"/>
                </a:solidFill>
                <a:latin typeface="Arial"/>
                <a:ea typeface="Arial"/>
                <a:cs typeface="Arial"/>
                <a:sym typeface="Arial"/>
              </a:rPr>
              <a:t>la plus pertinente </a:t>
            </a:r>
            <a:r>
              <a:rPr b="0" i="0" lang="fr-FR" sz="2000" u="none" cap="none" strike="noStrike">
                <a:solidFill>
                  <a:srgbClr val="000000"/>
                </a:solidFill>
                <a:latin typeface="Arial"/>
                <a:ea typeface="Arial"/>
                <a:cs typeface="Arial"/>
                <a:sym typeface="Arial"/>
              </a:rPr>
              <a:t>Minmap </a:t>
            </a:r>
            <a:endParaRPr/>
          </a:p>
          <a:p>
            <a:pPr indent="-358775" lvl="1" marL="815975" marR="0" rtl="0" algn="l">
              <a:lnSpc>
                <a:spcPct val="100000"/>
              </a:lnSpc>
              <a:spcBef>
                <a:spcPts val="600"/>
              </a:spcBef>
              <a:spcAft>
                <a:spcPts val="0"/>
              </a:spcAft>
              <a:buClr>
                <a:srgbClr val="000000"/>
              </a:buClr>
              <a:buSzPts val="2000"/>
              <a:buFont typeface="Noto Sans Symbols"/>
              <a:buChar char="⮚"/>
            </a:pPr>
            <a:r>
              <a:rPr b="0" i="0" lang="fr-FR" sz="2000" u="none" cap="none" strike="noStrike">
                <a:solidFill>
                  <a:srgbClr val="000000"/>
                </a:solidFill>
                <a:latin typeface="Arial"/>
                <a:ea typeface="Arial"/>
                <a:cs typeface="Arial"/>
                <a:sym typeface="Arial"/>
              </a:rPr>
              <a:t>Prix de </a:t>
            </a:r>
            <a:r>
              <a:rPr b="1" i="0" lang="fr-FR" sz="2000" u="none" cap="none" strike="noStrike">
                <a:solidFill>
                  <a:srgbClr val="366092"/>
                </a:solidFill>
                <a:latin typeface="Arial"/>
                <a:ea typeface="Arial"/>
                <a:cs typeface="Arial"/>
                <a:sym typeface="Arial"/>
              </a:rPr>
              <a:t>la plus belle </a:t>
            </a:r>
            <a:r>
              <a:rPr b="0" i="0" lang="fr-FR" sz="2000" u="none" cap="none" strike="noStrike">
                <a:solidFill>
                  <a:srgbClr val="000000"/>
                </a:solidFill>
                <a:latin typeface="Arial"/>
                <a:ea typeface="Arial"/>
                <a:cs typeface="Arial"/>
                <a:sym typeface="Arial"/>
              </a:rPr>
              <a:t>Mindmap</a:t>
            </a:r>
            <a:endParaRPr b="0" i="0" sz="2000" u="none" cap="none" strike="noStrike">
              <a:solidFill>
                <a:srgbClr val="000000"/>
              </a:solidFill>
              <a:latin typeface="Arial"/>
              <a:ea typeface="Arial"/>
              <a:cs typeface="Arial"/>
              <a:sym typeface="Arial"/>
            </a:endParaRPr>
          </a:p>
        </p:txBody>
      </p:sp>
      <p:pic>
        <p:nvPicPr>
          <p:cNvPr id="528" name="Google Shape;528;p54"/>
          <p:cNvPicPr preferRelativeResize="0"/>
          <p:nvPr/>
        </p:nvPicPr>
        <p:blipFill rotWithShape="1">
          <a:blip r:embed="rId5">
            <a:alphaModFix/>
          </a:blip>
          <a:srcRect b="0" l="0" r="0" t="0"/>
          <a:stretch/>
        </p:blipFill>
        <p:spPr>
          <a:xfrm rot="1118556">
            <a:off x="6175544" y="1724957"/>
            <a:ext cx="1091936" cy="1067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2000" fill="hold"/>
                                        <p:tgtEl>
                                          <p:spTgt spid="52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535" name="Google Shape;535;p55"/>
          <p:cNvSpPr txBox="1"/>
          <p:nvPr/>
        </p:nvSpPr>
        <p:spPr>
          <a:xfrm>
            <a:off x="602497" y="1460677"/>
            <a:ext cx="200247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2800" u="none" cap="none" strike="noStrike">
                <a:solidFill>
                  <a:srgbClr val="0070C0"/>
                </a:solidFill>
                <a:latin typeface="Arial"/>
                <a:ea typeface="Arial"/>
                <a:cs typeface="Arial"/>
                <a:sym typeface="Arial"/>
              </a:rPr>
              <a:t>Séance 2 : </a:t>
            </a:r>
            <a:endParaRPr/>
          </a:p>
        </p:txBody>
      </p:sp>
      <p:sp>
        <p:nvSpPr>
          <p:cNvPr id="536" name="Google Shape;536;p55"/>
          <p:cNvSpPr txBox="1"/>
          <p:nvPr/>
        </p:nvSpPr>
        <p:spPr>
          <a:xfrm>
            <a:off x="596594" y="2117463"/>
            <a:ext cx="591052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6- Debriefing sur le calcul de concentrations </a:t>
            </a:r>
            <a:endParaRPr b="0" i="0" sz="1400" u="none" cap="none" strike="noStrike">
              <a:solidFill>
                <a:srgbClr val="000000"/>
              </a:solidFill>
              <a:latin typeface="Arial"/>
              <a:ea typeface="Arial"/>
              <a:cs typeface="Arial"/>
              <a:sym typeface="Arial"/>
            </a:endParaRPr>
          </a:p>
        </p:txBody>
      </p:sp>
      <p:sp>
        <p:nvSpPr>
          <p:cNvPr id="537" name="Google Shape;537;p55"/>
          <p:cNvSpPr/>
          <p:nvPr/>
        </p:nvSpPr>
        <p:spPr>
          <a:xfrm>
            <a:off x="514343" y="2795480"/>
            <a:ext cx="57054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 7- Présentation de la taxonomie de Bloom </a:t>
            </a:r>
            <a:endParaRPr b="0" i="0" sz="2400" u="none" cap="none" strike="noStrike">
              <a:solidFill>
                <a:srgbClr val="7030A0"/>
              </a:solidFill>
              <a:latin typeface="Calibri"/>
              <a:ea typeface="Calibri"/>
              <a:cs typeface="Calibri"/>
              <a:sym typeface="Calibri"/>
            </a:endParaRPr>
          </a:p>
        </p:txBody>
      </p:sp>
      <p:sp>
        <p:nvSpPr>
          <p:cNvPr id="538" name="Google Shape;538;p55"/>
          <p:cNvSpPr txBox="1"/>
          <p:nvPr/>
        </p:nvSpPr>
        <p:spPr>
          <a:xfrm>
            <a:off x="596594" y="3473538"/>
            <a:ext cx="764584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8- Les différents types de fiches</a:t>
            </a:r>
            <a:endParaRPr b="0" i="0" sz="2400" u="none" cap="none" strike="noStrike">
              <a:solidFill>
                <a:srgbClr val="000000"/>
              </a:solidFill>
              <a:latin typeface="Arial"/>
              <a:ea typeface="Arial"/>
              <a:cs typeface="Arial"/>
              <a:sym typeface="Arial"/>
            </a:endParaRPr>
          </a:p>
        </p:txBody>
      </p:sp>
      <p:sp>
        <p:nvSpPr>
          <p:cNvPr id="539" name="Google Shape;539;p55"/>
          <p:cNvSpPr/>
          <p:nvPr/>
        </p:nvSpPr>
        <p:spPr>
          <a:xfrm>
            <a:off x="596594" y="4151555"/>
            <a:ext cx="647405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4- Qu’est-ce qui a changé depuis le lycée?</a:t>
            </a:r>
            <a:endParaRPr b="1" i="0" sz="2400" u="none" cap="none" strike="noStrike">
              <a:solidFill>
                <a:srgbClr val="7030A0"/>
              </a:solidFill>
              <a:latin typeface="Calibri"/>
              <a:ea typeface="Calibri"/>
              <a:cs typeface="Calibri"/>
              <a:sym typeface="Calibri"/>
            </a:endParaRPr>
          </a:p>
        </p:txBody>
      </p:sp>
      <p:sp>
        <p:nvSpPr>
          <p:cNvPr id="540" name="Google Shape;540;p55"/>
          <p:cNvSpPr/>
          <p:nvPr/>
        </p:nvSpPr>
        <p:spPr>
          <a:xfrm>
            <a:off x="596594" y="4829572"/>
            <a:ext cx="841981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5- Quels sont les niveaux de difficultés rencontrés à l’université ?</a:t>
            </a:r>
            <a:endParaRPr b="1" i="0" sz="2400" u="none" cap="none" strike="noStrike">
              <a:solidFill>
                <a:srgbClr val="7030A0"/>
              </a:solidFill>
              <a:latin typeface="Calibri"/>
              <a:ea typeface="Calibri"/>
              <a:cs typeface="Calibri"/>
              <a:sym typeface="Calibri"/>
            </a:endParaRPr>
          </a:p>
        </p:txBody>
      </p:sp>
      <p:sp>
        <p:nvSpPr>
          <p:cNvPr id="541" name="Google Shape;541;p55"/>
          <p:cNvSpPr/>
          <p:nvPr/>
        </p:nvSpPr>
        <p:spPr>
          <a:xfrm>
            <a:off x="2520501" y="179538"/>
            <a:ext cx="4572000" cy="1045223"/>
          </a:xfrm>
          <a:prstGeom prst="rect">
            <a:avLst/>
          </a:prstGeom>
          <a:noFill/>
          <a:ln>
            <a:noFill/>
          </a:ln>
        </p:spPr>
        <p:txBody>
          <a:bodyPr anchorCtr="0" anchor="t" bIns="45700" lIns="91425" spcFirstLastPara="1" rIns="91425" wrap="square" tIns="45700">
            <a:spAutoFit/>
          </a:bodyPr>
          <a:lstStyle/>
          <a:p>
            <a:pPr indent="0" lvl="0" marL="0" marR="0" rtl="0" algn="ctr">
              <a:lnSpc>
                <a:spcPct val="107916"/>
              </a:lnSpc>
              <a:spcBef>
                <a:spcPts val="0"/>
              </a:spcBef>
              <a:spcAft>
                <a:spcPts val="0"/>
              </a:spcAft>
              <a:buNone/>
            </a:pPr>
            <a:r>
              <a:rPr b="1" i="0" lang="fr-FR" sz="2400" u="none" cap="none" strike="noStrike">
                <a:solidFill>
                  <a:srgbClr val="0070C0"/>
                </a:solidFill>
                <a:latin typeface="Calibri"/>
                <a:ea typeface="Calibri"/>
                <a:cs typeface="Calibri"/>
                <a:sym typeface="Calibri"/>
              </a:rPr>
              <a:t>Différence Lycée - Université </a:t>
            </a:r>
            <a:endParaRPr/>
          </a:p>
          <a:p>
            <a:pPr indent="0" lvl="0" marL="0" marR="0" rtl="0" algn="ctr">
              <a:lnSpc>
                <a:spcPct val="100000"/>
              </a:lnSpc>
              <a:spcBef>
                <a:spcPts val="0"/>
              </a:spcBef>
              <a:spcAft>
                <a:spcPts val="0"/>
              </a:spcAft>
              <a:buNone/>
            </a:pPr>
            <a:r>
              <a:rPr b="1" i="0" lang="fr-FR" sz="2400" u="none" cap="none" strike="noStrike">
                <a:solidFill>
                  <a:srgbClr val="0070C0"/>
                </a:solidFill>
                <a:latin typeface="Calibri"/>
                <a:ea typeface="Calibri"/>
                <a:cs typeface="Calibri"/>
                <a:sym typeface="Calibri"/>
              </a:rPr>
              <a:t>Compréhension profonde</a:t>
            </a:r>
            <a:r>
              <a:rPr b="1" i="0" lang="fr-FR" sz="3600" u="none" cap="none" strike="noStrike">
                <a:solidFill>
                  <a:srgbClr val="7030A0"/>
                </a:solidFill>
                <a:latin typeface="Calibri"/>
                <a:ea typeface="Calibri"/>
                <a:cs typeface="Calibri"/>
                <a:sym typeface="Calibri"/>
              </a:rPr>
              <a:t>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grpSp>
        <p:nvGrpSpPr>
          <p:cNvPr id="547" name="Google Shape;547;p56"/>
          <p:cNvGrpSpPr/>
          <p:nvPr/>
        </p:nvGrpSpPr>
        <p:grpSpPr>
          <a:xfrm>
            <a:off x="2411339" y="2123534"/>
            <a:ext cx="1584325" cy="792163"/>
            <a:chOff x="1374" y="881"/>
            <a:chExt cx="998" cy="499"/>
          </a:xfrm>
        </p:grpSpPr>
        <p:sp>
          <p:nvSpPr>
            <p:cNvPr id="548" name="Google Shape;548;p56"/>
            <p:cNvSpPr/>
            <p:nvPr/>
          </p:nvSpPr>
          <p:spPr>
            <a:xfrm>
              <a:off x="1374" y="881"/>
              <a:ext cx="998" cy="499"/>
            </a:xfrm>
            <a:prstGeom prst="ellipse">
              <a:avLst/>
            </a:prstGeom>
            <a:noFill/>
            <a:ln cap="flat" cmpd="sng" w="9525">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49" name="Google Shape;549;p56"/>
            <p:cNvSpPr txBox="1"/>
            <p:nvPr/>
          </p:nvSpPr>
          <p:spPr>
            <a:xfrm>
              <a:off x="1602" y="953"/>
              <a:ext cx="536"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008000"/>
                  </a:solidFill>
                  <a:latin typeface="Times New Roman"/>
                  <a:ea typeface="Times New Roman"/>
                  <a:cs typeface="Times New Roman"/>
                  <a:sym typeface="Times New Roman"/>
                </a:rPr>
                <a:t>Masse </a:t>
              </a:r>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008000"/>
                  </a:solidFill>
                  <a:latin typeface="Times New Roman"/>
                  <a:ea typeface="Times New Roman"/>
                  <a:cs typeface="Times New Roman"/>
                  <a:sym typeface="Times New Roman"/>
                </a:rPr>
                <a:t>m</a:t>
              </a:r>
              <a:endParaRPr/>
            </a:p>
          </p:txBody>
        </p:sp>
      </p:grpSp>
      <p:sp>
        <p:nvSpPr>
          <p:cNvPr id="550" name="Google Shape;550;p56"/>
          <p:cNvSpPr/>
          <p:nvPr/>
        </p:nvSpPr>
        <p:spPr>
          <a:xfrm>
            <a:off x="28501" y="710659"/>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nvGrpSpPr>
          <p:cNvPr id="551" name="Google Shape;551;p56"/>
          <p:cNvGrpSpPr/>
          <p:nvPr/>
        </p:nvGrpSpPr>
        <p:grpSpPr>
          <a:xfrm>
            <a:off x="4427464" y="4284122"/>
            <a:ext cx="1584325" cy="792162"/>
            <a:chOff x="3742" y="2523"/>
            <a:chExt cx="998" cy="499"/>
          </a:xfrm>
        </p:grpSpPr>
        <p:sp>
          <p:nvSpPr>
            <p:cNvPr id="552" name="Google Shape;552;p56"/>
            <p:cNvSpPr/>
            <p:nvPr/>
          </p:nvSpPr>
          <p:spPr>
            <a:xfrm>
              <a:off x="3742" y="2523"/>
              <a:ext cx="998" cy="499"/>
            </a:xfrm>
            <a:prstGeom prst="ellipse">
              <a:avLst/>
            </a:prstGeom>
            <a:noFill/>
            <a:ln cap="flat" cmpd="sng" w="9525">
              <a:solidFill>
                <a:srgbClr val="0099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53" name="Google Shape;553;p56"/>
            <p:cNvSpPr txBox="1"/>
            <p:nvPr/>
          </p:nvSpPr>
          <p:spPr>
            <a:xfrm>
              <a:off x="3921" y="2614"/>
              <a:ext cx="632"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0099FF"/>
                  </a:solidFill>
                  <a:latin typeface="Times New Roman"/>
                  <a:ea typeface="Times New Roman"/>
                  <a:cs typeface="Times New Roman"/>
                  <a:sym typeface="Times New Roman"/>
                </a:rPr>
                <a:t>Volume </a:t>
              </a:r>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0099FF"/>
                  </a:solidFill>
                  <a:latin typeface="Times New Roman"/>
                  <a:ea typeface="Times New Roman"/>
                  <a:cs typeface="Times New Roman"/>
                  <a:sym typeface="Times New Roman"/>
                </a:rPr>
                <a:t>V</a:t>
              </a:r>
              <a:endParaRPr/>
            </a:p>
          </p:txBody>
        </p:sp>
      </p:grpSp>
      <p:grpSp>
        <p:nvGrpSpPr>
          <p:cNvPr id="554" name="Google Shape;554;p56"/>
          <p:cNvGrpSpPr/>
          <p:nvPr/>
        </p:nvGrpSpPr>
        <p:grpSpPr>
          <a:xfrm>
            <a:off x="467519" y="3418934"/>
            <a:ext cx="1800225" cy="1296988"/>
            <a:chOff x="422" y="2949"/>
            <a:chExt cx="1134" cy="817"/>
          </a:xfrm>
        </p:grpSpPr>
        <p:sp>
          <p:nvSpPr>
            <p:cNvPr id="555" name="Google Shape;555;p56"/>
            <p:cNvSpPr/>
            <p:nvPr/>
          </p:nvSpPr>
          <p:spPr>
            <a:xfrm>
              <a:off x="422" y="2949"/>
              <a:ext cx="1134" cy="817"/>
            </a:xfrm>
            <a:prstGeom prst="ellipse">
              <a:avLst/>
            </a:prstGeom>
            <a:noFill/>
            <a:ln cap="flat" cmpd="sng" w="9525">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556" name="Google Shape;556;p56"/>
            <p:cNvSpPr txBox="1"/>
            <p:nvPr/>
          </p:nvSpPr>
          <p:spPr>
            <a:xfrm>
              <a:off x="567" y="3113"/>
              <a:ext cx="876" cy="5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FF0066"/>
                  </a:solidFill>
                  <a:latin typeface="Times New Roman"/>
                  <a:ea typeface="Times New Roman"/>
                  <a:cs typeface="Times New Roman"/>
                  <a:sym typeface="Times New Roman"/>
                </a:rPr>
                <a:t>Quantité de </a:t>
              </a:r>
              <a:br>
                <a:rPr b="1" i="0" lang="fr-FR" sz="1800" u="none" cap="none" strike="noStrike">
                  <a:solidFill>
                    <a:srgbClr val="FF0066"/>
                  </a:solidFill>
                  <a:latin typeface="Times New Roman"/>
                  <a:ea typeface="Times New Roman"/>
                  <a:cs typeface="Times New Roman"/>
                  <a:sym typeface="Times New Roman"/>
                </a:rPr>
              </a:br>
              <a:r>
                <a:rPr b="1" i="0" lang="fr-FR" sz="1800" u="none" cap="none" strike="noStrike">
                  <a:solidFill>
                    <a:srgbClr val="FF0066"/>
                  </a:solidFill>
                  <a:latin typeface="Times New Roman"/>
                  <a:ea typeface="Times New Roman"/>
                  <a:cs typeface="Times New Roman"/>
                  <a:sym typeface="Times New Roman"/>
                </a:rPr>
                <a:t>matière </a:t>
              </a:r>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FF0066"/>
                  </a:solidFill>
                  <a:latin typeface="Times New Roman"/>
                  <a:ea typeface="Times New Roman"/>
                  <a:cs typeface="Times New Roman"/>
                  <a:sym typeface="Times New Roman"/>
                </a:rPr>
                <a:t>n</a:t>
              </a:r>
              <a:endParaRPr/>
            </a:p>
          </p:txBody>
        </p:sp>
      </p:grpSp>
      <p:grpSp>
        <p:nvGrpSpPr>
          <p:cNvPr id="557" name="Google Shape;557;p56"/>
          <p:cNvGrpSpPr/>
          <p:nvPr/>
        </p:nvGrpSpPr>
        <p:grpSpPr>
          <a:xfrm>
            <a:off x="755576" y="2410872"/>
            <a:ext cx="1655763" cy="1008062"/>
            <a:chOff x="476" y="1071"/>
            <a:chExt cx="1043" cy="635"/>
          </a:xfrm>
        </p:grpSpPr>
        <p:sp>
          <p:nvSpPr>
            <p:cNvPr id="558" name="Google Shape;558;p56"/>
            <p:cNvSpPr/>
            <p:nvPr/>
          </p:nvSpPr>
          <p:spPr>
            <a:xfrm>
              <a:off x="748" y="1162"/>
              <a:ext cx="771" cy="544"/>
            </a:xfrm>
            <a:custGeom>
              <a:rect b="b" l="l" r="r" t="t"/>
              <a:pathLst>
                <a:path extrusionOk="0" h="544" w="771">
                  <a:moveTo>
                    <a:pt x="0" y="544"/>
                  </a:moveTo>
                  <a:cubicBezTo>
                    <a:pt x="26" y="385"/>
                    <a:pt x="53" y="227"/>
                    <a:pt x="182" y="136"/>
                  </a:cubicBezTo>
                  <a:cubicBezTo>
                    <a:pt x="311" y="45"/>
                    <a:pt x="673" y="23"/>
                    <a:pt x="771" y="0"/>
                  </a:cubicBezTo>
                </a:path>
              </a:pathLst>
            </a:custGeom>
            <a:noFill/>
            <a:ln cap="flat" cmpd="sng" w="9525">
              <a:solidFill>
                <a:srgbClr val="008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59" name="Google Shape;559;p56"/>
            <p:cNvPicPr preferRelativeResize="0"/>
            <p:nvPr/>
          </p:nvPicPr>
          <p:blipFill rotWithShape="1">
            <a:blip r:embed="rId4">
              <a:alphaModFix/>
            </a:blip>
            <a:srcRect b="0" l="0" r="0" t="0"/>
            <a:stretch/>
          </p:blipFill>
          <p:spPr>
            <a:xfrm>
              <a:off x="476" y="1071"/>
              <a:ext cx="634" cy="166"/>
            </a:xfrm>
            <a:prstGeom prst="rect">
              <a:avLst/>
            </a:prstGeom>
            <a:noFill/>
            <a:ln>
              <a:noFill/>
            </a:ln>
          </p:spPr>
        </p:pic>
      </p:grpSp>
      <p:grpSp>
        <p:nvGrpSpPr>
          <p:cNvPr id="560" name="Google Shape;560;p56"/>
          <p:cNvGrpSpPr/>
          <p:nvPr/>
        </p:nvGrpSpPr>
        <p:grpSpPr>
          <a:xfrm>
            <a:off x="1876743" y="2965002"/>
            <a:ext cx="1429553" cy="1196790"/>
            <a:chOff x="1182" y="1402"/>
            <a:chExt cx="901" cy="754"/>
          </a:xfrm>
        </p:grpSpPr>
        <p:sp>
          <p:nvSpPr>
            <p:cNvPr id="561" name="Google Shape;561;p56"/>
            <p:cNvSpPr/>
            <p:nvPr/>
          </p:nvSpPr>
          <p:spPr>
            <a:xfrm rot="9730582">
              <a:off x="1247" y="1507"/>
              <a:ext cx="771" cy="544"/>
            </a:xfrm>
            <a:custGeom>
              <a:rect b="b" l="l" r="r" t="t"/>
              <a:pathLst>
                <a:path extrusionOk="0" h="544" w="771">
                  <a:moveTo>
                    <a:pt x="0" y="544"/>
                  </a:moveTo>
                  <a:cubicBezTo>
                    <a:pt x="26" y="385"/>
                    <a:pt x="53" y="227"/>
                    <a:pt x="182" y="136"/>
                  </a:cubicBezTo>
                  <a:cubicBezTo>
                    <a:pt x="311" y="45"/>
                    <a:pt x="673" y="23"/>
                    <a:pt x="771" y="0"/>
                  </a:cubicBezTo>
                </a:path>
              </a:pathLst>
            </a:custGeom>
            <a:noFill/>
            <a:ln cap="flat" cmpd="sng" w="9525">
              <a:solidFill>
                <a:srgbClr val="FF00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62" name="Google Shape;562;p56"/>
            <p:cNvPicPr preferRelativeResize="0"/>
            <p:nvPr/>
          </p:nvPicPr>
          <p:blipFill rotWithShape="1">
            <a:blip r:embed="rId5">
              <a:alphaModFix/>
            </a:blip>
            <a:srcRect b="0" l="0" r="0" t="0"/>
            <a:stretch/>
          </p:blipFill>
          <p:spPr>
            <a:xfrm>
              <a:off x="1474" y="1570"/>
              <a:ext cx="409" cy="342"/>
            </a:xfrm>
            <a:prstGeom prst="rect">
              <a:avLst/>
            </a:prstGeom>
            <a:noFill/>
            <a:ln>
              <a:noFill/>
            </a:ln>
          </p:spPr>
        </p:pic>
      </p:grpSp>
      <p:grpSp>
        <p:nvGrpSpPr>
          <p:cNvPr id="563" name="Google Shape;563;p56"/>
          <p:cNvGrpSpPr/>
          <p:nvPr/>
        </p:nvGrpSpPr>
        <p:grpSpPr>
          <a:xfrm>
            <a:off x="3563864" y="2844259"/>
            <a:ext cx="1409700" cy="1439863"/>
            <a:chOff x="2245" y="1344"/>
            <a:chExt cx="888" cy="907"/>
          </a:xfrm>
        </p:grpSpPr>
        <p:sp>
          <p:nvSpPr>
            <p:cNvPr id="564" name="Google Shape;564;p56"/>
            <p:cNvSpPr/>
            <p:nvPr/>
          </p:nvSpPr>
          <p:spPr>
            <a:xfrm>
              <a:off x="2245" y="1344"/>
              <a:ext cx="862" cy="907"/>
            </a:xfrm>
            <a:custGeom>
              <a:rect b="b" l="l" r="r" t="t"/>
              <a:pathLst>
                <a:path extrusionOk="0" h="907" w="862">
                  <a:moveTo>
                    <a:pt x="862" y="907"/>
                  </a:moveTo>
                  <a:cubicBezTo>
                    <a:pt x="661" y="869"/>
                    <a:pt x="461" y="831"/>
                    <a:pt x="317" y="680"/>
                  </a:cubicBezTo>
                  <a:cubicBezTo>
                    <a:pt x="173" y="529"/>
                    <a:pt x="53" y="113"/>
                    <a:pt x="0" y="0"/>
                  </a:cubicBezTo>
                </a:path>
              </a:pathLst>
            </a:custGeom>
            <a:noFill/>
            <a:ln cap="flat" cmpd="sng" w="9525">
              <a:solidFill>
                <a:srgbClr val="008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65" name="Google Shape;565;p56"/>
            <p:cNvPicPr preferRelativeResize="0"/>
            <p:nvPr/>
          </p:nvPicPr>
          <p:blipFill rotWithShape="1">
            <a:blip r:embed="rId6">
              <a:alphaModFix/>
            </a:blip>
            <a:srcRect b="0" l="0" r="0" t="0"/>
            <a:stretch/>
          </p:blipFill>
          <p:spPr>
            <a:xfrm>
              <a:off x="2472" y="1842"/>
              <a:ext cx="661" cy="201"/>
            </a:xfrm>
            <a:prstGeom prst="rect">
              <a:avLst/>
            </a:prstGeom>
            <a:noFill/>
            <a:ln>
              <a:noFill/>
            </a:ln>
          </p:spPr>
        </p:pic>
      </p:grpSp>
      <p:grpSp>
        <p:nvGrpSpPr>
          <p:cNvPr id="566" name="Google Shape;566;p56"/>
          <p:cNvGrpSpPr/>
          <p:nvPr/>
        </p:nvGrpSpPr>
        <p:grpSpPr>
          <a:xfrm>
            <a:off x="3851201" y="2771234"/>
            <a:ext cx="1873250" cy="1512888"/>
            <a:chOff x="2426" y="1298"/>
            <a:chExt cx="1180" cy="953"/>
          </a:xfrm>
        </p:grpSpPr>
        <p:sp>
          <p:nvSpPr>
            <p:cNvPr id="567" name="Google Shape;567;p56"/>
            <p:cNvSpPr/>
            <p:nvPr/>
          </p:nvSpPr>
          <p:spPr>
            <a:xfrm>
              <a:off x="2426" y="1298"/>
              <a:ext cx="998" cy="953"/>
            </a:xfrm>
            <a:custGeom>
              <a:rect b="b" l="l" r="r" t="t"/>
              <a:pathLst>
                <a:path extrusionOk="0" h="953" w="998">
                  <a:moveTo>
                    <a:pt x="0" y="0"/>
                  </a:moveTo>
                  <a:cubicBezTo>
                    <a:pt x="325" y="102"/>
                    <a:pt x="651" y="204"/>
                    <a:pt x="817" y="363"/>
                  </a:cubicBezTo>
                  <a:cubicBezTo>
                    <a:pt x="983" y="522"/>
                    <a:pt x="968" y="855"/>
                    <a:pt x="998" y="953"/>
                  </a:cubicBezTo>
                </a:path>
              </a:pathLst>
            </a:custGeom>
            <a:noFill/>
            <a:ln cap="flat" cmpd="sng" w="9525">
              <a:solidFill>
                <a:srgbClr val="0099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68" name="Google Shape;568;p56"/>
            <p:cNvPicPr preferRelativeResize="0"/>
            <p:nvPr/>
          </p:nvPicPr>
          <p:blipFill rotWithShape="1">
            <a:blip r:embed="rId7">
              <a:alphaModFix/>
            </a:blip>
            <a:srcRect b="0" l="0" r="0" t="0"/>
            <a:stretch/>
          </p:blipFill>
          <p:spPr>
            <a:xfrm>
              <a:off x="3198" y="1389"/>
              <a:ext cx="408" cy="380"/>
            </a:xfrm>
            <a:prstGeom prst="rect">
              <a:avLst/>
            </a:prstGeom>
            <a:noFill/>
            <a:ln>
              <a:noFill/>
            </a:ln>
          </p:spPr>
        </p:pic>
      </p:grpSp>
      <p:grpSp>
        <p:nvGrpSpPr>
          <p:cNvPr id="569" name="Google Shape;569;p56"/>
          <p:cNvGrpSpPr/>
          <p:nvPr/>
        </p:nvGrpSpPr>
        <p:grpSpPr>
          <a:xfrm>
            <a:off x="7164316" y="1044034"/>
            <a:ext cx="1223963" cy="1368425"/>
            <a:chOff x="7164316" y="1044034"/>
            <a:chExt cx="1223963" cy="1368425"/>
          </a:xfrm>
        </p:grpSpPr>
        <p:sp>
          <p:nvSpPr>
            <p:cNvPr id="570" name="Google Shape;570;p56"/>
            <p:cNvSpPr txBox="1"/>
            <p:nvPr/>
          </p:nvSpPr>
          <p:spPr>
            <a:xfrm>
              <a:off x="7323066" y="1144047"/>
              <a:ext cx="8826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Times New Roman"/>
                  <a:ea typeface="Times New Roman"/>
                  <a:cs typeface="Times New Roman"/>
                  <a:sym typeface="Times New Roman"/>
                </a:rPr>
                <a:t>Densité</a:t>
              </a:r>
              <a:endParaRPr/>
            </a:p>
          </p:txBody>
        </p:sp>
        <p:pic>
          <p:nvPicPr>
            <p:cNvPr id="571" name="Google Shape;571;p56"/>
            <p:cNvPicPr preferRelativeResize="0"/>
            <p:nvPr/>
          </p:nvPicPr>
          <p:blipFill rotWithShape="1">
            <a:blip r:embed="rId8">
              <a:alphaModFix/>
            </a:blip>
            <a:srcRect b="0" l="0" r="0" t="0"/>
            <a:stretch/>
          </p:blipFill>
          <p:spPr>
            <a:xfrm>
              <a:off x="7250041" y="1502822"/>
              <a:ext cx="1008063" cy="739775"/>
            </a:xfrm>
            <a:prstGeom prst="rect">
              <a:avLst/>
            </a:prstGeom>
            <a:noFill/>
            <a:ln>
              <a:noFill/>
            </a:ln>
          </p:spPr>
        </p:pic>
        <p:sp>
          <p:nvSpPr>
            <p:cNvPr id="572" name="Google Shape;572;p56"/>
            <p:cNvSpPr/>
            <p:nvPr/>
          </p:nvSpPr>
          <p:spPr>
            <a:xfrm>
              <a:off x="7164316" y="1044034"/>
              <a:ext cx="1223963" cy="1368425"/>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sp>
        <p:nvSpPr>
          <p:cNvPr id="573" name="Google Shape;573;p56"/>
          <p:cNvSpPr/>
          <p:nvPr/>
        </p:nvSpPr>
        <p:spPr>
          <a:xfrm>
            <a:off x="8158091" y="2412459"/>
            <a:ext cx="252413" cy="720725"/>
          </a:xfrm>
          <a:custGeom>
            <a:rect b="b" l="l" r="r" t="t"/>
            <a:pathLst>
              <a:path extrusionOk="0" h="454" w="159">
                <a:moveTo>
                  <a:pt x="0" y="454"/>
                </a:moveTo>
                <a:cubicBezTo>
                  <a:pt x="56" y="424"/>
                  <a:pt x="113" y="394"/>
                  <a:pt x="136" y="318"/>
                </a:cubicBezTo>
                <a:cubicBezTo>
                  <a:pt x="159" y="242"/>
                  <a:pt x="136" y="53"/>
                  <a:pt x="136"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74" name="Google Shape;574;p56"/>
          <p:cNvGrpSpPr/>
          <p:nvPr/>
        </p:nvGrpSpPr>
        <p:grpSpPr>
          <a:xfrm>
            <a:off x="6588054" y="2699797"/>
            <a:ext cx="1655763" cy="1655763"/>
            <a:chOff x="3806" y="981"/>
            <a:chExt cx="1043" cy="1043"/>
          </a:xfrm>
        </p:grpSpPr>
        <p:sp>
          <p:nvSpPr>
            <p:cNvPr id="575" name="Google Shape;575;p56"/>
            <p:cNvSpPr txBox="1"/>
            <p:nvPr/>
          </p:nvSpPr>
          <p:spPr>
            <a:xfrm>
              <a:off x="3969" y="1026"/>
              <a:ext cx="732" cy="4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Times New Roman"/>
                  <a:ea typeface="Times New Roman"/>
                  <a:cs typeface="Times New Roman"/>
                  <a:sym typeface="Times New Roman"/>
                </a:rPr>
                <a:t>Masse</a:t>
              </a:r>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Times New Roman"/>
                  <a:ea typeface="Times New Roman"/>
                  <a:cs typeface="Times New Roman"/>
                  <a:sym typeface="Times New Roman"/>
                </a:rPr>
                <a:t>volumique</a:t>
              </a:r>
              <a:endParaRPr/>
            </a:p>
          </p:txBody>
        </p:sp>
        <p:graphicFrame>
          <p:nvGraphicFramePr>
            <p:cNvPr id="576" name="Google Shape;576;p56"/>
            <p:cNvGraphicFramePr/>
            <p:nvPr/>
          </p:nvGraphicFramePr>
          <p:xfrm>
            <a:off x="4014" y="1480"/>
            <a:ext cx="499" cy="435"/>
          </p:xfrm>
          <a:graphic>
            <a:graphicData uri="http://schemas.openxmlformats.org/presentationml/2006/ole">
              <mc:AlternateContent>
                <mc:Choice Requires="v">
                  <p:oleObj r:id="rId9" imgH="435" imgW="499" progId="" spid="_x0000_s1">
                    <p:embed/>
                  </p:oleObj>
                </mc:Choice>
                <mc:Fallback>
                  <p:oleObj r:id="rId10" imgH="435" imgW="499" progId="">
                    <p:embed/>
                    <p:pic>
                      <p:nvPicPr>
                        <p:cNvPr id="576" name="Google Shape;576;p56"/>
                        <p:cNvPicPr preferRelativeResize="0"/>
                        <p:nvPr/>
                      </p:nvPicPr>
                      <p:blipFill rotWithShape="1">
                        <a:blip r:embed="rId11">
                          <a:alphaModFix/>
                        </a:blip>
                        <a:srcRect b="0" l="0" r="0" t="0"/>
                        <a:stretch/>
                      </p:blipFill>
                      <p:spPr>
                        <a:xfrm>
                          <a:off x="4014" y="1480"/>
                          <a:ext cx="499" cy="435"/>
                        </a:xfrm>
                        <a:prstGeom prst="rect">
                          <a:avLst/>
                        </a:prstGeom>
                        <a:noFill/>
                        <a:ln>
                          <a:noFill/>
                        </a:ln>
                      </p:spPr>
                    </p:pic>
                  </p:oleObj>
                </mc:Fallback>
              </mc:AlternateContent>
            </a:graphicData>
          </a:graphic>
        </p:graphicFrame>
        <p:sp>
          <p:nvSpPr>
            <p:cNvPr id="577" name="Google Shape;577;p56"/>
            <p:cNvSpPr/>
            <p:nvPr/>
          </p:nvSpPr>
          <p:spPr>
            <a:xfrm>
              <a:off x="3806" y="981"/>
              <a:ext cx="1043" cy="1043"/>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sp>
        <p:nvSpPr>
          <p:cNvPr id="578" name="Google Shape;578;p56"/>
          <p:cNvSpPr/>
          <p:nvPr/>
        </p:nvSpPr>
        <p:spPr>
          <a:xfrm>
            <a:off x="3995666" y="2339434"/>
            <a:ext cx="2663825" cy="720725"/>
          </a:xfrm>
          <a:custGeom>
            <a:rect b="b" l="l" r="r" t="t"/>
            <a:pathLst>
              <a:path extrusionOk="0" h="454" w="1678">
                <a:moveTo>
                  <a:pt x="0" y="0"/>
                </a:moveTo>
                <a:cubicBezTo>
                  <a:pt x="427" y="7"/>
                  <a:pt x="854" y="15"/>
                  <a:pt x="1134" y="91"/>
                </a:cubicBezTo>
                <a:cubicBezTo>
                  <a:pt x="1414" y="167"/>
                  <a:pt x="1587" y="394"/>
                  <a:pt x="1678" y="45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9" name="Google Shape;579;p56"/>
          <p:cNvSpPr/>
          <p:nvPr/>
        </p:nvSpPr>
        <p:spPr>
          <a:xfrm>
            <a:off x="6011791" y="4212684"/>
            <a:ext cx="865188" cy="431800"/>
          </a:xfrm>
          <a:custGeom>
            <a:rect b="b" l="l" r="r" t="t"/>
            <a:pathLst>
              <a:path extrusionOk="0" h="272" w="545">
                <a:moveTo>
                  <a:pt x="0" y="272"/>
                </a:moveTo>
                <a:cubicBezTo>
                  <a:pt x="158" y="249"/>
                  <a:pt x="317" y="226"/>
                  <a:pt x="408" y="181"/>
                </a:cubicBezTo>
                <a:cubicBezTo>
                  <a:pt x="499" y="136"/>
                  <a:pt x="522" y="30"/>
                  <a:pt x="545" y="0"/>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580" name="Google Shape;580;p56"/>
          <p:cNvCxnSpPr/>
          <p:nvPr/>
        </p:nvCxnSpPr>
        <p:spPr>
          <a:xfrm flipH="1">
            <a:off x="4449689" y="5011890"/>
            <a:ext cx="339725" cy="339725"/>
          </a:xfrm>
          <a:prstGeom prst="straightConnector1">
            <a:avLst/>
          </a:prstGeom>
          <a:noFill/>
          <a:ln cap="flat" cmpd="sng" w="9525">
            <a:solidFill>
              <a:srgbClr val="FF3300"/>
            </a:solidFill>
            <a:prstDash val="solid"/>
            <a:round/>
            <a:headEnd len="med" w="med" type="none"/>
            <a:tailEnd len="med" w="med" type="triangle"/>
          </a:ln>
        </p:spPr>
      </p:cxnSp>
      <p:cxnSp>
        <p:nvCxnSpPr>
          <p:cNvPr id="581" name="Google Shape;581;p56"/>
          <p:cNvCxnSpPr/>
          <p:nvPr/>
        </p:nvCxnSpPr>
        <p:spPr>
          <a:xfrm>
            <a:off x="3347964" y="2849715"/>
            <a:ext cx="1588" cy="2519363"/>
          </a:xfrm>
          <a:prstGeom prst="straightConnector1">
            <a:avLst/>
          </a:prstGeom>
          <a:noFill/>
          <a:ln cap="flat" cmpd="sng" w="9525">
            <a:solidFill>
              <a:srgbClr val="FF3300"/>
            </a:solidFill>
            <a:prstDash val="solid"/>
            <a:round/>
            <a:headEnd len="med" w="med" type="none"/>
            <a:tailEnd len="med" w="med" type="triangle"/>
          </a:ln>
        </p:spPr>
      </p:cxnSp>
      <p:grpSp>
        <p:nvGrpSpPr>
          <p:cNvPr id="582" name="Google Shape;582;p56"/>
          <p:cNvGrpSpPr/>
          <p:nvPr/>
        </p:nvGrpSpPr>
        <p:grpSpPr>
          <a:xfrm>
            <a:off x="2412926" y="5369078"/>
            <a:ext cx="2663825" cy="1152525"/>
            <a:chOff x="2412926" y="5369078"/>
            <a:chExt cx="2663825" cy="1152525"/>
          </a:xfrm>
        </p:grpSpPr>
        <p:sp>
          <p:nvSpPr>
            <p:cNvPr id="583" name="Google Shape;583;p56"/>
            <p:cNvSpPr txBox="1"/>
            <p:nvPr/>
          </p:nvSpPr>
          <p:spPr>
            <a:xfrm>
              <a:off x="2917751" y="5369078"/>
              <a:ext cx="16827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FF3300"/>
                  </a:solidFill>
                  <a:latin typeface="Times New Roman"/>
                  <a:ea typeface="Times New Roman"/>
                  <a:cs typeface="Times New Roman"/>
                  <a:sym typeface="Times New Roman"/>
                </a:rPr>
                <a:t>Concentrations</a:t>
              </a:r>
              <a:endParaRPr/>
            </a:p>
          </p:txBody>
        </p:sp>
        <p:pic>
          <p:nvPicPr>
            <p:cNvPr id="584" name="Google Shape;584;p56"/>
            <p:cNvPicPr preferRelativeResize="0"/>
            <p:nvPr/>
          </p:nvPicPr>
          <p:blipFill rotWithShape="1">
            <a:blip r:embed="rId12">
              <a:alphaModFix/>
            </a:blip>
            <a:srcRect b="0" l="0" r="0" t="0"/>
            <a:stretch/>
          </p:blipFill>
          <p:spPr>
            <a:xfrm>
              <a:off x="2630414" y="5772303"/>
              <a:ext cx="792163" cy="690563"/>
            </a:xfrm>
            <a:prstGeom prst="rect">
              <a:avLst/>
            </a:prstGeom>
            <a:noFill/>
            <a:ln>
              <a:noFill/>
            </a:ln>
          </p:spPr>
        </p:pic>
        <p:pic>
          <p:nvPicPr>
            <p:cNvPr id="585" name="Google Shape;585;p56"/>
            <p:cNvPicPr preferRelativeResize="0"/>
            <p:nvPr/>
          </p:nvPicPr>
          <p:blipFill rotWithShape="1">
            <a:blip r:embed="rId13">
              <a:alphaModFix/>
            </a:blip>
            <a:srcRect b="0" l="0" r="0" t="0"/>
            <a:stretch/>
          </p:blipFill>
          <p:spPr>
            <a:xfrm>
              <a:off x="3854376" y="5729440"/>
              <a:ext cx="987425" cy="722313"/>
            </a:xfrm>
            <a:prstGeom prst="rect">
              <a:avLst/>
            </a:prstGeom>
            <a:noFill/>
            <a:ln>
              <a:noFill/>
            </a:ln>
          </p:spPr>
        </p:pic>
        <p:sp>
          <p:nvSpPr>
            <p:cNvPr id="586" name="Google Shape;586;p56"/>
            <p:cNvSpPr/>
            <p:nvPr/>
          </p:nvSpPr>
          <p:spPr>
            <a:xfrm>
              <a:off x="2412926" y="5369078"/>
              <a:ext cx="2663825" cy="1152525"/>
            </a:xfrm>
            <a:prstGeom prst="roundRect">
              <a:avLst>
                <a:gd fmla="val 16667" name="adj"/>
              </a:avLst>
            </a:prstGeom>
            <a:noFill/>
            <a:ln cap="flat" cmpd="sng" w="28575">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grpSp>
      <p:cxnSp>
        <p:nvCxnSpPr>
          <p:cNvPr id="587" name="Google Shape;587;p56"/>
          <p:cNvCxnSpPr/>
          <p:nvPr/>
        </p:nvCxnSpPr>
        <p:spPr>
          <a:xfrm>
            <a:off x="1816026" y="4642003"/>
            <a:ext cx="595313" cy="785813"/>
          </a:xfrm>
          <a:prstGeom prst="straightConnector1">
            <a:avLst/>
          </a:prstGeom>
          <a:noFill/>
          <a:ln cap="flat" cmpd="sng" w="9525">
            <a:solidFill>
              <a:srgbClr val="FF3300"/>
            </a:solidFill>
            <a:prstDash val="solid"/>
            <a:round/>
            <a:headEnd len="med" w="med" type="none"/>
            <a:tailEnd len="med" w="med" type="triangle"/>
          </a:ln>
        </p:spPr>
      </p:cxnSp>
      <p:sp>
        <p:nvSpPr>
          <p:cNvPr id="588" name="Google Shape;588;p56"/>
          <p:cNvSpPr txBox="1"/>
          <p:nvPr/>
        </p:nvSpPr>
        <p:spPr>
          <a:xfrm>
            <a:off x="6065117" y="5562446"/>
            <a:ext cx="10728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C00000"/>
                </a:solidFill>
                <a:latin typeface="Arial"/>
                <a:ea typeface="Arial"/>
                <a:cs typeface="Arial"/>
                <a:sym typeface="Arial"/>
              </a:rPr>
              <a:t>° : V /V</a:t>
            </a:r>
            <a:r>
              <a:rPr b="0" baseline="-25000" i="0" lang="fr-FR" sz="1400" u="none" cap="none" strike="noStrike">
                <a:solidFill>
                  <a:srgbClr val="C00000"/>
                </a:solidFill>
                <a:latin typeface="Arial"/>
                <a:ea typeface="Arial"/>
                <a:cs typeface="Arial"/>
                <a:sym typeface="Arial"/>
              </a:rPr>
              <a:t>tot</a:t>
            </a:r>
            <a:r>
              <a:rPr b="0" i="0" lang="fr-FR" sz="1400" u="none" cap="none" strike="noStrike">
                <a:solidFill>
                  <a:srgbClr val="C00000"/>
                </a:solidFill>
                <a:latin typeface="Arial"/>
                <a:ea typeface="Arial"/>
                <a:cs typeface="Arial"/>
                <a:sym typeface="Arial"/>
              </a:rPr>
              <a:t> </a:t>
            </a:r>
            <a:endParaRPr/>
          </a:p>
        </p:txBody>
      </p:sp>
      <p:sp>
        <p:nvSpPr>
          <p:cNvPr id="589" name="Google Shape;589;p56"/>
          <p:cNvSpPr/>
          <p:nvPr/>
        </p:nvSpPr>
        <p:spPr>
          <a:xfrm flipH="1" rot="-1069418">
            <a:off x="5739006" y="5019483"/>
            <a:ext cx="235748" cy="598842"/>
          </a:xfrm>
          <a:custGeom>
            <a:rect b="b" l="l" r="r" t="t"/>
            <a:pathLst>
              <a:path extrusionOk="0" h="544" w="771">
                <a:moveTo>
                  <a:pt x="0" y="544"/>
                </a:moveTo>
                <a:cubicBezTo>
                  <a:pt x="26" y="385"/>
                  <a:pt x="53" y="227"/>
                  <a:pt x="182" y="136"/>
                </a:cubicBezTo>
                <a:cubicBezTo>
                  <a:pt x="311" y="45"/>
                  <a:pt x="673" y="23"/>
                  <a:pt x="771" y="0"/>
                </a:cubicBezTo>
              </a:path>
            </a:pathLst>
          </a:custGeom>
          <a:noFill/>
          <a:ln cap="flat" cmpd="sng" w="9525">
            <a:solidFill>
              <a:srgbClr val="FF00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0" name="Google Shape;590;p56"/>
          <p:cNvSpPr/>
          <p:nvPr/>
        </p:nvSpPr>
        <p:spPr>
          <a:xfrm>
            <a:off x="5767705" y="5517407"/>
            <a:ext cx="1584176" cy="57606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1" name="Google Shape;591;p56"/>
          <p:cNvSpPr txBox="1"/>
          <p:nvPr/>
        </p:nvSpPr>
        <p:spPr>
          <a:xfrm>
            <a:off x="971600" y="5865693"/>
            <a:ext cx="11785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0000"/>
                </a:solidFill>
                <a:latin typeface="Arial"/>
                <a:ea typeface="Arial"/>
                <a:cs typeface="Arial"/>
                <a:sym typeface="Arial"/>
              </a:rPr>
              <a:t>C</a:t>
            </a:r>
            <a:r>
              <a:rPr b="0" baseline="-25000" i="0" lang="fr-FR" sz="1400" u="none" cap="none" strike="noStrike">
                <a:solidFill>
                  <a:srgbClr val="000000"/>
                </a:solidFill>
                <a:latin typeface="Arial"/>
                <a:ea typeface="Arial"/>
                <a:cs typeface="Arial"/>
                <a:sym typeface="Arial"/>
              </a:rPr>
              <a:t>m</a:t>
            </a:r>
            <a:r>
              <a:rPr b="0" i="0" lang="fr-FR" sz="1400" u="none" cap="none" strike="noStrike">
                <a:solidFill>
                  <a:srgbClr val="000000"/>
                </a:solidFill>
                <a:latin typeface="Arial"/>
                <a:ea typeface="Arial"/>
                <a:cs typeface="Arial"/>
                <a:sym typeface="Arial"/>
              </a:rPr>
              <a:t> = C x M</a:t>
            </a:r>
            <a:endParaRPr/>
          </a:p>
        </p:txBody>
      </p:sp>
      <p:sp>
        <p:nvSpPr>
          <p:cNvPr id="592" name="Google Shape;592;p56"/>
          <p:cNvSpPr/>
          <p:nvPr/>
        </p:nvSpPr>
        <p:spPr>
          <a:xfrm>
            <a:off x="899592" y="5721677"/>
            <a:ext cx="1367092" cy="621697"/>
          </a:xfrm>
          <a:prstGeom prst="roundRect">
            <a:avLst>
              <a:gd fmla="val 16667" name="adj"/>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3" name="Google Shape;593;p56"/>
          <p:cNvSpPr txBox="1"/>
          <p:nvPr/>
        </p:nvSpPr>
        <p:spPr>
          <a:xfrm>
            <a:off x="1403648" y="1332676"/>
            <a:ext cx="128875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400" u="none" cap="none" strike="noStrike">
                <a:solidFill>
                  <a:srgbClr val="C00000"/>
                </a:solidFill>
                <a:latin typeface="Arial"/>
                <a:ea typeface="Arial"/>
                <a:cs typeface="Arial"/>
                <a:sym typeface="Arial"/>
              </a:rPr>
              <a:t>% : m /m</a:t>
            </a:r>
            <a:r>
              <a:rPr b="1" baseline="-25000" i="0" lang="fr-FR" sz="1400" u="none" cap="none" strike="noStrike">
                <a:solidFill>
                  <a:srgbClr val="C00000"/>
                </a:solidFill>
                <a:latin typeface="Arial"/>
                <a:ea typeface="Arial"/>
                <a:cs typeface="Arial"/>
                <a:sym typeface="Arial"/>
              </a:rPr>
              <a:t>tot</a:t>
            </a:r>
            <a:r>
              <a:rPr b="1" i="0" lang="fr-FR" sz="1400" u="none" cap="none" strike="noStrike">
                <a:solidFill>
                  <a:srgbClr val="C00000"/>
                </a:solidFill>
                <a:latin typeface="Arial"/>
                <a:ea typeface="Arial"/>
                <a:cs typeface="Arial"/>
                <a:sym typeface="Arial"/>
              </a:rPr>
              <a:t> </a:t>
            </a:r>
            <a:endParaRPr/>
          </a:p>
        </p:txBody>
      </p:sp>
      <p:sp>
        <p:nvSpPr>
          <p:cNvPr id="594" name="Google Shape;594;p56"/>
          <p:cNvSpPr/>
          <p:nvPr/>
        </p:nvSpPr>
        <p:spPr>
          <a:xfrm flipH="1" rot="9730582">
            <a:off x="2412114" y="1739214"/>
            <a:ext cx="146087" cy="494749"/>
          </a:xfrm>
          <a:custGeom>
            <a:rect b="b" l="l" r="r" t="t"/>
            <a:pathLst>
              <a:path extrusionOk="0" h="544" w="771">
                <a:moveTo>
                  <a:pt x="0" y="544"/>
                </a:moveTo>
                <a:cubicBezTo>
                  <a:pt x="26" y="385"/>
                  <a:pt x="53" y="227"/>
                  <a:pt x="182" y="136"/>
                </a:cubicBezTo>
                <a:cubicBezTo>
                  <a:pt x="311" y="45"/>
                  <a:pt x="673" y="23"/>
                  <a:pt x="771" y="0"/>
                </a:cubicBezTo>
              </a:path>
            </a:pathLst>
          </a:custGeom>
          <a:noFill/>
          <a:ln cap="flat" cmpd="sng" w="9525">
            <a:solidFill>
              <a:srgbClr val="FF00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5" name="Google Shape;595;p56"/>
          <p:cNvSpPr/>
          <p:nvPr/>
        </p:nvSpPr>
        <p:spPr>
          <a:xfrm>
            <a:off x="1259632" y="1185173"/>
            <a:ext cx="1584176" cy="576064"/>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6" name="Google Shape;596;p56"/>
          <p:cNvSpPr/>
          <p:nvPr/>
        </p:nvSpPr>
        <p:spPr>
          <a:xfrm>
            <a:off x="2989188" y="1144871"/>
            <a:ext cx="4148787" cy="731779"/>
          </a:xfrm>
          <a:prstGeom prst="ellipse">
            <a:avLst/>
          </a:prstGeom>
          <a:blipFill rotWithShape="1">
            <a:blip r:embed="rId14">
              <a:alphaModFix/>
            </a:blip>
            <a:stretch>
              <a:fillRect b="0" l="0" r="0" t="0"/>
            </a:stretch>
          </a:blip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fr-FR" sz="1400" u="none" cap="none" strike="noStrike">
                <a:latin typeface="Arial"/>
                <a:ea typeface="Arial"/>
                <a:cs typeface="Arial"/>
                <a:sym typeface="Arial"/>
              </a:rPr>
              <a:t> </a:t>
            </a:r>
            <a:endParaRPr/>
          </a:p>
        </p:txBody>
      </p:sp>
      <p:sp>
        <p:nvSpPr>
          <p:cNvPr id="597" name="Google Shape;597;p56"/>
          <p:cNvSpPr/>
          <p:nvPr/>
        </p:nvSpPr>
        <p:spPr>
          <a:xfrm>
            <a:off x="2575775" y="997350"/>
            <a:ext cx="1635617" cy="257897"/>
          </a:xfrm>
          <a:custGeom>
            <a:rect b="b" l="l" r="r" t="t"/>
            <a:pathLst>
              <a:path extrusionOk="0" h="257897" w="1635617">
                <a:moveTo>
                  <a:pt x="0" y="257897"/>
                </a:moveTo>
                <a:cubicBezTo>
                  <a:pt x="113763" y="214967"/>
                  <a:pt x="227526" y="172038"/>
                  <a:pt x="450760" y="129109"/>
                </a:cubicBezTo>
                <a:cubicBezTo>
                  <a:pt x="673994" y="86180"/>
                  <a:pt x="1141926" y="-6119"/>
                  <a:pt x="1339402" y="320"/>
                </a:cubicBezTo>
                <a:cubicBezTo>
                  <a:pt x="1536878" y="6759"/>
                  <a:pt x="1586247" y="87252"/>
                  <a:pt x="1635617" y="167745"/>
                </a:cubicBezTo>
              </a:path>
            </a:pathLst>
          </a:custGeom>
          <a:noFill/>
          <a:ln cap="flat" cmpd="sng" w="25400">
            <a:solidFill>
              <a:srgbClr val="9A0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8" name="Google Shape;598;p56"/>
          <p:cNvSpPr/>
          <p:nvPr/>
        </p:nvSpPr>
        <p:spPr>
          <a:xfrm>
            <a:off x="6490952" y="1796160"/>
            <a:ext cx="566671" cy="978794"/>
          </a:xfrm>
          <a:custGeom>
            <a:rect b="b" l="l" r="r" t="t"/>
            <a:pathLst>
              <a:path extrusionOk="0" h="978794" w="566671">
                <a:moveTo>
                  <a:pt x="566671" y="978794"/>
                </a:moveTo>
                <a:cubicBezTo>
                  <a:pt x="541986" y="876836"/>
                  <a:pt x="517301" y="774879"/>
                  <a:pt x="476518" y="656823"/>
                </a:cubicBezTo>
                <a:cubicBezTo>
                  <a:pt x="435735" y="538767"/>
                  <a:pt x="401392" y="379926"/>
                  <a:pt x="321972" y="270456"/>
                </a:cubicBezTo>
                <a:cubicBezTo>
                  <a:pt x="242552" y="160985"/>
                  <a:pt x="121276" y="80492"/>
                  <a:pt x="0" y="0"/>
                </a:cubicBezTo>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9" name="Google Shape;599;p56"/>
          <p:cNvSpPr/>
          <p:nvPr/>
        </p:nvSpPr>
        <p:spPr>
          <a:xfrm>
            <a:off x="3709115" y="1809039"/>
            <a:ext cx="91059" cy="347729"/>
          </a:xfrm>
          <a:custGeom>
            <a:rect b="b" l="l" r="r" t="t"/>
            <a:pathLst>
              <a:path extrusionOk="0" h="347729" w="91059">
                <a:moveTo>
                  <a:pt x="38637" y="0"/>
                </a:moveTo>
                <a:cubicBezTo>
                  <a:pt x="67615" y="48295"/>
                  <a:pt x="96593" y="96591"/>
                  <a:pt x="90153" y="154546"/>
                </a:cubicBezTo>
                <a:cubicBezTo>
                  <a:pt x="83714" y="212501"/>
                  <a:pt x="41857" y="280115"/>
                  <a:pt x="0" y="347729"/>
                </a:cubicBezTo>
              </a:path>
            </a:pathLst>
          </a:custGeom>
          <a:noFill/>
          <a:ln cap="flat" cmpd="sng" w="2540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0" name="Google Shape;600;p56"/>
          <p:cNvSpPr txBox="1"/>
          <p:nvPr/>
        </p:nvSpPr>
        <p:spPr>
          <a:xfrm>
            <a:off x="150222" y="427776"/>
            <a:ext cx="591052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6- Debriefing sur le calcul de concentrations </a:t>
            </a:r>
            <a:endParaRPr b="0" i="0" sz="1400" u="none" cap="none" strike="noStrike">
              <a:solidFill>
                <a:srgbClr val="000000"/>
              </a:solidFill>
              <a:latin typeface="Arial"/>
              <a:ea typeface="Arial"/>
              <a:cs typeface="Arial"/>
              <a:sym typeface="Arial"/>
            </a:endParaRPr>
          </a:p>
        </p:txBody>
      </p:sp>
      <p:sp>
        <p:nvSpPr>
          <p:cNvPr id="601" name="Google Shape;601;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500"/>
                                        <p:tgtEl>
                                          <p:spTgt spid="5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500"/>
                                        <p:tgtEl>
                                          <p:spTgt spid="5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3"/>
                                        </p:tgtEl>
                                        <p:attrNameLst>
                                          <p:attrName>style.visibility</p:attrName>
                                        </p:attrNameLst>
                                      </p:cBhvr>
                                      <p:to>
                                        <p:strVal val="visible"/>
                                      </p:to>
                                    </p:set>
                                    <p:anim calcmode="lin" valueType="num">
                                      <p:cBhvr additive="base">
                                        <p:cTn dur="500"/>
                                        <p:tgtEl>
                                          <p:spTgt spid="5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500"/>
                                        <p:tgtEl>
                                          <p:spTgt spid="5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500"/>
                                        <p:tgtEl>
                                          <p:spTgt spid="5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500"/>
                                        <p:tgtEl>
                                          <p:spTgt spid="5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500"/>
                                        <p:tgtEl>
                                          <p:spTgt spid="58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500"/>
                                        <p:tgtEl>
                                          <p:spTgt spid="5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7"/>
                                        </p:tgtEl>
                                        <p:attrNameLst>
                                          <p:attrName>style.visibility</p:attrName>
                                        </p:attrNameLst>
                                      </p:cBhvr>
                                      <p:to>
                                        <p:strVal val="visible"/>
                                      </p:to>
                                    </p:set>
                                    <p:anim calcmode="lin" valueType="num">
                                      <p:cBhvr additive="base">
                                        <p:cTn dur="500"/>
                                        <p:tgtEl>
                                          <p:spTgt spid="5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8"/>
                                        </p:tgtEl>
                                        <p:attrNameLst>
                                          <p:attrName>style.visibility</p:attrName>
                                        </p:attrNameLst>
                                      </p:cBhvr>
                                      <p:to>
                                        <p:strVal val="visible"/>
                                      </p:to>
                                    </p:set>
                                    <p:anim calcmode="lin" valueType="num">
                                      <p:cBhvr additive="base">
                                        <p:cTn dur="500"/>
                                        <p:tgtEl>
                                          <p:spTgt spid="5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9"/>
                                        </p:tgtEl>
                                        <p:attrNameLst>
                                          <p:attrName>style.visibility</p:attrName>
                                        </p:attrNameLst>
                                      </p:cBhvr>
                                      <p:to>
                                        <p:strVal val="visible"/>
                                      </p:to>
                                    </p:set>
                                    <p:anim calcmode="lin" valueType="num">
                                      <p:cBhvr additive="base">
                                        <p:cTn dur="500"/>
                                        <p:tgtEl>
                                          <p:spTgt spid="5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0"/>
                                        </p:tgtEl>
                                        <p:attrNameLst>
                                          <p:attrName>style.visibility</p:attrName>
                                        </p:attrNameLst>
                                      </p:cBhvr>
                                      <p:to>
                                        <p:strVal val="visible"/>
                                      </p:to>
                                    </p:set>
                                    <p:anim calcmode="lin" valueType="num">
                                      <p:cBhvr additive="base">
                                        <p:cTn dur="500"/>
                                        <p:tgtEl>
                                          <p:spTgt spid="5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1"/>
                                        </p:tgtEl>
                                        <p:attrNameLst>
                                          <p:attrName>style.visibility</p:attrName>
                                        </p:attrNameLst>
                                      </p:cBhvr>
                                      <p:to>
                                        <p:strVal val="visible"/>
                                      </p:to>
                                    </p:set>
                                    <p:anim calcmode="lin" valueType="num">
                                      <p:cBhvr additive="base">
                                        <p:cTn dur="500"/>
                                        <p:tgtEl>
                                          <p:spTgt spid="5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2"/>
                                        </p:tgtEl>
                                        <p:attrNameLst>
                                          <p:attrName>style.visibility</p:attrName>
                                        </p:attrNameLst>
                                      </p:cBhvr>
                                      <p:to>
                                        <p:strVal val="visible"/>
                                      </p:to>
                                    </p:set>
                                    <p:anim calcmode="lin" valueType="num">
                                      <p:cBhvr additive="base">
                                        <p:cTn dur="500"/>
                                        <p:tgtEl>
                                          <p:spTgt spid="5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3"/>
                                        </p:tgtEl>
                                        <p:attrNameLst>
                                          <p:attrName>style.visibility</p:attrName>
                                        </p:attrNameLst>
                                      </p:cBhvr>
                                      <p:to>
                                        <p:strVal val="visible"/>
                                      </p:to>
                                    </p:set>
                                    <p:anim calcmode="lin" valueType="num">
                                      <p:cBhvr additive="base">
                                        <p:cTn dur="500"/>
                                        <p:tgtEl>
                                          <p:spTgt spid="5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4"/>
                                        </p:tgtEl>
                                        <p:attrNameLst>
                                          <p:attrName>style.visibility</p:attrName>
                                        </p:attrNameLst>
                                      </p:cBhvr>
                                      <p:to>
                                        <p:strVal val="visible"/>
                                      </p:to>
                                    </p:set>
                                    <p:anim calcmode="lin" valueType="num">
                                      <p:cBhvr additive="base">
                                        <p:cTn dur="500"/>
                                        <p:tgtEl>
                                          <p:spTgt spid="5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5"/>
                                        </p:tgtEl>
                                        <p:attrNameLst>
                                          <p:attrName>style.visibility</p:attrName>
                                        </p:attrNameLst>
                                      </p:cBhvr>
                                      <p:to>
                                        <p:strVal val="visible"/>
                                      </p:to>
                                    </p:set>
                                    <p:anim calcmode="lin" valueType="num">
                                      <p:cBhvr additive="base">
                                        <p:cTn dur="500"/>
                                        <p:tgtEl>
                                          <p:spTgt spid="5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6"/>
                                        </p:tgtEl>
                                        <p:attrNameLst>
                                          <p:attrName>style.visibility</p:attrName>
                                        </p:attrNameLst>
                                      </p:cBhvr>
                                      <p:to>
                                        <p:strVal val="visible"/>
                                      </p:to>
                                    </p:set>
                                    <p:anim calcmode="lin" valueType="num">
                                      <p:cBhvr additive="base">
                                        <p:cTn dur="500"/>
                                        <p:tgtEl>
                                          <p:spTgt spid="59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7"/>
                                        </p:tgtEl>
                                        <p:attrNameLst>
                                          <p:attrName>style.visibility</p:attrName>
                                        </p:attrNameLst>
                                      </p:cBhvr>
                                      <p:to>
                                        <p:strVal val="visible"/>
                                      </p:to>
                                    </p:set>
                                    <p:anim calcmode="lin" valueType="num">
                                      <p:cBhvr additive="base">
                                        <p:cTn dur="500"/>
                                        <p:tgtEl>
                                          <p:spTgt spid="5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8"/>
                                        </p:tgtEl>
                                        <p:attrNameLst>
                                          <p:attrName>style.visibility</p:attrName>
                                        </p:attrNameLst>
                                      </p:cBhvr>
                                      <p:to>
                                        <p:strVal val="visible"/>
                                      </p:to>
                                    </p:set>
                                    <p:anim calcmode="lin" valueType="num">
                                      <p:cBhvr additive="base">
                                        <p:cTn dur="500"/>
                                        <p:tgtEl>
                                          <p:spTgt spid="5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99"/>
                                        </p:tgtEl>
                                        <p:attrNameLst>
                                          <p:attrName>style.visibility</p:attrName>
                                        </p:attrNameLst>
                                      </p:cBhvr>
                                      <p:to>
                                        <p:strVal val="visible"/>
                                      </p:to>
                                    </p:set>
                                    <p:anim calcmode="lin" valueType="num">
                                      <p:cBhvr additive="base">
                                        <p:cTn dur="500"/>
                                        <p:tgtEl>
                                          <p:spTgt spid="59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fr-FR" sz="1800"/>
              <a:t>‹#›</a:t>
            </a:fld>
            <a:endParaRPr sz="1800"/>
          </a:p>
        </p:txBody>
      </p:sp>
      <p:sp>
        <p:nvSpPr>
          <p:cNvPr id="608" name="Google Shape;608;p20"/>
          <p:cNvSpPr/>
          <p:nvPr/>
        </p:nvSpPr>
        <p:spPr>
          <a:xfrm>
            <a:off x="755576" y="981762"/>
            <a:ext cx="7488832"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E36C0A"/>
                </a:solidFill>
                <a:latin typeface="Times New Roman"/>
                <a:ea typeface="Times New Roman"/>
                <a:cs typeface="Times New Roman"/>
                <a:sym typeface="Times New Roman"/>
              </a:rPr>
              <a:t>Exo 3 :</a:t>
            </a:r>
            <a:r>
              <a:rPr b="1" i="0" lang="fr-FR" sz="1800" u="none" cap="none" strike="noStrike">
                <a:solidFill>
                  <a:srgbClr val="E36C0A"/>
                </a:solidFill>
                <a:latin typeface="Arial"/>
                <a:ea typeface="Arial"/>
                <a:cs typeface="Arial"/>
                <a:sym typeface="Arial"/>
              </a:rPr>
              <a:t> Calculs de concentrations molaires et dilutions</a:t>
            </a:r>
            <a:endParaRPr b="0" i="0" sz="1800" u="none" cap="none" strike="noStrike">
              <a:solidFill>
                <a:srgbClr val="E36C0A"/>
              </a:solidFill>
              <a:latin typeface="Arial"/>
              <a:ea typeface="Arial"/>
              <a:cs typeface="Arial"/>
              <a:sym typeface="Arial"/>
            </a:endParaRPr>
          </a:p>
        </p:txBody>
      </p:sp>
      <p:sp>
        <p:nvSpPr>
          <p:cNvPr id="609" name="Google Shape;609;p20"/>
          <p:cNvSpPr/>
          <p:nvPr/>
        </p:nvSpPr>
        <p:spPr>
          <a:xfrm>
            <a:off x="755576" y="5374968"/>
            <a:ext cx="7560840"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fr-FR" sz="1800" u="none" cap="none" strike="noStrike">
                <a:solidFill>
                  <a:schemeClr val="dk1"/>
                </a:solidFill>
                <a:latin typeface="Arial"/>
                <a:ea typeface="Arial"/>
                <a:cs typeface="Arial"/>
                <a:sym typeface="Arial"/>
              </a:rPr>
              <a:t>Données sur HCl  :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1" i="0" lang="fr-FR" sz="1800" u="none" cap="none" strike="noStrike">
                <a:solidFill>
                  <a:schemeClr val="dk1"/>
                </a:solidFill>
                <a:latin typeface="Arial"/>
                <a:ea typeface="Arial"/>
                <a:cs typeface="Arial"/>
                <a:sym typeface="Arial"/>
              </a:rPr>
              <a:t>MW 36,46 g.mol</a:t>
            </a:r>
            <a:r>
              <a:rPr b="1" baseline="30000" i="0" lang="fr-FR" sz="1800" u="none" cap="none" strike="noStrike">
                <a:solidFill>
                  <a:schemeClr val="dk1"/>
                </a:solidFill>
                <a:latin typeface="Arial"/>
                <a:ea typeface="Arial"/>
                <a:cs typeface="Arial"/>
                <a:sym typeface="Arial"/>
              </a:rPr>
              <a:t>-1</a:t>
            </a:r>
            <a:r>
              <a:rPr b="1" i="0" lang="fr-FR" sz="1800" u="none" cap="none" strike="noStrike">
                <a:solidFill>
                  <a:schemeClr val="dk1"/>
                </a:solidFill>
                <a:latin typeface="Arial"/>
                <a:ea typeface="Arial"/>
                <a:cs typeface="Arial"/>
                <a:sym typeface="Arial"/>
              </a:rPr>
              <a:t> </a:t>
            </a:r>
            <a:r>
              <a:rPr b="0" i="0" lang="fr-FR" sz="1800" u="none" cap="none" strike="noStrike">
                <a:solidFill>
                  <a:schemeClr val="dk1"/>
                </a:solidFill>
                <a:latin typeface="Arial"/>
                <a:ea typeface="Arial"/>
                <a:cs typeface="Arial"/>
                <a:sym typeface="Arial"/>
              </a:rPr>
              <a:t>; Boiling Pt: 110 °C (1013 hPa) ; Melting Pt: -30 °C ; Density: 1,18 (20 °C) ; % massique : 36%</a:t>
            </a:r>
            <a:endParaRPr b="0" i="0" sz="1800" u="none" cap="none" strike="noStrike">
              <a:solidFill>
                <a:schemeClr val="dk1"/>
              </a:solidFill>
              <a:latin typeface="Arial"/>
              <a:ea typeface="Arial"/>
              <a:cs typeface="Arial"/>
              <a:sym typeface="Arial"/>
            </a:endParaRPr>
          </a:p>
        </p:txBody>
      </p:sp>
      <p:sp>
        <p:nvSpPr>
          <p:cNvPr id="610" name="Google Shape;610;p20"/>
          <p:cNvSpPr/>
          <p:nvPr/>
        </p:nvSpPr>
        <p:spPr>
          <a:xfrm>
            <a:off x="758674" y="3220245"/>
            <a:ext cx="187220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fr-FR" sz="1800" u="none" cap="none" strike="noStrike">
                <a:solidFill>
                  <a:srgbClr val="0070C0"/>
                </a:solidFill>
                <a:latin typeface="Arial"/>
                <a:ea typeface="Arial"/>
                <a:cs typeface="Arial"/>
                <a:sym typeface="Arial"/>
              </a:rPr>
              <a:t>Aide : </a:t>
            </a:r>
            <a:r>
              <a:rPr b="0" i="1" lang="fr-FR" sz="1800" u="none" cap="none" strike="noStrike">
                <a:solidFill>
                  <a:srgbClr val="0070C0"/>
                </a:solidFill>
                <a:latin typeface="Arial"/>
                <a:ea typeface="Arial"/>
                <a:cs typeface="Arial"/>
                <a:sym typeface="Arial"/>
              </a:rPr>
              <a:t>déterminer la concentration de la solution mère.</a:t>
            </a:r>
            <a:endParaRPr b="0" i="0" sz="1800" u="none" cap="none" strike="noStrike">
              <a:solidFill>
                <a:schemeClr val="dk1"/>
              </a:solidFill>
              <a:latin typeface="Arial"/>
              <a:ea typeface="Arial"/>
              <a:cs typeface="Arial"/>
              <a:sym typeface="Arial"/>
            </a:endParaRPr>
          </a:p>
        </p:txBody>
      </p:sp>
      <p:sp>
        <p:nvSpPr>
          <p:cNvPr id="611" name="Google Shape;611;p20"/>
          <p:cNvSpPr/>
          <p:nvPr/>
        </p:nvSpPr>
        <p:spPr>
          <a:xfrm>
            <a:off x="755576" y="1299944"/>
            <a:ext cx="7581961"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Arial"/>
                <a:ea typeface="Arial"/>
                <a:cs typeface="Arial"/>
                <a:sym typeface="Arial"/>
              </a:rPr>
              <a:t>On souhaite préparer 100 mL d’une solution fille de concentration molaire  C = 1,16 mol.L</a:t>
            </a:r>
            <a:r>
              <a:rPr b="0" baseline="30000" i="0" lang="fr-FR" sz="1800" u="none" cap="none" strike="noStrike">
                <a:solidFill>
                  <a:srgbClr val="0070C0"/>
                </a:solidFill>
                <a:latin typeface="Arial"/>
                <a:ea typeface="Arial"/>
                <a:cs typeface="Arial"/>
                <a:sym typeface="Arial"/>
              </a:rPr>
              <a:t>-1</a:t>
            </a:r>
            <a:r>
              <a:rPr b="0" i="0" lang="fr-FR" sz="1800" u="none" cap="none" strike="noStrike">
                <a:solidFill>
                  <a:srgbClr val="0070C0"/>
                </a:solidFill>
                <a:latin typeface="Arial"/>
                <a:ea typeface="Arial"/>
                <a:cs typeface="Arial"/>
                <a:sym typeface="Arial"/>
              </a:rPr>
              <a:t> à partir de la solution suivante d’acide chlorhydrique ci-dessous.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Arial"/>
                <a:ea typeface="Arial"/>
                <a:cs typeface="Arial"/>
                <a:sym typeface="Arial"/>
              </a:rPr>
              <a:t>Quel volume de solution mère d’acide chlorhydrique faudra-t-il prélever?</a:t>
            </a:r>
            <a:endParaRPr b="0" i="0" sz="1800" u="none" cap="none" strike="noStrike">
              <a:solidFill>
                <a:srgbClr val="0070C0"/>
              </a:solidFill>
              <a:latin typeface="Arial"/>
              <a:ea typeface="Arial"/>
              <a:cs typeface="Arial"/>
              <a:sym typeface="Arial"/>
            </a:endParaRPr>
          </a:p>
        </p:txBody>
      </p:sp>
      <p:sp>
        <p:nvSpPr>
          <p:cNvPr id="612" name="Google Shape;612;p20"/>
          <p:cNvSpPr txBox="1"/>
          <p:nvPr/>
        </p:nvSpPr>
        <p:spPr>
          <a:xfrm>
            <a:off x="3300397" y="3496637"/>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613" name="Google Shape;613;p20"/>
          <p:cNvSpPr txBox="1"/>
          <p:nvPr/>
        </p:nvSpPr>
        <p:spPr>
          <a:xfrm>
            <a:off x="3525696" y="4133001"/>
            <a:ext cx="2428870" cy="646331"/>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
        <p:nvSpPr>
          <p:cNvPr id="614" name="Google Shape;614;p20"/>
          <p:cNvSpPr txBox="1"/>
          <p:nvPr/>
        </p:nvSpPr>
        <p:spPr>
          <a:xfrm>
            <a:off x="2419164" y="4863233"/>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615" name="Google Shape;615;p20"/>
          <p:cNvSpPr txBox="1"/>
          <p:nvPr/>
        </p:nvSpPr>
        <p:spPr>
          <a:xfrm>
            <a:off x="3691307" y="2689436"/>
            <a:ext cx="2428870" cy="646331"/>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Analyser, choisir la méthode</a:t>
            </a:r>
            <a:endParaRPr b="0" i="0" sz="1400" u="none" cap="none" strike="noStrike">
              <a:solidFill>
                <a:srgbClr val="000000"/>
              </a:solidFill>
              <a:latin typeface="Arial"/>
              <a:ea typeface="Arial"/>
              <a:cs typeface="Arial"/>
              <a:sym typeface="Arial"/>
            </a:endParaRPr>
          </a:p>
        </p:txBody>
      </p:sp>
      <p:sp>
        <p:nvSpPr>
          <p:cNvPr id="616" name="Google Shape;616;p20"/>
          <p:cNvSpPr txBox="1"/>
          <p:nvPr/>
        </p:nvSpPr>
        <p:spPr>
          <a:xfrm rot="369944">
            <a:off x="6424517" y="2659696"/>
            <a:ext cx="1512168" cy="2646878"/>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600"/>
              <a:buFont typeface="Arial"/>
              <a:buNone/>
            </a:pPr>
            <a:r>
              <a:rPr b="1" i="0" lang="fr-FR" sz="16600" u="none" cap="none" strike="noStrike">
                <a:solidFill>
                  <a:srgbClr val="3F3F3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617" name="Google Shape;617;p20"/>
          <p:cNvSpPr txBox="1"/>
          <p:nvPr/>
        </p:nvSpPr>
        <p:spPr>
          <a:xfrm rot="-1161137">
            <a:off x="1484585" y="2742877"/>
            <a:ext cx="220265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C00000"/>
                </a:solidFill>
                <a:latin typeface="Calibri"/>
                <a:ea typeface="Calibri"/>
                <a:cs typeface="Calibri"/>
                <a:sym typeface="Calibri"/>
              </a:rPr>
              <a:t>Facile ou difficile ?</a:t>
            </a:r>
            <a:endParaRPr b="0" i="0" sz="1400" u="none" cap="none" strike="noStrike">
              <a:solidFill>
                <a:srgbClr val="000000"/>
              </a:solidFill>
              <a:latin typeface="Arial"/>
              <a:ea typeface="Arial"/>
              <a:cs typeface="Arial"/>
              <a:sym typeface="Arial"/>
            </a:endParaRPr>
          </a:p>
        </p:txBody>
      </p:sp>
      <p:sp>
        <p:nvSpPr>
          <p:cNvPr id="618" name="Google Shape;618;p20"/>
          <p:cNvSpPr/>
          <p:nvPr/>
        </p:nvSpPr>
        <p:spPr>
          <a:xfrm>
            <a:off x="58736" y="381689"/>
            <a:ext cx="57054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 7- Présentation de la taxonomie de Bloom </a:t>
            </a:r>
            <a:endParaRPr b="0" i="0" sz="24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822"/>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fr-FR" sz="1800"/>
              <a:t>‹#›</a:t>
            </a:fld>
            <a:endParaRPr sz="1800"/>
          </a:p>
        </p:txBody>
      </p:sp>
      <p:sp>
        <p:nvSpPr>
          <p:cNvPr id="625" name="Google Shape;625;p21"/>
          <p:cNvSpPr/>
          <p:nvPr/>
        </p:nvSpPr>
        <p:spPr>
          <a:xfrm>
            <a:off x="848705" y="1013334"/>
            <a:ext cx="7488832"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E36C0A"/>
                </a:solidFill>
                <a:latin typeface="Times New Roman"/>
                <a:ea typeface="Times New Roman"/>
                <a:cs typeface="Times New Roman"/>
                <a:sym typeface="Times New Roman"/>
              </a:rPr>
              <a:t>Exo 3 :</a:t>
            </a:r>
            <a:r>
              <a:rPr b="1" i="0" lang="fr-FR" sz="1800" u="none" cap="none" strike="noStrike">
                <a:solidFill>
                  <a:srgbClr val="E36C0A"/>
                </a:solidFill>
                <a:latin typeface="Arial"/>
                <a:ea typeface="Arial"/>
                <a:cs typeface="Arial"/>
                <a:sym typeface="Arial"/>
              </a:rPr>
              <a:t> Calculs de concentrations molaires et dilutions</a:t>
            </a:r>
            <a:endParaRPr b="0" i="0" sz="1800" u="none" cap="none" strike="noStrike">
              <a:solidFill>
                <a:srgbClr val="E36C0A"/>
              </a:solidFill>
              <a:latin typeface="Arial"/>
              <a:ea typeface="Arial"/>
              <a:cs typeface="Arial"/>
              <a:sym typeface="Arial"/>
            </a:endParaRPr>
          </a:p>
        </p:txBody>
      </p:sp>
      <p:sp>
        <p:nvSpPr>
          <p:cNvPr id="626" name="Google Shape;626;p21"/>
          <p:cNvSpPr/>
          <p:nvPr/>
        </p:nvSpPr>
        <p:spPr>
          <a:xfrm>
            <a:off x="755576" y="5481286"/>
            <a:ext cx="7560840" cy="92333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1" lang="fr-FR" sz="1800" u="none" cap="none" strike="noStrike">
                <a:solidFill>
                  <a:schemeClr val="dk1"/>
                </a:solidFill>
                <a:latin typeface="Arial"/>
                <a:ea typeface="Arial"/>
                <a:cs typeface="Arial"/>
                <a:sym typeface="Arial"/>
              </a:rPr>
              <a:t>Données sur HCl  :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1" i="0" lang="fr-FR" sz="1800" u="none" cap="none" strike="noStrike">
                <a:solidFill>
                  <a:schemeClr val="dk1"/>
                </a:solidFill>
                <a:latin typeface="Arial"/>
                <a:ea typeface="Arial"/>
                <a:cs typeface="Arial"/>
                <a:sym typeface="Arial"/>
              </a:rPr>
              <a:t>MW 36,46 g.mol</a:t>
            </a:r>
            <a:r>
              <a:rPr b="1" baseline="30000" i="0" lang="fr-FR" sz="1800" u="none" cap="none" strike="noStrike">
                <a:solidFill>
                  <a:schemeClr val="dk1"/>
                </a:solidFill>
                <a:latin typeface="Arial"/>
                <a:ea typeface="Arial"/>
                <a:cs typeface="Arial"/>
                <a:sym typeface="Arial"/>
              </a:rPr>
              <a:t>-1</a:t>
            </a:r>
            <a:r>
              <a:rPr b="1" i="0" lang="fr-FR" sz="1800" u="none" cap="none" strike="noStrike">
                <a:solidFill>
                  <a:schemeClr val="dk1"/>
                </a:solidFill>
                <a:latin typeface="Arial"/>
                <a:ea typeface="Arial"/>
                <a:cs typeface="Arial"/>
                <a:sym typeface="Arial"/>
              </a:rPr>
              <a:t> </a:t>
            </a:r>
            <a:r>
              <a:rPr b="0" i="0" lang="fr-FR" sz="1800" u="none" cap="none" strike="noStrike">
                <a:solidFill>
                  <a:schemeClr val="dk1"/>
                </a:solidFill>
                <a:latin typeface="Arial"/>
                <a:ea typeface="Arial"/>
                <a:cs typeface="Arial"/>
                <a:sym typeface="Arial"/>
              </a:rPr>
              <a:t>; Boiling Pt: 110 °C (1013 hPa) ; Melting Pt: -30 °C ; Density: 1,18 (20 °C) ; % massique : 36%</a:t>
            </a:r>
            <a:endParaRPr b="0" i="0" sz="1800" u="none" cap="none" strike="noStrike">
              <a:solidFill>
                <a:schemeClr val="dk1"/>
              </a:solidFill>
              <a:latin typeface="Arial"/>
              <a:ea typeface="Arial"/>
              <a:cs typeface="Arial"/>
              <a:sym typeface="Arial"/>
            </a:endParaRPr>
          </a:p>
        </p:txBody>
      </p:sp>
      <p:sp>
        <p:nvSpPr>
          <p:cNvPr id="627" name="Google Shape;627;p21"/>
          <p:cNvSpPr/>
          <p:nvPr/>
        </p:nvSpPr>
        <p:spPr>
          <a:xfrm>
            <a:off x="758674" y="3326563"/>
            <a:ext cx="187220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fr-FR" sz="1800" u="none" cap="none" strike="noStrike">
                <a:solidFill>
                  <a:srgbClr val="0070C0"/>
                </a:solidFill>
                <a:latin typeface="Arial"/>
                <a:ea typeface="Arial"/>
                <a:cs typeface="Arial"/>
                <a:sym typeface="Arial"/>
              </a:rPr>
              <a:t>Aide : </a:t>
            </a:r>
            <a:r>
              <a:rPr b="0" i="1" lang="fr-FR" sz="1800" u="none" cap="none" strike="noStrike">
                <a:solidFill>
                  <a:srgbClr val="0070C0"/>
                </a:solidFill>
                <a:latin typeface="Arial"/>
                <a:ea typeface="Arial"/>
                <a:cs typeface="Arial"/>
                <a:sym typeface="Arial"/>
              </a:rPr>
              <a:t>déterminer la concentration de la solution mère.</a:t>
            </a:r>
            <a:endParaRPr b="0" i="0" sz="1800" u="none" cap="none" strike="noStrike">
              <a:solidFill>
                <a:schemeClr val="dk1"/>
              </a:solidFill>
              <a:latin typeface="Arial"/>
              <a:ea typeface="Arial"/>
              <a:cs typeface="Arial"/>
              <a:sym typeface="Arial"/>
            </a:endParaRPr>
          </a:p>
        </p:txBody>
      </p:sp>
      <p:sp>
        <p:nvSpPr>
          <p:cNvPr id="628" name="Google Shape;628;p21"/>
          <p:cNvSpPr/>
          <p:nvPr/>
        </p:nvSpPr>
        <p:spPr>
          <a:xfrm>
            <a:off x="755575" y="1406262"/>
            <a:ext cx="7560839"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Arial"/>
                <a:ea typeface="Arial"/>
                <a:cs typeface="Arial"/>
                <a:sym typeface="Arial"/>
              </a:rPr>
              <a:t>On souhaite préparer 100 mL d’une solution fille de concentration molaire  C = 1,16 mol.L</a:t>
            </a:r>
            <a:r>
              <a:rPr b="0" baseline="30000" i="0" lang="fr-FR" sz="1800" u="none" cap="none" strike="noStrike">
                <a:solidFill>
                  <a:srgbClr val="0070C0"/>
                </a:solidFill>
                <a:latin typeface="Arial"/>
                <a:ea typeface="Arial"/>
                <a:cs typeface="Arial"/>
                <a:sym typeface="Arial"/>
              </a:rPr>
              <a:t>-1</a:t>
            </a:r>
            <a:r>
              <a:rPr b="0" i="0" lang="fr-FR" sz="1800" u="none" cap="none" strike="noStrike">
                <a:solidFill>
                  <a:srgbClr val="0070C0"/>
                </a:solidFill>
                <a:latin typeface="Arial"/>
                <a:ea typeface="Arial"/>
                <a:cs typeface="Arial"/>
                <a:sym typeface="Arial"/>
              </a:rPr>
              <a:t> à partir de la solution suivante d’acide chlorhydrique ci-dessous.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Arial"/>
                <a:ea typeface="Arial"/>
                <a:cs typeface="Arial"/>
                <a:sym typeface="Arial"/>
              </a:rPr>
              <a:t>Quel volume de solution mère d’acide chlorhydrique faudra-t-il prélever?</a:t>
            </a:r>
            <a:endParaRPr b="0" i="0" sz="1800" u="none" cap="none" strike="noStrike">
              <a:solidFill>
                <a:srgbClr val="0070C0"/>
              </a:solidFill>
              <a:latin typeface="Arial"/>
              <a:ea typeface="Arial"/>
              <a:cs typeface="Arial"/>
              <a:sym typeface="Arial"/>
            </a:endParaRPr>
          </a:p>
        </p:txBody>
      </p:sp>
      <p:sp>
        <p:nvSpPr>
          <p:cNvPr id="629" name="Google Shape;629;p21"/>
          <p:cNvSpPr txBox="1"/>
          <p:nvPr/>
        </p:nvSpPr>
        <p:spPr>
          <a:xfrm>
            <a:off x="6217654" y="4003959"/>
            <a:ext cx="1159292"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630" name="Google Shape;630;p21"/>
          <p:cNvSpPr txBox="1"/>
          <p:nvPr/>
        </p:nvSpPr>
        <p:spPr>
          <a:xfrm>
            <a:off x="4185968" y="4308412"/>
            <a:ext cx="2428870" cy="646331"/>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
        <p:nvSpPr>
          <p:cNvPr id="631" name="Google Shape;631;p21"/>
          <p:cNvSpPr txBox="1"/>
          <p:nvPr/>
        </p:nvSpPr>
        <p:spPr>
          <a:xfrm>
            <a:off x="2247588" y="4705198"/>
            <a:ext cx="2544286" cy="369332"/>
          </a:xfrm>
          <a:prstGeom prst="rect">
            <a:avLst/>
          </a:prstGeom>
          <a:solidFill>
            <a:srgbClr val="0099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fr-FR" sz="1800" u="none" cap="none" strike="noStrike">
                <a:solidFill>
                  <a:schemeClr val="lt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sp>
        <p:nvSpPr>
          <p:cNvPr id="632" name="Google Shape;632;p21"/>
          <p:cNvSpPr txBox="1"/>
          <p:nvPr/>
        </p:nvSpPr>
        <p:spPr>
          <a:xfrm rot="-502645">
            <a:off x="1375121" y="1434242"/>
            <a:ext cx="5218870" cy="101566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fr-FR" sz="6000" u="none" cap="none" strike="noStrike">
                <a:solidFill>
                  <a:srgbClr val="C00000"/>
                </a:solidFill>
                <a:latin typeface="Calibri"/>
                <a:ea typeface="Calibri"/>
                <a:cs typeface="Calibri"/>
                <a:sym typeface="Calibri"/>
              </a:rPr>
              <a:t>Difficile </a:t>
            </a:r>
            <a:endParaRPr b="0" i="0" sz="1400" u="none" cap="none" strike="noStrike">
              <a:solidFill>
                <a:srgbClr val="000000"/>
              </a:solidFill>
              <a:latin typeface="Arial"/>
              <a:ea typeface="Arial"/>
              <a:cs typeface="Arial"/>
              <a:sym typeface="Arial"/>
            </a:endParaRPr>
          </a:p>
        </p:txBody>
      </p:sp>
      <p:sp>
        <p:nvSpPr>
          <p:cNvPr id="633" name="Google Shape;633;p21"/>
          <p:cNvSpPr txBox="1"/>
          <p:nvPr/>
        </p:nvSpPr>
        <p:spPr>
          <a:xfrm>
            <a:off x="2339752" y="2622434"/>
            <a:ext cx="5976662" cy="1200329"/>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Arial"/>
              <a:buNone/>
            </a:pPr>
            <a:r>
              <a:rPr b="0" i="0" lang="fr-FR" sz="3600" u="none" cap="none" strike="noStrike">
                <a:solidFill>
                  <a:schemeClr val="lt1"/>
                </a:solidFill>
                <a:latin typeface="Arial"/>
                <a:ea typeface="Arial"/>
                <a:cs typeface="Arial"/>
                <a:sym typeface="Arial"/>
              </a:rPr>
              <a:t>Analyser, choisir la méthode en fonction des données</a:t>
            </a:r>
            <a:endParaRPr b="0" i="0" sz="1400" u="none" cap="none" strike="noStrike">
              <a:solidFill>
                <a:srgbClr val="000000"/>
              </a:solidFill>
              <a:latin typeface="Arial"/>
              <a:ea typeface="Arial"/>
              <a:cs typeface="Arial"/>
              <a:sym typeface="Arial"/>
            </a:endParaRPr>
          </a:p>
        </p:txBody>
      </p:sp>
      <p:sp>
        <p:nvSpPr>
          <p:cNvPr id="634" name="Google Shape;634;p21"/>
          <p:cNvSpPr/>
          <p:nvPr/>
        </p:nvSpPr>
        <p:spPr>
          <a:xfrm>
            <a:off x="152836" y="458756"/>
            <a:ext cx="57054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 7- Présentation de la taxonomie de Bloom </a:t>
            </a:r>
            <a:endParaRPr b="0" i="0" sz="24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822"/>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500"/>
                                        <p:tgtEl>
                                          <p:spTgt spid="633"/>
                                        </p:tgtEl>
                                        <p:attrNameLst>
                                          <p:attrName>ppt_w</p:attrName>
                                        </p:attrNameLst>
                                      </p:cBhvr>
                                      <p:tavLst>
                                        <p:tav fmla="" tm="0">
                                          <p:val>
                                            <p:strVal val="0"/>
                                          </p:val>
                                        </p:tav>
                                        <p:tav fmla="" tm="100000">
                                          <p:val>
                                            <p:strVal val="#ppt_w"/>
                                          </p:val>
                                        </p:tav>
                                      </p:tavLst>
                                    </p:anim>
                                    <p:anim calcmode="lin" valueType="num">
                                      <p:cBhvr additive="base">
                                        <p:cTn dur="500"/>
                                        <p:tgtEl>
                                          <p:spTgt spid="6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pic>
        <p:nvPicPr>
          <p:cNvPr id="641" name="Google Shape;641;p57"/>
          <p:cNvPicPr preferRelativeResize="0"/>
          <p:nvPr/>
        </p:nvPicPr>
        <p:blipFill rotWithShape="1">
          <a:blip r:embed="rId3">
            <a:alphaModFix/>
          </a:blip>
          <a:srcRect b="0" l="0" r="0" t="0"/>
          <a:stretch/>
        </p:blipFill>
        <p:spPr>
          <a:xfrm>
            <a:off x="628650" y="950033"/>
            <a:ext cx="7538483" cy="5797493"/>
          </a:xfrm>
          <a:prstGeom prst="rect">
            <a:avLst/>
          </a:prstGeom>
          <a:noFill/>
          <a:ln>
            <a:noFill/>
          </a:ln>
        </p:spPr>
      </p:pic>
      <p:pic>
        <p:nvPicPr>
          <p:cNvPr id="642" name="Google Shape;642;p57"/>
          <p:cNvPicPr preferRelativeResize="0"/>
          <p:nvPr/>
        </p:nvPicPr>
        <p:blipFill rotWithShape="1">
          <a:blip r:embed="rId4">
            <a:alphaModFix/>
          </a:blip>
          <a:srcRect b="0" l="0" r="0" t="0"/>
          <a:stretch/>
        </p:blipFill>
        <p:spPr>
          <a:xfrm>
            <a:off x="6619016" y="950033"/>
            <a:ext cx="1548117" cy="1816718"/>
          </a:xfrm>
          <a:prstGeom prst="rect">
            <a:avLst/>
          </a:prstGeom>
          <a:noFill/>
          <a:ln>
            <a:noFill/>
          </a:ln>
        </p:spPr>
      </p:pic>
      <p:pic>
        <p:nvPicPr>
          <p:cNvPr id="643" name="Google Shape;643;p57"/>
          <p:cNvPicPr preferRelativeResize="0"/>
          <p:nvPr/>
        </p:nvPicPr>
        <p:blipFill rotWithShape="1">
          <a:blip r:embed="rId5">
            <a:alphaModFix/>
          </a:blip>
          <a:srcRect b="0" l="0" r="0" t="0"/>
          <a:stretch/>
        </p:blipFill>
        <p:spPr>
          <a:xfrm>
            <a:off x="3110463" y="1235971"/>
            <a:ext cx="2923074" cy="2148407"/>
          </a:xfrm>
          <a:prstGeom prst="rect">
            <a:avLst/>
          </a:prstGeom>
          <a:noFill/>
          <a:ln>
            <a:noFill/>
          </a:ln>
        </p:spPr>
      </p:pic>
      <p:sp>
        <p:nvSpPr>
          <p:cNvPr id="644" name="Google Shape;644;p57"/>
          <p:cNvSpPr/>
          <p:nvPr/>
        </p:nvSpPr>
        <p:spPr>
          <a:xfrm>
            <a:off x="152836" y="458756"/>
            <a:ext cx="57054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 7- Présentation de la taxonomie de Bloom </a:t>
            </a:r>
            <a:endParaRPr b="0" i="0" sz="2400" u="none" cap="none" strike="noStrike">
              <a:solidFill>
                <a:srgbClr val="7030A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121" name="Google Shape;121;p51"/>
          <p:cNvSpPr txBox="1"/>
          <p:nvPr/>
        </p:nvSpPr>
        <p:spPr>
          <a:xfrm>
            <a:off x="602497" y="1460677"/>
            <a:ext cx="200247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2800" u="none" cap="none" strike="noStrike">
                <a:solidFill>
                  <a:srgbClr val="0070C0"/>
                </a:solidFill>
                <a:latin typeface="Arial"/>
                <a:ea typeface="Arial"/>
                <a:cs typeface="Arial"/>
                <a:sym typeface="Arial"/>
              </a:rPr>
              <a:t>Séance 1 : </a:t>
            </a:r>
            <a:endParaRPr/>
          </a:p>
        </p:txBody>
      </p:sp>
      <p:sp>
        <p:nvSpPr>
          <p:cNvPr id="122" name="Google Shape;122;p51"/>
          <p:cNvSpPr txBox="1"/>
          <p:nvPr/>
        </p:nvSpPr>
        <p:spPr>
          <a:xfrm>
            <a:off x="596594" y="2117463"/>
            <a:ext cx="591052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1- Débriefing  sur vos méthodes de travail</a:t>
            </a:r>
            <a:endParaRPr b="0" i="0" sz="1400" u="none" cap="none" strike="noStrike">
              <a:solidFill>
                <a:srgbClr val="000000"/>
              </a:solidFill>
              <a:latin typeface="Arial"/>
              <a:ea typeface="Arial"/>
              <a:cs typeface="Arial"/>
              <a:sym typeface="Arial"/>
            </a:endParaRPr>
          </a:p>
        </p:txBody>
      </p:sp>
      <p:sp>
        <p:nvSpPr>
          <p:cNvPr id="123" name="Google Shape;123;p51"/>
          <p:cNvSpPr/>
          <p:nvPr/>
        </p:nvSpPr>
        <p:spPr>
          <a:xfrm>
            <a:off x="514343" y="2795480"/>
            <a:ext cx="41344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 2- Ressenti après un contrôle </a:t>
            </a:r>
            <a:endParaRPr b="0" i="0" sz="2400" u="none" cap="none" strike="noStrike">
              <a:solidFill>
                <a:srgbClr val="7030A0"/>
              </a:solidFill>
              <a:latin typeface="Calibri"/>
              <a:ea typeface="Calibri"/>
              <a:cs typeface="Calibri"/>
              <a:sym typeface="Calibri"/>
            </a:endParaRPr>
          </a:p>
        </p:txBody>
      </p:sp>
      <p:sp>
        <p:nvSpPr>
          <p:cNvPr id="124" name="Google Shape;124;p51"/>
          <p:cNvSpPr txBox="1"/>
          <p:nvPr/>
        </p:nvSpPr>
        <p:spPr>
          <a:xfrm>
            <a:off x="596594" y="3473538"/>
            <a:ext cx="764584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3- Du Lycée à l’Université en quelques chiffres</a:t>
            </a:r>
            <a:endParaRPr b="0" i="0" sz="2400" u="none" cap="none" strike="noStrike">
              <a:solidFill>
                <a:srgbClr val="000000"/>
              </a:solidFill>
              <a:latin typeface="Arial"/>
              <a:ea typeface="Arial"/>
              <a:cs typeface="Arial"/>
              <a:sym typeface="Arial"/>
            </a:endParaRPr>
          </a:p>
        </p:txBody>
      </p:sp>
      <p:sp>
        <p:nvSpPr>
          <p:cNvPr id="125" name="Google Shape;125;p51"/>
          <p:cNvSpPr/>
          <p:nvPr/>
        </p:nvSpPr>
        <p:spPr>
          <a:xfrm>
            <a:off x="596594" y="4151555"/>
            <a:ext cx="647405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4- Qu’est-ce qui a changé depuis le lycée?</a:t>
            </a:r>
            <a:endParaRPr b="1" i="0" sz="2400" u="none" cap="none" strike="noStrike">
              <a:solidFill>
                <a:srgbClr val="7030A0"/>
              </a:solidFill>
              <a:latin typeface="Calibri"/>
              <a:ea typeface="Calibri"/>
              <a:cs typeface="Calibri"/>
              <a:sym typeface="Calibri"/>
            </a:endParaRPr>
          </a:p>
        </p:txBody>
      </p:sp>
      <p:sp>
        <p:nvSpPr>
          <p:cNvPr id="126" name="Google Shape;126;p51"/>
          <p:cNvSpPr/>
          <p:nvPr/>
        </p:nvSpPr>
        <p:spPr>
          <a:xfrm>
            <a:off x="596594" y="4829572"/>
            <a:ext cx="841981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5- Quels sont les niveaux de difficultés rencontrés à l’université ?</a:t>
            </a:r>
            <a:endParaRPr b="1" i="0" sz="2400" u="none" cap="none" strike="noStrike">
              <a:solidFill>
                <a:srgbClr val="7030A0"/>
              </a:solidFill>
              <a:latin typeface="Calibri"/>
              <a:ea typeface="Calibri"/>
              <a:cs typeface="Calibri"/>
              <a:sym typeface="Calibri"/>
            </a:endParaRPr>
          </a:p>
        </p:txBody>
      </p:sp>
      <p:sp>
        <p:nvSpPr>
          <p:cNvPr id="127" name="Google Shape;127;p51"/>
          <p:cNvSpPr/>
          <p:nvPr/>
        </p:nvSpPr>
        <p:spPr>
          <a:xfrm>
            <a:off x="2520501" y="179538"/>
            <a:ext cx="4572000" cy="1045223"/>
          </a:xfrm>
          <a:prstGeom prst="rect">
            <a:avLst/>
          </a:prstGeom>
          <a:noFill/>
          <a:ln>
            <a:noFill/>
          </a:ln>
        </p:spPr>
        <p:txBody>
          <a:bodyPr anchorCtr="0" anchor="t" bIns="45700" lIns="91425" spcFirstLastPara="1" rIns="91425" wrap="square" tIns="45700">
            <a:spAutoFit/>
          </a:bodyPr>
          <a:lstStyle/>
          <a:p>
            <a:pPr indent="0" lvl="0" marL="0" marR="0" rtl="0" algn="ctr">
              <a:lnSpc>
                <a:spcPct val="107916"/>
              </a:lnSpc>
              <a:spcBef>
                <a:spcPts val="0"/>
              </a:spcBef>
              <a:spcAft>
                <a:spcPts val="0"/>
              </a:spcAft>
              <a:buNone/>
            </a:pPr>
            <a:r>
              <a:rPr b="1" i="0" lang="fr-FR" sz="2400" u="none" cap="none" strike="noStrike">
                <a:solidFill>
                  <a:srgbClr val="0070C0"/>
                </a:solidFill>
                <a:latin typeface="Calibri"/>
                <a:ea typeface="Calibri"/>
                <a:cs typeface="Calibri"/>
                <a:sym typeface="Calibri"/>
              </a:rPr>
              <a:t>Différence Lycée - Université </a:t>
            </a:r>
            <a:endParaRPr/>
          </a:p>
          <a:p>
            <a:pPr indent="0" lvl="0" marL="0" marR="0" rtl="0" algn="ctr">
              <a:lnSpc>
                <a:spcPct val="100000"/>
              </a:lnSpc>
              <a:spcBef>
                <a:spcPts val="0"/>
              </a:spcBef>
              <a:spcAft>
                <a:spcPts val="0"/>
              </a:spcAft>
              <a:buNone/>
            </a:pPr>
            <a:r>
              <a:rPr b="1" i="0" lang="fr-FR" sz="2400" u="none" cap="none" strike="noStrike">
                <a:solidFill>
                  <a:srgbClr val="0070C0"/>
                </a:solidFill>
                <a:latin typeface="Calibri"/>
                <a:ea typeface="Calibri"/>
                <a:cs typeface="Calibri"/>
                <a:sym typeface="Calibri"/>
              </a:rPr>
              <a:t>Compréhension profonde</a:t>
            </a:r>
            <a:r>
              <a:rPr b="1" i="0" lang="fr-FR" sz="3600" u="none" cap="none" strike="noStrike">
                <a:solidFill>
                  <a:srgbClr val="7030A0"/>
                </a:solidFill>
                <a:latin typeface="Calibri"/>
                <a:ea typeface="Calibri"/>
                <a:cs typeface="Calibri"/>
                <a:sym typeface="Calibri"/>
              </a:rPr>
              <a:t>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graphicFrame>
        <p:nvGraphicFramePr>
          <p:cNvPr id="651" name="Google Shape;651;p58"/>
          <p:cNvGraphicFramePr/>
          <p:nvPr/>
        </p:nvGraphicFramePr>
        <p:xfrm>
          <a:off x="531480" y="1705324"/>
          <a:ext cx="3000000" cy="3000000"/>
        </p:xfrm>
        <a:graphic>
          <a:graphicData uri="http://schemas.openxmlformats.org/drawingml/2006/table">
            <a:tbl>
              <a:tblPr>
                <a:noFill/>
                <a:tableStyleId>{95B3B84C-D5B3-4726-BB23-2F238322AE13}</a:tableStyleId>
              </a:tblPr>
              <a:tblGrid>
                <a:gridCol w="2749800"/>
                <a:gridCol w="1290725"/>
                <a:gridCol w="2626350"/>
                <a:gridCol w="1414175"/>
              </a:tblGrid>
              <a:tr h="304800">
                <a:tc gridSpan="2">
                  <a:txBody>
                    <a:bodyPr/>
                    <a:lstStyle/>
                    <a:p>
                      <a:pPr indent="0" lvl="0" marL="0" marR="0" rtl="0" algn="ctr">
                        <a:lnSpc>
                          <a:spcPct val="100000"/>
                        </a:lnSpc>
                        <a:spcBef>
                          <a:spcPts val="0"/>
                        </a:spcBef>
                        <a:spcAft>
                          <a:spcPts val="0"/>
                        </a:spcAft>
                        <a:buNone/>
                      </a:pPr>
                      <a:r>
                        <a:rPr b="1" i="0" lang="fr-FR" sz="2400" u="none" cap="none" strike="noStrike">
                          <a:solidFill>
                            <a:srgbClr val="0070C0"/>
                          </a:solidFill>
                          <a:latin typeface="Calibri"/>
                          <a:ea typeface="Calibri"/>
                          <a:cs typeface="Calibri"/>
                          <a:sym typeface="Calibri"/>
                        </a:rPr>
                        <a:t>Exercice Facile</a:t>
                      </a:r>
                      <a:endParaRPr b="1" sz="3200" u="none" cap="none" strike="noStrike">
                        <a:solidFill>
                          <a:srgbClr val="0070C0"/>
                        </a:solidFill>
                      </a:endParaRPr>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None/>
                      </a:pPr>
                      <a:r>
                        <a:rPr b="0" i="0" lang="fr-FR" sz="2400" u="none" cap="none" strike="noStrike">
                          <a:solidFill>
                            <a:srgbClr val="0070C0"/>
                          </a:solidFill>
                          <a:latin typeface="Calibri"/>
                          <a:ea typeface="Calibri"/>
                          <a:cs typeface="Calibri"/>
                          <a:sym typeface="Calibri"/>
                        </a:rPr>
                        <a:t>Exercice difficile</a:t>
                      </a:r>
                      <a:endParaRPr sz="3200" u="none" cap="none" strike="noStrike">
                        <a:solidFill>
                          <a:srgbClr val="0070C0"/>
                        </a:solidFill>
                      </a:endParaRPr>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355600">
                <a:tc>
                  <a:txBody>
                    <a:bodyPr/>
                    <a:lstStyle/>
                    <a:p>
                      <a:pPr indent="0" lvl="0" marL="0" marR="0" rtl="0" algn="l">
                        <a:lnSpc>
                          <a:spcPct val="100000"/>
                        </a:lnSpc>
                        <a:spcBef>
                          <a:spcPts val="0"/>
                        </a:spcBef>
                        <a:spcAft>
                          <a:spcPts val="0"/>
                        </a:spcAft>
                        <a:buNone/>
                      </a:pPr>
                      <a:r>
                        <a:rPr b="0" i="0" lang="fr-FR" sz="2000" u="none" cap="none" strike="noStrike">
                          <a:solidFill>
                            <a:schemeClr val="dk1"/>
                          </a:solidFill>
                          <a:latin typeface="Calibri"/>
                          <a:ea typeface="Calibri"/>
                          <a:cs typeface="Calibri"/>
                          <a:sym typeface="Calibri"/>
                        </a:rPr>
                        <a:t>Actions pour résoudre l’exercice</a:t>
                      </a:r>
                      <a:endParaRPr sz="2800" u="none" cap="none" strike="noStrike">
                        <a:solidFill>
                          <a:schemeClr val="dk1"/>
                        </a:solidFill>
                      </a:endParaRPr>
                    </a:p>
                    <a:p>
                      <a:pPr indent="0" lvl="0" marL="0" marR="0" rtl="0" algn="l">
                        <a:lnSpc>
                          <a:spcPct val="100000"/>
                        </a:lnSpc>
                        <a:spcBef>
                          <a:spcPts val="0"/>
                        </a:spcBef>
                        <a:spcAft>
                          <a:spcPts val="0"/>
                        </a:spcAft>
                        <a:buNone/>
                      </a:pP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br>
                        <a:rPr lang="fr-FR" sz="2000" u="none" cap="none" strike="noStrike">
                          <a:solidFill>
                            <a:schemeClr val="dk1"/>
                          </a:solidFill>
                        </a:rPr>
                      </a:br>
                      <a:endParaRPr sz="2000" u="none" cap="none" strike="noStrike">
                        <a:solidFill>
                          <a:schemeClr val="dk1"/>
                        </a:solidFill>
                      </a:endParaRPr>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fr-FR" sz="2000" u="none" cap="none" strike="noStrike">
                          <a:solidFill>
                            <a:schemeClr val="dk1"/>
                          </a:solidFill>
                          <a:latin typeface="Calibri"/>
                          <a:ea typeface="Calibri"/>
                          <a:cs typeface="Calibri"/>
                          <a:sym typeface="Calibri"/>
                        </a:rPr>
                        <a:t>Niveau de difficulté</a:t>
                      </a:r>
                      <a:endParaRPr sz="2800" u="none" cap="none" strike="noStrike">
                        <a:solidFill>
                          <a:schemeClr val="dk1"/>
                        </a:solidFill>
                      </a:endParaRPr>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fr-FR" sz="2000" u="none" cap="none" strike="noStrike">
                          <a:solidFill>
                            <a:schemeClr val="dk1"/>
                          </a:solidFill>
                          <a:latin typeface="Calibri"/>
                          <a:ea typeface="Calibri"/>
                          <a:cs typeface="Calibri"/>
                          <a:sym typeface="Calibri"/>
                        </a:rPr>
                        <a:t>Actions pour résoudre l’exercice</a:t>
                      </a:r>
                      <a:endParaRPr sz="2800" u="none" cap="none" strike="noStrike">
                        <a:solidFill>
                          <a:schemeClr val="dk1"/>
                        </a:solidFill>
                      </a:endParaRPr>
                    </a:p>
                    <a:p>
                      <a:pPr indent="0" lvl="0" marL="0" marR="0" rtl="0" algn="l">
                        <a:lnSpc>
                          <a:spcPct val="100000"/>
                        </a:lnSpc>
                        <a:spcBef>
                          <a:spcPts val="0"/>
                        </a:spcBef>
                        <a:spcAft>
                          <a:spcPts val="0"/>
                        </a:spcAft>
                        <a:buNone/>
                      </a:pPr>
                      <a:br>
                        <a:rPr lang="fr-FR" sz="2800" u="none" cap="none" strike="noStrike">
                          <a:solidFill>
                            <a:schemeClr val="dk1"/>
                          </a:solidFill>
                        </a:rPr>
                      </a:br>
                      <a:br>
                        <a:rPr lang="fr-FR" sz="2800" u="none" cap="none" strike="noStrike">
                          <a:solidFill>
                            <a:schemeClr val="dk1"/>
                          </a:solidFill>
                        </a:rPr>
                      </a:br>
                      <a:endParaRPr sz="2800" u="none" cap="none" strike="noStrike">
                        <a:solidFill>
                          <a:schemeClr val="dk1"/>
                        </a:solidFill>
                      </a:endParaRPr>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fr-FR" sz="2000" u="none" cap="none" strike="noStrike">
                          <a:solidFill>
                            <a:schemeClr val="dk1"/>
                          </a:solidFill>
                          <a:latin typeface="Calibri"/>
                          <a:ea typeface="Calibri"/>
                          <a:cs typeface="Calibri"/>
                          <a:sym typeface="Calibri"/>
                        </a:rPr>
                        <a:t>Niveau de difficulté</a:t>
                      </a:r>
                      <a:endParaRPr sz="2800" u="none" cap="none" strike="noStrike">
                        <a:solidFill>
                          <a:schemeClr val="dk1"/>
                        </a:solidFill>
                      </a:endParaRPr>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52" name="Google Shape;652;p58"/>
          <p:cNvSpPr/>
          <p:nvPr/>
        </p:nvSpPr>
        <p:spPr>
          <a:xfrm>
            <a:off x="152836" y="458756"/>
            <a:ext cx="57054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 7- Présentation de la taxonomie de Bloom </a:t>
            </a:r>
            <a:endParaRPr b="0" i="0" sz="2400" u="none" cap="none" strike="noStrike">
              <a:solidFill>
                <a:srgbClr val="7030A0"/>
              </a:solidFill>
              <a:latin typeface="Calibri"/>
              <a:ea typeface="Calibri"/>
              <a:cs typeface="Calibri"/>
              <a:sym typeface="Calibri"/>
            </a:endParaRPr>
          </a:p>
        </p:txBody>
      </p:sp>
      <p:sp>
        <p:nvSpPr>
          <p:cNvPr id="653" name="Google Shape;653;p58"/>
          <p:cNvSpPr txBox="1"/>
          <p:nvPr/>
        </p:nvSpPr>
        <p:spPr>
          <a:xfrm>
            <a:off x="595423" y="1116419"/>
            <a:ext cx="66095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rgbClr val="0070C0"/>
                </a:solidFill>
                <a:latin typeface="Arial"/>
                <a:ea typeface="Arial"/>
                <a:cs typeface="Arial"/>
                <a:sym typeface="Arial"/>
              </a:rPr>
              <a:t>Tableau 1  à compléter aux vues des exercices résolus à la séance précédente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grpSp>
        <p:nvGrpSpPr>
          <p:cNvPr id="660" name="Google Shape;660;p59"/>
          <p:cNvGrpSpPr/>
          <p:nvPr/>
        </p:nvGrpSpPr>
        <p:grpSpPr>
          <a:xfrm>
            <a:off x="755576" y="2090514"/>
            <a:ext cx="7686675" cy="3714750"/>
            <a:chOff x="755576" y="1700808"/>
            <a:chExt cx="7686675" cy="3714750"/>
          </a:xfrm>
        </p:grpSpPr>
        <p:pic>
          <p:nvPicPr>
            <p:cNvPr id="661" name="Google Shape;661;p59"/>
            <p:cNvPicPr preferRelativeResize="0"/>
            <p:nvPr/>
          </p:nvPicPr>
          <p:blipFill rotWithShape="1">
            <a:blip r:embed="rId3">
              <a:alphaModFix/>
            </a:blip>
            <a:srcRect b="0" l="0" r="0" t="0"/>
            <a:stretch/>
          </p:blipFill>
          <p:spPr>
            <a:xfrm>
              <a:off x="755576" y="1700808"/>
              <a:ext cx="7686675" cy="3714750"/>
            </a:xfrm>
            <a:prstGeom prst="rect">
              <a:avLst/>
            </a:prstGeom>
            <a:noFill/>
            <a:ln>
              <a:noFill/>
            </a:ln>
          </p:spPr>
        </p:pic>
        <p:sp>
          <p:nvSpPr>
            <p:cNvPr id="662" name="Google Shape;662;p59"/>
            <p:cNvSpPr txBox="1"/>
            <p:nvPr/>
          </p:nvSpPr>
          <p:spPr>
            <a:xfrm>
              <a:off x="844635" y="1703224"/>
              <a:ext cx="1303562" cy="369332"/>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400" u="none" cap="none" strike="noStrike">
                  <a:solidFill>
                    <a:schemeClr val="lt1"/>
                  </a:solidFill>
                  <a:latin typeface="Arial"/>
                  <a:ea typeface="Arial"/>
                  <a:cs typeface="Arial"/>
                  <a:sym typeface="Arial"/>
                </a:rPr>
                <a:t>Connaitre : </a:t>
              </a:r>
              <a:endParaRPr/>
            </a:p>
          </p:txBody>
        </p:sp>
        <p:sp>
          <p:nvSpPr>
            <p:cNvPr id="663" name="Google Shape;663;p59"/>
            <p:cNvSpPr txBox="1"/>
            <p:nvPr/>
          </p:nvSpPr>
          <p:spPr>
            <a:xfrm>
              <a:off x="2127361" y="1703224"/>
              <a:ext cx="1440160" cy="369332"/>
            </a:xfrm>
            <a:prstGeom prst="rect">
              <a:avLst/>
            </a:prstGeom>
            <a:solidFill>
              <a:srgbClr val="6600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400" u="none" cap="none" strike="noStrike">
                  <a:solidFill>
                    <a:schemeClr val="lt1"/>
                  </a:solidFill>
                  <a:latin typeface="Arial"/>
                  <a:ea typeface="Arial"/>
                  <a:cs typeface="Arial"/>
                  <a:sym typeface="Arial"/>
                </a:rPr>
                <a:t>Comprendre </a:t>
              </a:r>
              <a:endParaRPr/>
            </a:p>
          </p:txBody>
        </p:sp>
        <p:sp>
          <p:nvSpPr>
            <p:cNvPr id="664" name="Google Shape;664;p59"/>
            <p:cNvSpPr txBox="1"/>
            <p:nvPr/>
          </p:nvSpPr>
          <p:spPr>
            <a:xfrm>
              <a:off x="3536317" y="1703224"/>
              <a:ext cx="1189436" cy="369332"/>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400" u="none" cap="none" strike="noStrike">
                  <a:solidFill>
                    <a:schemeClr val="lt1"/>
                  </a:solidFill>
                  <a:latin typeface="Arial"/>
                  <a:ea typeface="Arial"/>
                  <a:cs typeface="Arial"/>
                  <a:sym typeface="Arial"/>
                </a:rPr>
                <a:t>Appliquer </a:t>
              </a:r>
              <a:endParaRPr/>
            </a:p>
          </p:txBody>
        </p:sp>
        <p:sp>
          <p:nvSpPr>
            <p:cNvPr id="665" name="Google Shape;665;p59"/>
            <p:cNvSpPr txBox="1"/>
            <p:nvPr/>
          </p:nvSpPr>
          <p:spPr>
            <a:xfrm>
              <a:off x="4725753" y="1727632"/>
              <a:ext cx="1152128" cy="369332"/>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1400" u="none" cap="none" strike="noStrike">
                  <a:solidFill>
                    <a:schemeClr val="lt1"/>
                  </a:solidFill>
                  <a:latin typeface="Arial"/>
                  <a:ea typeface="Arial"/>
                  <a:cs typeface="Arial"/>
                  <a:sym typeface="Arial"/>
                </a:rPr>
                <a:t>Analyser</a:t>
              </a:r>
              <a:endParaRPr/>
            </a:p>
          </p:txBody>
        </p:sp>
      </p:grpSp>
      <p:sp>
        <p:nvSpPr>
          <p:cNvPr id="666" name="Google Shape;666;p59"/>
          <p:cNvSpPr txBox="1"/>
          <p:nvPr/>
        </p:nvSpPr>
        <p:spPr>
          <a:xfrm>
            <a:off x="1268797" y="1611396"/>
            <a:ext cx="622426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1400" u="none" cap="none" strike="noStrike">
                <a:solidFill>
                  <a:srgbClr val="000000"/>
                </a:solidFill>
                <a:latin typeface="Times New Roman"/>
                <a:ea typeface="Times New Roman"/>
                <a:cs typeface="Times New Roman"/>
                <a:sym typeface="Times New Roman"/>
              </a:rPr>
              <a:t>Exemples de verbes associés à chaque étape d’apprentissage</a:t>
            </a:r>
            <a:endParaRPr/>
          </a:p>
        </p:txBody>
      </p:sp>
      <p:sp>
        <p:nvSpPr>
          <p:cNvPr id="667" name="Google Shape;667;p59"/>
          <p:cNvSpPr txBox="1"/>
          <p:nvPr/>
        </p:nvSpPr>
        <p:spPr>
          <a:xfrm>
            <a:off x="858889" y="836712"/>
            <a:ext cx="704408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400" u="none" cap="none" strike="noStrike">
                <a:solidFill>
                  <a:schemeClr val="lt2"/>
                </a:solidFill>
                <a:latin typeface="Arial"/>
                <a:ea typeface="Arial"/>
                <a:cs typeface="Arial"/>
                <a:sym typeface="Arial"/>
              </a:rPr>
              <a:t>Afin d’identifier chaque étape de la taxonomie de bloom, on peut associer des verbes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lang="fr-FR" sz="1200">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grpSp>
        <p:nvGrpSpPr>
          <p:cNvPr id="674" name="Google Shape;674;p22"/>
          <p:cNvGrpSpPr/>
          <p:nvPr/>
        </p:nvGrpSpPr>
        <p:grpSpPr>
          <a:xfrm>
            <a:off x="1259632" y="1520574"/>
            <a:ext cx="5665043" cy="3633966"/>
            <a:chOff x="216933" y="692695"/>
            <a:chExt cx="6385805" cy="4096074"/>
          </a:xfrm>
        </p:grpSpPr>
        <p:sp>
          <p:nvSpPr>
            <p:cNvPr id="675" name="Google Shape;675;p22"/>
            <p:cNvSpPr/>
            <p:nvPr/>
          </p:nvSpPr>
          <p:spPr>
            <a:xfrm>
              <a:off x="216933" y="692695"/>
              <a:ext cx="6385805" cy="4096074"/>
            </a:xfrm>
            <a:prstGeom prst="triangle">
              <a:avLst>
                <a:gd fmla="val 50000" name="adj"/>
              </a:avLst>
            </a:prstGeom>
            <a:solidFill>
              <a:srgbClr val="00CCFF"/>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676" name="Google Shape;676;p22"/>
            <p:cNvSpPr/>
            <p:nvPr/>
          </p:nvSpPr>
          <p:spPr>
            <a:xfrm>
              <a:off x="1058424" y="692695"/>
              <a:ext cx="4680595" cy="3002199"/>
            </a:xfrm>
            <a:prstGeom prst="triangle">
              <a:avLst>
                <a:gd fmla="val 50000" name="adj"/>
              </a:avLst>
            </a:prstGeom>
            <a:solidFill>
              <a:srgbClr val="996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677" name="Google Shape;677;p22"/>
            <p:cNvSpPr/>
            <p:nvPr/>
          </p:nvSpPr>
          <p:spPr>
            <a:xfrm>
              <a:off x="1777661" y="692695"/>
              <a:ext cx="3256411" cy="2087727"/>
            </a:xfrm>
            <a:prstGeom prst="triangle">
              <a:avLst>
                <a:gd fmla="val 50000" name="adj"/>
              </a:avLst>
            </a:prstGeom>
            <a:solidFill>
              <a:srgbClr val="92D050"/>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678" name="Google Shape;678;p22"/>
            <p:cNvSpPr/>
            <p:nvPr/>
          </p:nvSpPr>
          <p:spPr>
            <a:xfrm>
              <a:off x="2541353" y="692695"/>
              <a:ext cx="1727438" cy="1108163"/>
            </a:xfrm>
            <a:prstGeom prst="triangle">
              <a:avLst>
                <a:gd fmla="val 50000" name="adj"/>
              </a:avLst>
            </a:prstGeom>
            <a:solidFill>
              <a:srgbClr val="CC33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id="679" name="Google Shape;679;p22"/>
            <p:cNvSpPr txBox="1"/>
            <p:nvPr/>
          </p:nvSpPr>
          <p:spPr>
            <a:xfrm>
              <a:off x="2820642" y="1257138"/>
              <a:ext cx="1333893" cy="4509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0" i="0" lang="fr-FR" sz="2000" u="none" cap="none" strike="noStrike">
                  <a:solidFill>
                    <a:schemeClr val="lt1"/>
                  </a:solidFill>
                  <a:latin typeface="Arial"/>
                  <a:ea typeface="Arial"/>
                  <a:cs typeface="Arial"/>
                  <a:sym typeface="Arial"/>
                </a:rPr>
                <a:t>Analyser</a:t>
              </a:r>
              <a:endParaRPr b="0" i="0" sz="1400" u="none" cap="none" strike="noStrike">
                <a:solidFill>
                  <a:srgbClr val="000000"/>
                </a:solidFill>
                <a:latin typeface="Arial"/>
                <a:ea typeface="Arial"/>
                <a:cs typeface="Arial"/>
                <a:sym typeface="Arial"/>
              </a:endParaRPr>
            </a:p>
          </p:txBody>
        </p:sp>
        <p:sp>
          <p:nvSpPr>
            <p:cNvPr id="680" name="Google Shape;680;p22"/>
            <p:cNvSpPr txBox="1"/>
            <p:nvPr/>
          </p:nvSpPr>
          <p:spPr>
            <a:xfrm>
              <a:off x="2560112" y="2074693"/>
              <a:ext cx="1677214" cy="5203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fr-FR" sz="2400" u="none" cap="none" strike="noStrike">
                  <a:solidFill>
                    <a:schemeClr val="dk1"/>
                  </a:solidFill>
                  <a:latin typeface="Arial"/>
                  <a:ea typeface="Arial"/>
                  <a:cs typeface="Arial"/>
                  <a:sym typeface="Arial"/>
                </a:rPr>
                <a:t>Appliquer</a:t>
              </a:r>
              <a:endParaRPr b="0" i="0" sz="1400" u="none" cap="none" strike="noStrike">
                <a:solidFill>
                  <a:srgbClr val="000000"/>
                </a:solidFill>
                <a:latin typeface="Arial"/>
                <a:ea typeface="Arial"/>
                <a:cs typeface="Arial"/>
                <a:sym typeface="Arial"/>
              </a:endParaRPr>
            </a:p>
          </p:txBody>
        </p:sp>
        <p:sp>
          <p:nvSpPr>
            <p:cNvPr id="681" name="Google Shape;681;p22"/>
            <p:cNvSpPr txBox="1"/>
            <p:nvPr/>
          </p:nvSpPr>
          <p:spPr>
            <a:xfrm>
              <a:off x="1606042" y="2807468"/>
              <a:ext cx="3585356" cy="9366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fr-FR" sz="2400" u="none" cap="none" strike="noStrike">
                  <a:solidFill>
                    <a:schemeClr val="lt1"/>
                  </a:solidFill>
                  <a:latin typeface="Arial"/>
                  <a:ea typeface="Arial"/>
                  <a:cs typeface="Arial"/>
                  <a:sym typeface="Arial"/>
                </a:rPr>
                <a:t>Comprendre, décrire,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400"/>
                <a:buFont typeface="Arial"/>
                <a:buNone/>
              </a:pPr>
              <a:r>
                <a:rPr b="0" i="0" lang="fr-FR" sz="2400" u="none" cap="none" strike="noStrike">
                  <a:solidFill>
                    <a:schemeClr val="lt1"/>
                  </a:solidFill>
                  <a:latin typeface="Arial"/>
                  <a:ea typeface="Arial"/>
                  <a:cs typeface="Arial"/>
                  <a:sym typeface="Arial"/>
                </a:rPr>
                <a:t>expliquer</a:t>
              </a:r>
              <a:endParaRPr b="0" i="0" sz="1400" u="none" cap="none" strike="noStrike">
                <a:solidFill>
                  <a:srgbClr val="000000"/>
                </a:solidFill>
                <a:latin typeface="Arial"/>
                <a:ea typeface="Arial"/>
                <a:cs typeface="Arial"/>
                <a:sym typeface="Arial"/>
              </a:endParaRPr>
            </a:p>
          </p:txBody>
        </p:sp>
        <p:sp>
          <p:nvSpPr>
            <p:cNvPr id="682" name="Google Shape;682;p22"/>
            <p:cNvSpPr txBox="1"/>
            <p:nvPr/>
          </p:nvSpPr>
          <p:spPr>
            <a:xfrm>
              <a:off x="1462663" y="4020451"/>
              <a:ext cx="3758823" cy="5203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fr-FR" sz="2400" u="none" cap="none" strike="noStrike">
                  <a:solidFill>
                    <a:schemeClr val="dk1"/>
                  </a:solidFill>
                  <a:latin typeface="Arial"/>
                  <a:ea typeface="Arial"/>
                  <a:cs typeface="Arial"/>
                  <a:sym typeface="Arial"/>
                </a:rPr>
                <a:t>Connaître – mémoriser</a:t>
              </a:r>
              <a:endParaRPr b="0" i="0" sz="1400" u="none" cap="none" strike="noStrike">
                <a:solidFill>
                  <a:srgbClr val="000000"/>
                </a:solidFill>
                <a:latin typeface="Arial"/>
                <a:ea typeface="Arial"/>
                <a:cs typeface="Arial"/>
                <a:sym typeface="Arial"/>
              </a:endParaRPr>
            </a:p>
          </p:txBody>
        </p:sp>
      </p:grpSp>
      <p:sp>
        <p:nvSpPr>
          <p:cNvPr id="683" name="Google Shape;683;p22"/>
          <p:cNvSpPr txBox="1"/>
          <p:nvPr/>
        </p:nvSpPr>
        <p:spPr>
          <a:xfrm>
            <a:off x="2046195" y="5281570"/>
            <a:ext cx="388298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000"/>
              <a:buFont typeface="Arial"/>
              <a:buNone/>
            </a:pPr>
            <a:r>
              <a:rPr b="1" i="0" lang="fr-FR" sz="2000" u="none" cap="none" strike="noStrike">
                <a:solidFill>
                  <a:srgbClr val="0070C0"/>
                </a:solidFill>
                <a:latin typeface="Arial"/>
                <a:ea typeface="Arial"/>
                <a:cs typeface="Arial"/>
                <a:sym typeface="Arial"/>
              </a:rPr>
              <a:t>Taxonomie de Bloom (étape 1)</a:t>
            </a:r>
            <a:endParaRPr b="0" i="0" sz="1400" u="none" cap="none" strike="noStrike">
              <a:solidFill>
                <a:srgbClr val="000000"/>
              </a:solidFill>
              <a:latin typeface="Arial"/>
              <a:ea typeface="Arial"/>
              <a:cs typeface="Arial"/>
              <a:sym typeface="Arial"/>
            </a:endParaRPr>
          </a:p>
        </p:txBody>
      </p:sp>
      <p:sp>
        <p:nvSpPr>
          <p:cNvPr id="684" name="Google Shape;684;p22"/>
          <p:cNvSpPr txBox="1"/>
          <p:nvPr/>
        </p:nvSpPr>
        <p:spPr>
          <a:xfrm>
            <a:off x="7138192" y="5154540"/>
            <a:ext cx="114457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fr-FR" sz="2000" u="none" cap="none" strike="noStrike">
                <a:solidFill>
                  <a:schemeClr val="dk1"/>
                </a:solidFill>
                <a:latin typeface="Arial"/>
                <a:ea typeface="Arial"/>
                <a:cs typeface="Arial"/>
                <a:sym typeface="Arial"/>
              </a:rPr>
              <a:t>Lycée</a:t>
            </a:r>
            <a:endParaRPr b="0" i="0" sz="1400" u="none" cap="none" strike="noStrike">
              <a:solidFill>
                <a:srgbClr val="000000"/>
              </a:solidFill>
              <a:latin typeface="Arial"/>
              <a:ea typeface="Arial"/>
              <a:cs typeface="Arial"/>
              <a:sym typeface="Arial"/>
            </a:endParaRPr>
          </a:p>
        </p:txBody>
      </p:sp>
      <p:sp>
        <p:nvSpPr>
          <p:cNvPr id="685" name="Google Shape;685;p22"/>
          <p:cNvSpPr txBox="1"/>
          <p:nvPr/>
        </p:nvSpPr>
        <p:spPr>
          <a:xfrm>
            <a:off x="6812221" y="1228251"/>
            <a:ext cx="155523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fr-FR" sz="2400" u="none" cap="none" strike="noStrike">
                <a:solidFill>
                  <a:schemeClr val="dk1"/>
                </a:solidFill>
                <a:latin typeface="Arial"/>
                <a:ea typeface="Arial"/>
                <a:cs typeface="Arial"/>
                <a:sym typeface="Arial"/>
              </a:rPr>
              <a:t>Université</a:t>
            </a:r>
            <a:endParaRPr b="0" i="0" sz="1400" u="none" cap="none" strike="noStrike">
              <a:solidFill>
                <a:srgbClr val="000000"/>
              </a:solidFill>
              <a:latin typeface="Arial"/>
              <a:ea typeface="Arial"/>
              <a:cs typeface="Arial"/>
              <a:sym typeface="Arial"/>
            </a:endParaRPr>
          </a:p>
        </p:txBody>
      </p:sp>
      <p:sp>
        <p:nvSpPr>
          <p:cNvPr id="686" name="Google Shape;686;p22"/>
          <p:cNvSpPr/>
          <p:nvPr/>
        </p:nvSpPr>
        <p:spPr>
          <a:xfrm>
            <a:off x="7325929" y="1650258"/>
            <a:ext cx="484187" cy="3504282"/>
          </a:xfrm>
          <a:prstGeom prst="upArrow">
            <a:avLst>
              <a:gd fmla="val 44010" name="adj1"/>
              <a:gd fmla="val 163807" name="adj2"/>
            </a:avLst>
          </a:prstGeom>
          <a:gradFill>
            <a:gsLst>
              <a:gs pos="0">
                <a:srgbClr val="C00000"/>
              </a:gs>
              <a:gs pos="39000">
                <a:srgbClr val="92D050"/>
              </a:gs>
              <a:gs pos="73000">
                <a:srgbClr val="9966FF"/>
              </a:gs>
              <a:gs pos="100000">
                <a:srgbClr val="00CCFF"/>
              </a:gs>
            </a:gsLst>
            <a:lin ang="5400000" scaled="0"/>
          </a:gra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7" name="Google Shape;687;p22"/>
          <p:cNvSpPr txBox="1"/>
          <p:nvPr/>
        </p:nvSpPr>
        <p:spPr>
          <a:xfrm>
            <a:off x="1082786" y="1120464"/>
            <a:ext cx="458984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000"/>
              <a:buFont typeface="Arial"/>
              <a:buNone/>
            </a:pPr>
            <a:r>
              <a:rPr b="1" i="0" lang="fr-FR" sz="2000" u="none" cap="none" strike="noStrike">
                <a:solidFill>
                  <a:srgbClr val="C00000"/>
                </a:solidFill>
                <a:latin typeface="Arial"/>
                <a:ea typeface="Arial"/>
                <a:cs typeface="Arial"/>
                <a:sym typeface="Arial"/>
              </a:rPr>
              <a:t>Progression du Lycée à l’Université </a:t>
            </a:r>
            <a:endParaRPr b="0" i="0" sz="1400" u="none" cap="none" strike="noStrike">
              <a:solidFill>
                <a:srgbClr val="000000"/>
              </a:solidFill>
              <a:latin typeface="Arial"/>
              <a:ea typeface="Arial"/>
              <a:cs typeface="Arial"/>
              <a:sym typeface="Arial"/>
            </a:endParaRPr>
          </a:p>
        </p:txBody>
      </p:sp>
      <p:sp>
        <p:nvSpPr>
          <p:cNvPr id="688" name="Google Shape;688;p22"/>
          <p:cNvSpPr txBox="1"/>
          <p:nvPr/>
        </p:nvSpPr>
        <p:spPr>
          <a:xfrm>
            <a:off x="827584" y="5747780"/>
            <a:ext cx="851024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A l’université, vous allez progresser pour être capables « d’analyser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 par exemple :  résoudre un problème complexe en utilisant un ensemble de connaissance</a:t>
            </a:r>
            <a:endParaRPr b="0" i="0" sz="1400" u="none" cap="none" strike="noStrike">
              <a:solidFill>
                <a:srgbClr val="000000"/>
              </a:solidFill>
              <a:latin typeface="Arial"/>
              <a:ea typeface="Arial"/>
              <a:cs typeface="Arial"/>
              <a:sym typeface="Arial"/>
            </a:endParaRPr>
          </a:p>
        </p:txBody>
      </p:sp>
      <p:sp>
        <p:nvSpPr>
          <p:cNvPr id="689" name="Google Shape;689;p22"/>
          <p:cNvSpPr/>
          <p:nvPr/>
        </p:nvSpPr>
        <p:spPr>
          <a:xfrm>
            <a:off x="152836" y="458756"/>
            <a:ext cx="570540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 7- Présentation de la taxonomie de Bloom </a:t>
            </a:r>
            <a:endParaRPr b="0" i="0" sz="2400" u="none" cap="none" strike="noStrike">
              <a:solidFill>
                <a:srgbClr val="7030A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grpSp>
        <p:nvGrpSpPr>
          <p:cNvPr id="696" name="Google Shape;696;p60"/>
          <p:cNvGrpSpPr/>
          <p:nvPr/>
        </p:nvGrpSpPr>
        <p:grpSpPr>
          <a:xfrm>
            <a:off x="3536564" y="62354"/>
            <a:ext cx="4739336" cy="6397505"/>
            <a:chOff x="376675" y="1063455"/>
            <a:chExt cx="4091153" cy="5522540"/>
          </a:xfrm>
        </p:grpSpPr>
        <p:pic>
          <p:nvPicPr>
            <p:cNvPr id="697" name="Google Shape;697;p60"/>
            <p:cNvPicPr preferRelativeResize="0"/>
            <p:nvPr/>
          </p:nvPicPr>
          <p:blipFill rotWithShape="1">
            <a:blip r:embed="rId3">
              <a:alphaModFix/>
            </a:blip>
            <a:srcRect b="19218" l="3479" r="47798" t="2156"/>
            <a:stretch/>
          </p:blipFill>
          <p:spPr>
            <a:xfrm>
              <a:off x="376675" y="1063455"/>
              <a:ext cx="4091153" cy="5522540"/>
            </a:xfrm>
            <a:prstGeom prst="rect">
              <a:avLst/>
            </a:prstGeom>
            <a:noFill/>
            <a:ln>
              <a:noFill/>
            </a:ln>
          </p:spPr>
        </p:pic>
        <p:sp>
          <p:nvSpPr>
            <p:cNvPr id="698" name="Google Shape;698;p60"/>
            <p:cNvSpPr/>
            <p:nvPr/>
          </p:nvSpPr>
          <p:spPr>
            <a:xfrm>
              <a:off x="3831220" y="1063455"/>
              <a:ext cx="636608" cy="857942"/>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9" name="Google Shape;699;p60"/>
            <p:cNvSpPr/>
            <p:nvPr/>
          </p:nvSpPr>
          <p:spPr>
            <a:xfrm>
              <a:off x="3946967" y="5069711"/>
              <a:ext cx="520861" cy="1516284"/>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700" name="Google Shape;700;p60"/>
          <p:cNvSpPr txBox="1"/>
          <p:nvPr/>
        </p:nvSpPr>
        <p:spPr>
          <a:xfrm>
            <a:off x="376675" y="475695"/>
            <a:ext cx="764584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8- Les différents types de fiches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graphicFrame>
        <p:nvGraphicFramePr>
          <p:cNvPr id="707" name="Google Shape;707;p61"/>
          <p:cNvGraphicFramePr/>
          <p:nvPr/>
        </p:nvGraphicFramePr>
        <p:xfrm>
          <a:off x="218759" y="1193213"/>
          <a:ext cx="3000000" cy="3000000"/>
        </p:xfrm>
        <a:graphic>
          <a:graphicData uri="http://schemas.openxmlformats.org/drawingml/2006/table">
            <a:tbl>
              <a:tblPr>
                <a:noFill/>
                <a:tableStyleId>{95B3B84C-D5B3-4726-BB23-2F238322AE13}</a:tableStyleId>
              </a:tblPr>
              <a:tblGrid>
                <a:gridCol w="2809175"/>
                <a:gridCol w="2809175"/>
                <a:gridCol w="2809175"/>
              </a:tblGrid>
              <a:tr h="153150">
                <a:tc>
                  <a:txBody>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Fiches contenu</a:t>
                      </a:r>
                      <a:endParaRPr b="1" sz="2800" u="none" cap="none" strike="noStrike">
                        <a:solidFill>
                          <a:srgbClr val="7030A0"/>
                        </a:solidFill>
                      </a:endParaRPr>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Fiche méthode</a:t>
                      </a:r>
                      <a:endParaRPr b="1" sz="2800" u="none" cap="none" strike="noStrike">
                        <a:solidFill>
                          <a:srgbClr val="7030A0"/>
                        </a:solidFill>
                      </a:endParaRPr>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Fiche problème</a:t>
                      </a:r>
                      <a:endParaRPr b="1" sz="2800" u="none" cap="none" strike="noStrike">
                        <a:solidFill>
                          <a:srgbClr val="7030A0"/>
                        </a:solidFill>
                      </a:endParaRPr>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3150">
                <a:tc gridSpan="3">
                  <a:txBody>
                    <a:bodyPr/>
                    <a:lstStyle/>
                    <a:p>
                      <a:pPr indent="0" lvl="0" marL="0" marR="0" rtl="0" algn="l">
                        <a:lnSpc>
                          <a:spcPct val="100000"/>
                        </a:lnSpc>
                        <a:spcBef>
                          <a:spcPts val="0"/>
                        </a:spcBef>
                        <a:spcAft>
                          <a:spcPts val="0"/>
                        </a:spcAft>
                        <a:buNone/>
                      </a:pPr>
                      <a:r>
                        <a:rPr b="1" i="0" lang="fr-FR" sz="2400" u="none" cap="none" strike="noStrike">
                          <a:solidFill>
                            <a:schemeClr val="dk1"/>
                          </a:solidFill>
                          <a:latin typeface="Calibri"/>
                          <a:ea typeface="Calibri"/>
                          <a:cs typeface="Calibri"/>
                          <a:sym typeface="Calibri"/>
                        </a:rPr>
                        <a:t>a) C’est quoi ?</a:t>
                      </a:r>
                      <a:endParaRPr b="1" sz="2800" u="none" cap="none" strike="noStrike">
                        <a:solidFill>
                          <a:schemeClr val="dk1"/>
                        </a:solidFill>
                      </a:endParaRPr>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1572675">
                <a:tc>
                  <a:txBody>
                    <a:bodyPr/>
                    <a:lstStyle/>
                    <a:p>
                      <a:pPr indent="0" lvl="0" marL="0" marR="0" rtl="0" algn="l">
                        <a:lnSpc>
                          <a:spcPct val="100000"/>
                        </a:lnSpc>
                        <a:spcBef>
                          <a:spcPts val="0"/>
                        </a:spcBef>
                        <a:spcAft>
                          <a:spcPts val="0"/>
                        </a:spcAft>
                        <a:buNone/>
                      </a:pPr>
                      <a:r>
                        <a:rPr b="0" i="0" lang="fr-FR" sz="1800" u="none" cap="none" strike="noStrike">
                          <a:solidFill>
                            <a:srgbClr val="000000"/>
                          </a:solidFill>
                          <a:latin typeface="Calibri"/>
                          <a:ea typeface="Calibri"/>
                          <a:cs typeface="Calibri"/>
                          <a:sym typeface="Calibri"/>
                        </a:rPr>
                        <a:t>Objectif : </a:t>
                      </a:r>
                      <a:endParaRPr sz="2000" u="none" cap="none" strike="noStrike"/>
                    </a:p>
                    <a:p>
                      <a:pPr indent="0" lvl="0" marL="0" marR="0" rtl="0" algn="l">
                        <a:lnSpc>
                          <a:spcPct val="100000"/>
                        </a:lnSpc>
                        <a:spcBef>
                          <a:spcPts val="0"/>
                        </a:spcBef>
                        <a:spcAft>
                          <a:spcPts val="0"/>
                        </a:spcAft>
                        <a:buNone/>
                      </a:pPr>
                      <a:br>
                        <a:rPr lang="fr-FR" sz="2000" u="none" cap="none" strike="noStrike"/>
                      </a:br>
                      <a:br>
                        <a:rPr lang="fr-FR" sz="2000" u="none" cap="none" strike="noStrike"/>
                      </a:br>
                      <a:r>
                        <a:rPr b="0" i="0" lang="fr-FR" sz="1800" u="none" cap="none" strike="noStrike">
                          <a:solidFill>
                            <a:srgbClr val="000000"/>
                          </a:solidFill>
                          <a:latin typeface="Calibri"/>
                          <a:ea typeface="Calibri"/>
                          <a:cs typeface="Calibri"/>
                          <a:sym typeface="Calibri"/>
                        </a:rPr>
                        <a:t>Répond à </a:t>
                      </a: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fr-FR" sz="1800" u="none" cap="none" strike="noStrike">
                          <a:solidFill>
                            <a:srgbClr val="000000"/>
                          </a:solidFill>
                          <a:latin typeface="Calibri"/>
                          <a:ea typeface="Calibri"/>
                          <a:cs typeface="Calibri"/>
                          <a:sym typeface="Calibri"/>
                        </a:rPr>
                        <a:t>Objectif : </a:t>
                      </a:r>
                      <a:endParaRPr sz="2000" u="none" cap="none" strike="noStrike"/>
                    </a:p>
                    <a:p>
                      <a:pPr indent="0" lvl="0" marL="0" marR="0" rtl="0" algn="l">
                        <a:lnSpc>
                          <a:spcPct val="100000"/>
                        </a:lnSpc>
                        <a:spcBef>
                          <a:spcPts val="0"/>
                        </a:spcBef>
                        <a:spcAft>
                          <a:spcPts val="0"/>
                        </a:spcAft>
                        <a:buNone/>
                      </a:pPr>
                      <a:br>
                        <a:rPr lang="fr-FR" sz="2000" u="none" cap="none" strike="noStrike"/>
                      </a:br>
                      <a:br>
                        <a:rPr lang="fr-FR" sz="2000" u="none" cap="none" strike="noStrike"/>
                      </a:br>
                      <a:r>
                        <a:rPr b="0" i="0" lang="fr-FR" sz="1800" u="none" cap="none" strike="noStrike">
                          <a:solidFill>
                            <a:srgbClr val="000000"/>
                          </a:solidFill>
                          <a:latin typeface="Calibri"/>
                          <a:ea typeface="Calibri"/>
                          <a:cs typeface="Calibri"/>
                          <a:sym typeface="Calibri"/>
                        </a:rPr>
                        <a:t>Répond à </a:t>
                      </a: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fr-FR" sz="1800" u="none" cap="none" strike="noStrike">
                          <a:solidFill>
                            <a:srgbClr val="000000"/>
                          </a:solidFill>
                          <a:latin typeface="Calibri"/>
                          <a:ea typeface="Calibri"/>
                          <a:cs typeface="Calibri"/>
                          <a:sym typeface="Calibri"/>
                        </a:rPr>
                        <a:t>Objectif : </a:t>
                      </a:r>
                      <a:endParaRPr sz="2000" u="none" cap="none" strike="noStrike"/>
                    </a:p>
                    <a:p>
                      <a:pPr indent="0" lvl="0" marL="0" marR="0" rtl="0" algn="l">
                        <a:lnSpc>
                          <a:spcPct val="100000"/>
                        </a:lnSpc>
                        <a:spcBef>
                          <a:spcPts val="0"/>
                        </a:spcBef>
                        <a:spcAft>
                          <a:spcPts val="0"/>
                        </a:spcAft>
                        <a:buNone/>
                      </a:pPr>
                      <a:br>
                        <a:rPr lang="fr-FR" sz="2000" u="none" cap="none" strike="noStrike"/>
                      </a:br>
                      <a:br>
                        <a:rPr lang="fr-FR" sz="2000" u="none" cap="none" strike="noStrike"/>
                      </a:br>
                      <a:r>
                        <a:rPr b="0" i="0" lang="fr-FR" sz="1800" u="none" cap="none" strike="noStrike">
                          <a:solidFill>
                            <a:srgbClr val="000000"/>
                          </a:solidFill>
                          <a:latin typeface="Calibri"/>
                          <a:ea typeface="Calibri"/>
                          <a:cs typeface="Calibri"/>
                          <a:sym typeface="Calibri"/>
                        </a:rPr>
                        <a:t>Répond à </a:t>
                      </a:r>
                      <a:endParaRPr sz="2000" u="none" cap="none" strike="noStrike"/>
                    </a:p>
                    <a:p>
                      <a:pPr indent="0" lvl="0" marL="0" marR="0" rtl="0" algn="l">
                        <a:lnSpc>
                          <a:spcPct val="100000"/>
                        </a:lnSpc>
                        <a:spcBef>
                          <a:spcPts val="0"/>
                        </a:spcBef>
                        <a:spcAft>
                          <a:spcPts val="0"/>
                        </a:spcAft>
                        <a:buNone/>
                      </a:pPr>
                      <a:r>
                        <a:t/>
                      </a: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2250">
                <a:tc gridSpan="3">
                  <a:txBody>
                    <a:bodyPr/>
                    <a:lstStyle/>
                    <a:p>
                      <a:pPr indent="0" lvl="0" marL="0" marR="0" rtl="0" algn="l">
                        <a:lnSpc>
                          <a:spcPct val="100000"/>
                        </a:lnSpc>
                        <a:spcBef>
                          <a:spcPts val="0"/>
                        </a:spcBef>
                        <a:spcAft>
                          <a:spcPts val="0"/>
                        </a:spcAft>
                        <a:buNone/>
                      </a:pPr>
                      <a:r>
                        <a:rPr b="1" i="0" lang="fr-FR" sz="2400" u="none" cap="none" strike="noStrike">
                          <a:solidFill>
                            <a:schemeClr val="dk1"/>
                          </a:solidFill>
                          <a:latin typeface="Calibri"/>
                          <a:ea typeface="Calibri"/>
                          <a:cs typeface="Calibri"/>
                          <a:sym typeface="Calibri"/>
                        </a:rPr>
                        <a:t>b) A quels verbes d’action peut-on les relier (Apprendre ? Comprendre ? Résoudre ? Raisonner ?</a:t>
                      </a:r>
                      <a:endParaRPr b="1" sz="2800" u="none" cap="none" strike="noStrike">
                        <a:solidFill>
                          <a:schemeClr val="dk1"/>
                        </a:solidFill>
                      </a:endParaRPr>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238275">
                <a:tc>
                  <a:txBody>
                    <a:bodyPr/>
                    <a:lstStyle/>
                    <a:p>
                      <a:pPr indent="0" lvl="0" marL="0" marR="0" rtl="0" algn="l">
                        <a:lnSpc>
                          <a:spcPct val="100000"/>
                        </a:lnSpc>
                        <a:spcBef>
                          <a:spcPts val="0"/>
                        </a:spcBef>
                        <a:spcAft>
                          <a:spcPts val="0"/>
                        </a:spcAft>
                        <a:buNone/>
                      </a:pPr>
                      <a:br>
                        <a:rPr lang="fr-FR" sz="2000" u="none" cap="none" strike="noStrike"/>
                      </a:br>
                      <a:br>
                        <a:rPr lang="fr-FR" sz="2000" u="none" cap="none" strike="noStrike"/>
                      </a:b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fr-FR" sz="2000" u="none" cap="none" strike="noStrike"/>
                      </a:b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fr-FR" sz="2000" u="none" cap="none" strike="noStrike"/>
                      </a:b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3150">
                <a:tc gridSpan="3">
                  <a:txBody>
                    <a:bodyPr/>
                    <a:lstStyle/>
                    <a:p>
                      <a:pPr indent="0" lvl="0" marL="0" marR="0" rtl="0" algn="l">
                        <a:lnSpc>
                          <a:spcPct val="100000"/>
                        </a:lnSpc>
                        <a:spcBef>
                          <a:spcPts val="0"/>
                        </a:spcBef>
                        <a:spcAft>
                          <a:spcPts val="0"/>
                        </a:spcAft>
                        <a:buNone/>
                      </a:pPr>
                      <a:r>
                        <a:rPr b="1" i="0" lang="fr-FR" sz="2400" u="none" cap="none" strike="noStrike">
                          <a:solidFill>
                            <a:schemeClr val="dk1"/>
                          </a:solidFill>
                          <a:latin typeface="Calibri"/>
                          <a:ea typeface="Calibri"/>
                          <a:cs typeface="Calibri"/>
                          <a:sym typeface="Calibri"/>
                        </a:rPr>
                        <a:t>c) Utile pour exos faciles ou difficiles ?</a:t>
                      </a:r>
                      <a:endParaRPr b="1" sz="2800" u="none" cap="none" strike="noStrike">
                        <a:solidFill>
                          <a:schemeClr val="dk1"/>
                        </a:solidFill>
                      </a:endParaRPr>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558550">
                <a:tc>
                  <a:txBody>
                    <a:bodyPr/>
                    <a:lstStyle/>
                    <a:p>
                      <a:pPr indent="0" lvl="0" marL="0" marR="0" rtl="0" algn="l">
                        <a:lnSpc>
                          <a:spcPct val="100000"/>
                        </a:lnSpc>
                        <a:spcBef>
                          <a:spcPts val="0"/>
                        </a:spcBef>
                        <a:spcAft>
                          <a:spcPts val="0"/>
                        </a:spcAft>
                        <a:buNone/>
                      </a:pPr>
                      <a:br>
                        <a:rPr lang="fr-FR" sz="2000" u="none" cap="none" strike="noStrike"/>
                      </a:br>
                      <a:br>
                        <a:rPr lang="fr-FR" sz="2000" u="none" cap="none" strike="noStrike"/>
                      </a:b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fr-FR" sz="2000" u="none" cap="none" strike="noStrike"/>
                      </a:b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br>
                        <a:rPr lang="fr-FR" sz="2000" u="none" cap="none" strike="noStrike"/>
                      </a:br>
                      <a:endParaRPr sz="2000" u="none" cap="none" strike="noStrike"/>
                    </a:p>
                  </a:txBody>
                  <a:tcPr marT="27025" marB="27025" marR="40550" marL="405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708" name="Google Shape;708;p61"/>
          <p:cNvSpPr txBox="1"/>
          <p:nvPr/>
        </p:nvSpPr>
        <p:spPr>
          <a:xfrm>
            <a:off x="133607" y="487269"/>
            <a:ext cx="764584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8- Les différents types de fiches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pic>
        <p:nvPicPr>
          <p:cNvPr id="715" name="Google Shape;715;p62"/>
          <p:cNvPicPr preferRelativeResize="0"/>
          <p:nvPr/>
        </p:nvPicPr>
        <p:blipFill rotWithShape="1">
          <a:blip r:embed="rId3">
            <a:alphaModFix/>
          </a:blip>
          <a:srcRect b="80521" l="24220" r="28084" t="2156"/>
          <a:stretch/>
        </p:blipFill>
        <p:spPr>
          <a:xfrm>
            <a:off x="590309" y="1448314"/>
            <a:ext cx="7624054" cy="23163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pic>
        <p:nvPicPr>
          <p:cNvPr id="722" name="Google Shape;722;p63"/>
          <p:cNvPicPr preferRelativeResize="0"/>
          <p:nvPr/>
        </p:nvPicPr>
        <p:blipFill rotWithShape="1">
          <a:blip r:embed="rId3">
            <a:alphaModFix/>
          </a:blip>
          <a:srcRect b="41959" l="30706" r="-129" t="19974"/>
          <a:stretch/>
        </p:blipFill>
        <p:spPr>
          <a:xfrm>
            <a:off x="1" y="1158057"/>
            <a:ext cx="9144000" cy="419412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pic>
        <p:nvPicPr>
          <p:cNvPr id="729" name="Google Shape;729;p64"/>
          <p:cNvPicPr preferRelativeResize="0"/>
          <p:nvPr/>
        </p:nvPicPr>
        <p:blipFill rotWithShape="1">
          <a:blip r:embed="rId3">
            <a:alphaModFix/>
          </a:blip>
          <a:srcRect b="1007" l="24219" r="4926" t="58534"/>
          <a:stretch/>
        </p:blipFill>
        <p:spPr>
          <a:xfrm>
            <a:off x="0" y="952538"/>
            <a:ext cx="9059016" cy="432682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736" name="Google Shape;736;p65"/>
          <p:cNvSpPr txBox="1"/>
          <p:nvPr/>
        </p:nvSpPr>
        <p:spPr>
          <a:xfrm>
            <a:off x="544740" y="1632107"/>
            <a:ext cx="8201386" cy="830956"/>
          </a:xfrm>
          <a:prstGeom prst="rect">
            <a:avLst/>
          </a:prstGeom>
          <a:noFill/>
          <a:ln>
            <a:noFill/>
          </a:ln>
        </p:spPr>
        <p:txBody>
          <a:bodyPr anchorCtr="0" anchor="t" bIns="45700" lIns="91425" spcFirstLastPara="1" rIns="91425" wrap="square" tIns="45700">
            <a:spAutoFit/>
          </a:bodyPr>
          <a:lstStyle/>
          <a:p>
            <a:pPr indent="-811213" lvl="0" marL="811213" marR="0" rtl="0" algn="just">
              <a:lnSpc>
                <a:spcPct val="100000"/>
              </a:lnSpc>
              <a:spcBef>
                <a:spcPts val="0"/>
              </a:spcBef>
              <a:spcAft>
                <a:spcPts val="0"/>
              </a:spcAft>
              <a:buNone/>
            </a:pPr>
            <a:r>
              <a:rPr b="0" i="0" lang="fr-FR" sz="2400" u="none" cap="none" strike="noStrike">
                <a:solidFill>
                  <a:srgbClr val="000000"/>
                </a:solidFill>
                <a:latin typeface="Arial"/>
                <a:ea typeface="Arial"/>
                <a:cs typeface="Arial"/>
                <a:sym typeface="Arial"/>
              </a:rPr>
              <a:t>1) 	Déterminer le(s) niveaux de la taxonomie de bloom des exercices suivants</a:t>
            </a:r>
            <a:endParaRPr b="0" i="0" sz="1600" u="none" cap="none" strike="noStrike">
              <a:solidFill>
                <a:srgbClr val="000000"/>
              </a:solidFill>
              <a:latin typeface="Arial"/>
              <a:ea typeface="Arial"/>
              <a:cs typeface="Arial"/>
              <a:sym typeface="Arial"/>
            </a:endParaRPr>
          </a:p>
        </p:txBody>
      </p:sp>
      <p:sp>
        <p:nvSpPr>
          <p:cNvPr id="737" name="Google Shape;737;p65"/>
          <p:cNvSpPr/>
          <p:nvPr/>
        </p:nvSpPr>
        <p:spPr>
          <a:xfrm>
            <a:off x="371387" y="669866"/>
            <a:ext cx="566212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Travail Personnel pour la séance suivante</a:t>
            </a:r>
            <a:endParaRPr b="0" i="0" sz="2400" u="none" cap="none" strike="noStrike">
              <a:solidFill>
                <a:srgbClr val="7030A0"/>
              </a:solidFill>
              <a:latin typeface="Calibri"/>
              <a:ea typeface="Calibri"/>
              <a:cs typeface="Calibri"/>
              <a:sym typeface="Calibri"/>
            </a:endParaRPr>
          </a:p>
        </p:txBody>
      </p:sp>
      <p:sp>
        <p:nvSpPr>
          <p:cNvPr id="738" name="Google Shape;738;p65"/>
          <p:cNvSpPr txBox="1"/>
          <p:nvPr/>
        </p:nvSpPr>
        <p:spPr>
          <a:xfrm>
            <a:off x="544740" y="3085827"/>
            <a:ext cx="7711722" cy="1938992"/>
          </a:xfrm>
          <a:prstGeom prst="rect">
            <a:avLst/>
          </a:prstGeom>
          <a:noFill/>
          <a:ln>
            <a:noFill/>
          </a:ln>
        </p:spPr>
        <p:txBody>
          <a:bodyPr anchorCtr="0" anchor="t" bIns="45700" lIns="91425" spcFirstLastPara="1" rIns="91425" wrap="square" tIns="45700">
            <a:spAutoFit/>
          </a:bodyPr>
          <a:lstStyle/>
          <a:p>
            <a:pPr indent="-811213" lvl="0" marL="811213" marR="0" rtl="0" algn="l">
              <a:lnSpc>
                <a:spcPct val="100000"/>
              </a:lnSpc>
              <a:spcBef>
                <a:spcPts val="0"/>
              </a:spcBef>
              <a:spcAft>
                <a:spcPts val="0"/>
              </a:spcAft>
              <a:buNone/>
            </a:pPr>
            <a:r>
              <a:rPr b="0" i="0" lang="fr-FR" sz="2400" u="none" cap="none" strike="noStrike">
                <a:solidFill>
                  <a:srgbClr val="000000"/>
                </a:solidFill>
                <a:latin typeface="Arial"/>
                <a:ea typeface="Arial"/>
                <a:cs typeface="Arial"/>
                <a:sym typeface="Arial"/>
              </a:rPr>
              <a:t>2)	Sur le programme du prochain CC de CH100 réaliser : </a:t>
            </a:r>
            <a:endParaRPr/>
          </a:p>
          <a:p>
            <a:pPr indent="-342900" lvl="5" marL="1798638" marR="0" rtl="0" algn="l">
              <a:lnSpc>
                <a:spcPct val="100000"/>
              </a:lnSpc>
              <a:spcBef>
                <a:spcPts val="0"/>
              </a:spcBef>
              <a:spcAft>
                <a:spcPts val="0"/>
              </a:spcAft>
              <a:buClr>
                <a:srgbClr val="000000"/>
              </a:buClr>
              <a:buSzPts val="2400"/>
              <a:buFont typeface="Arial"/>
              <a:buChar char="•"/>
            </a:pPr>
            <a:r>
              <a:rPr b="0" i="0" lang="fr-FR" sz="2400" u="none" cap="none" strike="noStrike">
                <a:solidFill>
                  <a:srgbClr val="0070C0"/>
                </a:solidFill>
                <a:latin typeface="Arial"/>
                <a:ea typeface="Arial"/>
                <a:cs typeface="Arial"/>
                <a:sym typeface="Arial"/>
              </a:rPr>
              <a:t>1  « Fiche contenu »</a:t>
            </a:r>
            <a:endParaRPr/>
          </a:p>
          <a:p>
            <a:pPr indent="-342900" lvl="5" marL="1798638" marR="0" rtl="0" algn="l">
              <a:lnSpc>
                <a:spcPct val="100000"/>
              </a:lnSpc>
              <a:spcBef>
                <a:spcPts val="0"/>
              </a:spcBef>
              <a:spcAft>
                <a:spcPts val="0"/>
              </a:spcAft>
              <a:buClr>
                <a:srgbClr val="000000"/>
              </a:buClr>
              <a:buSzPts val="2400"/>
              <a:buFont typeface="Arial"/>
              <a:buChar char="•"/>
            </a:pPr>
            <a:r>
              <a:rPr b="0" i="0" lang="fr-FR" sz="2400" u="none" cap="none" strike="noStrike">
                <a:solidFill>
                  <a:srgbClr val="0070C0"/>
                </a:solidFill>
                <a:latin typeface="Arial"/>
                <a:ea typeface="Arial"/>
                <a:cs typeface="Arial"/>
                <a:sym typeface="Arial"/>
              </a:rPr>
              <a:t>1  « Fiche méthode »</a:t>
            </a:r>
            <a:endParaRPr/>
          </a:p>
          <a:p>
            <a:pPr indent="-342900" lvl="5" marL="1798638" marR="0" rtl="0" algn="l">
              <a:lnSpc>
                <a:spcPct val="100000"/>
              </a:lnSpc>
              <a:spcBef>
                <a:spcPts val="0"/>
              </a:spcBef>
              <a:spcAft>
                <a:spcPts val="0"/>
              </a:spcAft>
              <a:buClr>
                <a:srgbClr val="000000"/>
              </a:buClr>
              <a:buSzPts val="2400"/>
              <a:buFont typeface="Arial"/>
              <a:buChar char="•"/>
            </a:pPr>
            <a:r>
              <a:rPr b="0" i="0" lang="fr-FR" sz="2400" u="none" cap="none" strike="noStrike">
                <a:solidFill>
                  <a:srgbClr val="0070C0"/>
                </a:solidFill>
                <a:latin typeface="Arial"/>
                <a:ea typeface="Arial"/>
                <a:cs typeface="Arial"/>
                <a:sym typeface="Arial"/>
              </a:rPr>
              <a:t>1  « Fiche problème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745" name="Google Shape;745;p35"/>
          <p:cNvSpPr txBox="1"/>
          <p:nvPr/>
        </p:nvSpPr>
        <p:spPr>
          <a:xfrm>
            <a:off x="1115616" y="1879141"/>
            <a:ext cx="595534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A quel niveau d’acquisition correspondent ces exercices ?</a:t>
            </a:r>
            <a:endParaRPr b="0" i="0" sz="1400" u="none" cap="none" strike="noStrike">
              <a:solidFill>
                <a:srgbClr val="000000"/>
              </a:solidFill>
              <a:latin typeface="Arial"/>
              <a:ea typeface="Arial"/>
              <a:cs typeface="Arial"/>
              <a:sym typeface="Arial"/>
            </a:endParaRPr>
          </a:p>
        </p:txBody>
      </p:sp>
      <p:sp>
        <p:nvSpPr>
          <p:cNvPr id="746" name="Google Shape;746;p35"/>
          <p:cNvSpPr/>
          <p:nvPr/>
        </p:nvSpPr>
        <p:spPr>
          <a:xfrm>
            <a:off x="879912" y="2312171"/>
            <a:ext cx="576064" cy="369332"/>
          </a:xfrm>
          <a:prstGeom prst="ellipse">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id="747" name="Google Shape;747;p35"/>
          <p:cNvPicPr preferRelativeResize="0"/>
          <p:nvPr/>
        </p:nvPicPr>
        <p:blipFill rotWithShape="1">
          <a:blip r:embed="rId3">
            <a:alphaModFix/>
          </a:blip>
          <a:srcRect b="0" l="0" r="0" t="0"/>
          <a:stretch/>
        </p:blipFill>
        <p:spPr>
          <a:xfrm>
            <a:off x="1704809" y="2312171"/>
            <a:ext cx="6572666" cy="1485994"/>
          </a:xfrm>
          <a:prstGeom prst="rect">
            <a:avLst/>
          </a:prstGeom>
          <a:noFill/>
          <a:ln>
            <a:noFill/>
          </a:ln>
        </p:spPr>
      </p:pic>
      <p:sp>
        <p:nvSpPr>
          <p:cNvPr id="748" name="Google Shape;748;p35"/>
          <p:cNvSpPr txBox="1"/>
          <p:nvPr/>
        </p:nvSpPr>
        <p:spPr>
          <a:xfrm>
            <a:off x="3131840" y="4446237"/>
            <a:ext cx="2880320" cy="923330"/>
          </a:xfrm>
          <a:prstGeom prst="rect">
            <a:avLst/>
          </a:prstGeom>
          <a:solidFill>
            <a:srgbClr val="9933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Comprendre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Capacité à </a:t>
            </a:r>
            <a:r>
              <a:rPr b="1" i="0" lang="fr-FR" sz="1800" u="none" cap="none" strike="noStrike">
                <a:solidFill>
                  <a:schemeClr val="lt1"/>
                </a:solidFill>
                <a:latin typeface="Calibri"/>
                <a:ea typeface="Calibri"/>
                <a:cs typeface="Calibri"/>
                <a:sym typeface="Calibri"/>
              </a:rPr>
              <a:t>ré-expliquer</a:t>
            </a:r>
            <a:endParaRPr b="1"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avec ses propres mots</a:t>
            </a:r>
            <a:endParaRPr b="0" i="0" sz="1400" u="none" cap="none" strike="noStrike">
              <a:solidFill>
                <a:srgbClr val="000000"/>
              </a:solidFill>
              <a:latin typeface="Arial"/>
              <a:ea typeface="Arial"/>
              <a:cs typeface="Arial"/>
              <a:sym typeface="Arial"/>
            </a:endParaRPr>
          </a:p>
        </p:txBody>
      </p:sp>
      <p:sp>
        <p:nvSpPr>
          <p:cNvPr id="749" name="Google Shape;749;p35"/>
          <p:cNvSpPr/>
          <p:nvPr/>
        </p:nvSpPr>
        <p:spPr>
          <a:xfrm>
            <a:off x="371387" y="669866"/>
            <a:ext cx="566212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Travail Personnel pour la séance suivante</a:t>
            </a:r>
            <a:endParaRPr b="0" i="0" sz="24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822"/>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134" name="Google Shape;134;p2"/>
          <p:cNvSpPr txBox="1"/>
          <p:nvPr/>
        </p:nvSpPr>
        <p:spPr>
          <a:xfrm>
            <a:off x="107504" y="692696"/>
            <a:ext cx="591052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1- Débriefing  sur vos méthodes de travail</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952238" y="1154361"/>
            <a:ext cx="7724218"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alibri"/>
                <a:ea typeface="Calibri"/>
                <a:cs typeface="Calibri"/>
                <a:sym typeface="Calibri"/>
              </a:rPr>
              <a:t>Après plus d’un mois à l’université, vous commencez à voir ce qui fonctionne et ce qui ne fonctionne pas pour vous en termes de méthodes de travail.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fr-FR" sz="2000" u="sng" cap="none" strike="noStrike">
                <a:solidFill>
                  <a:srgbClr val="00B0F0"/>
                </a:solidFill>
                <a:latin typeface="Calibri"/>
                <a:ea typeface="Calibri"/>
                <a:cs typeface="Calibri"/>
                <a:sym typeface="Calibri"/>
              </a:rPr>
              <a:t>Comment vous décririez-vous ?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956363" y="2636912"/>
            <a:ext cx="7936117"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E36C09"/>
                </a:solidFill>
                <a:latin typeface="Arial"/>
                <a:ea typeface="Arial"/>
                <a:cs typeface="Arial"/>
                <a:sym typeface="Arial"/>
              </a:rPr>
              <a:t>Proposition 1</a:t>
            </a:r>
            <a:r>
              <a:rPr b="1" i="0" lang="fr-FR" sz="1800" u="none" cap="none" strike="noStrike">
                <a:solidFill>
                  <a:srgbClr val="7030A0"/>
                </a:solidFill>
                <a:latin typeface="Arial"/>
                <a:ea typeface="Arial"/>
                <a:cs typeface="Arial"/>
                <a:sym typeface="Arial"/>
              </a:rPr>
              <a:t> : </a:t>
            </a:r>
            <a:r>
              <a:rPr b="1" i="0" lang="fr-FR" sz="1800" u="none" cap="none" strike="noStrike">
                <a:solidFill>
                  <a:schemeClr val="dk1"/>
                </a:solidFill>
                <a:latin typeface="Arial"/>
                <a:ea typeface="Arial"/>
                <a:cs typeface="Arial"/>
                <a:sym typeface="Arial"/>
              </a:rPr>
              <a:t>Je n'ai pas de méthode particulière pour travailler, mais mes premiers résultats sont assez satisfaisants.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E36C09"/>
                </a:solidFill>
                <a:latin typeface="Arial"/>
                <a:ea typeface="Arial"/>
                <a:cs typeface="Arial"/>
                <a:sym typeface="Arial"/>
              </a:rPr>
              <a:t>Proposition 2 </a:t>
            </a:r>
            <a:r>
              <a:rPr b="1" i="0" lang="fr-FR" sz="1800" u="none" cap="none" strike="noStrike">
                <a:solidFill>
                  <a:srgbClr val="7030A0"/>
                </a:solidFill>
                <a:latin typeface="Arial"/>
                <a:ea typeface="Arial"/>
                <a:cs typeface="Arial"/>
                <a:sym typeface="Arial"/>
              </a:rPr>
              <a:t>: </a:t>
            </a:r>
            <a:r>
              <a:rPr b="1" i="0" lang="fr-FR" sz="1800" u="none" cap="none" strike="noStrike">
                <a:solidFill>
                  <a:schemeClr val="dk1"/>
                </a:solidFill>
                <a:latin typeface="Arial"/>
                <a:ea typeface="Arial"/>
                <a:cs typeface="Arial"/>
                <a:sym typeface="Arial"/>
              </a:rPr>
              <a:t>Ma façon de travailler me semblait correcte, mais mes premiers résultats sont décevants.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E36C09"/>
                </a:solidFill>
                <a:latin typeface="Arial"/>
                <a:ea typeface="Arial"/>
                <a:cs typeface="Arial"/>
                <a:sym typeface="Arial"/>
              </a:rPr>
              <a:t>Proposition 3 </a:t>
            </a:r>
            <a:r>
              <a:rPr b="1" i="0" lang="fr-FR" sz="1800" u="none" cap="none" strike="noStrike">
                <a:solidFill>
                  <a:srgbClr val="7030A0"/>
                </a:solidFill>
                <a:latin typeface="Arial"/>
                <a:ea typeface="Arial"/>
                <a:cs typeface="Arial"/>
                <a:sym typeface="Arial"/>
              </a:rPr>
              <a:t>: </a:t>
            </a:r>
            <a:r>
              <a:rPr b="1" i="0" lang="fr-FR" sz="1800" u="none" cap="none" strike="noStrike">
                <a:solidFill>
                  <a:schemeClr val="dk1"/>
                </a:solidFill>
                <a:latin typeface="Arial"/>
                <a:ea typeface="Arial"/>
                <a:cs typeface="Arial"/>
                <a:sym typeface="Arial"/>
              </a:rPr>
              <a:t>Je suis plutôt perdu : je n'ai pas l'impression d'être efficace, mes résultats sont décevants, je ne vois pas trop comment m'améliorer...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E36C09"/>
                </a:solidFill>
                <a:latin typeface="Arial"/>
                <a:ea typeface="Arial"/>
                <a:cs typeface="Arial"/>
                <a:sym typeface="Arial"/>
              </a:rPr>
              <a:t>Proposition 4 </a:t>
            </a:r>
            <a:r>
              <a:rPr b="1" i="0" lang="fr-FR" sz="1800" u="none" cap="none" strike="noStrike">
                <a:solidFill>
                  <a:srgbClr val="7030A0"/>
                </a:solidFill>
                <a:latin typeface="Arial"/>
                <a:ea typeface="Arial"/>
                <a:cs typeface="Arial"/>
                <a:sym typeface="Arial"/>
              </a:rPr>
              <a:t>: </a:t>
            </a:r>
            <a:r>
              <a:rPr b="1" i="0" lang="fr-FR" sz="1800" u="none" cap="none" strike="noStrike">
                <a:solidFill>
                  <a:schemeClr val="dk1"/>
                </a:solidFill>
                <a:latin typeface="Arial"/>
                <a:ea typeface="Arial"/>
                <a:cs typeface="Arial"/>
                <a:sym typeface="Arial"/>
              </a:rPr>
              <a:t>Je ne sais pas encore ?</a:t>
            </a:r>
            <a:endParaRPr b="1" i="0" sz="2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756" name="Google Shape;756;p36"/>
          <p:cNvSpPr txBox="1"/>
          <p:nvPr/>
        </p:nvSpPr>
        <p:spPr>
          <a:xfrm>
            <a:off x="1187624" y="1015424"/>
            <a:ext cx="120552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0070C0"/>
                </a:solidFill>
                <a:latin typeface="Calibri"/>
                <a:ea typeface="Calibri"/>
                <a:cs typeface="Calibri"/>
                <a:sym typeface="Calibri"/>
              </a:rPr>
              <a:t>Exercice :</a:t>
            </a:r>
            <a:endParaRPr b="0" i="0" sz="1400" u="none" cap="none" strike="noStrike">
              <a:solidFill>
                <a:srgbClr val="000000"/>
              </a:solidFill>
              <a:latin typeface="Arial"/>
              <a:ea typeface="Arial"/>
              <a:cs typeface="Arial"/>
              <a:sym typeface="Arial"/>
            </a:endParaRPr>
          </a:p>
        </p:txBody>
      </p:sp>
      <p:sp>
        <p:nvSpPr>
          <p:cNvPr id="757" name="Google Shape;757;p36"/>
          <p:cNvSpPr txBox="1"/>
          <p:nvPr/>
        </p:nvSpPr>
        <p:spPr>
          <a:xfrm>
            <a:off x="1187624" y="1400656"/>
            <a:ext cx="403244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A quelle niveau d’acquisition correspondent ces exercices ?</a:t>
            </a:r>
            <a:endParaRPr b="0" i="0" sz="1400" u="none" cap="none" strike="noStrike">
              <a:solidFill>
                <a:srgbClr val="000000"/>
              </a:solidFill>
              <a:latin typeface="Arial"/>
              <a:ea typeface="Arial"/>
              <a:cs typeface="Arial"/>
              <a:sym typeface="Arial"/>
            </a:endParaRPr>
          </a:p>
        </p:txBody>
      </p:sp>
      <p:sp>
        <p:nvSpPr>
          <p:cNvPr id="758" name="Google Shape;758;p36"/>
          <p:cNvSpPr/>
          <p:nvPr/>
        </p:nvSpPr>
        <p:spPr>
          <a:xfrm>
            <a:off x="792055" y="2138618"/>
            <a:ext cx="576064" cy="369332"/>
          </a:xfrm>
          <a:prstGeom prst="ellipse">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759" name="Google Shape;759;p36"/>
          <p:cNvPicPr preferRelativeResize="0"/>
          <p:nvPr/>
        </p:nvPicPr>
        <p:blipFill rotWithShape="1">
          <a:blip r:embed="rId3">
            <a:alphaModFix/>
          </a:blip>
          <a:srcRect b="0" l="0" r="0" t="0"/>
          <a:stretch/>
        </p:blipFill>
        <p:spPr>
          <a:xfrm>
            <a:off x="1408399" y="2138618"/>
            <a:ext cx="6815826" cy="4150289"/>
          </a:xfrm>
          <a:prstGeom prst="rect">
            <a:avLst/>
          </a:prstGeom>
          <a:noFill/>
          <a:ln>
            <a:noFill/>
          </a:ln>
        </p:spPr>
      </p:pic>
      <p:sp>
        <p:nvSpPr>
          <p:cNvPr id="760" name="Google Shape;760;p36"/>
          <p:cNvSpPr txBox="1"/>
          <p:nvPr/>
        </p:nvSpPr>
        <p:spPr>
          <a:xfrm>
            <a:off x="4789882" y="995996"/>
            <a:ext cx="2880320" cy="1077218"/>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chemeClr val="dk1"/>
                </a:solidFill>
                <a:latin typeface="Calibri"/>
                <a:ea typeface="Calibri"/>
                <a:cs typeface="Calibri"/>
                <a:sym typeface="Calibri"/>
              </a:rPr>
              <a:t>Appliquer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chemeClr val="dk1"/>
                </a:solidFill>
                <a:latin typeface="Calibri"/>
                <a:ea typeface="Calibri"/>
                <a:cs typeface="Calibri"/>
                <a:sym typeface="Calibri"/>
              </a:rPr>
              <a:t>Capacité à utiliser une connaissance dans le cadre de la résolution d’un  exercice</a:t>
            </a:r>
            <a:endParaRPr b="0" i="0" sz="1400" u="none" cap="none" strike="noStrike">
              <a:solidFill>
                <a:srgbClr val="000000"/>
              </a:solidFill>
              <a:latin typeface="Arial"/>
              <a:ea typeface="Arial"/>
              <a:cs typeface="Arial"/>
              <a:sym typeface="Arial"/>
            </a:endParaRPr>
          </a:p>
        </p:txBody>
      </p:sp>
      <p:sp>
        <p:nvSpPr>
          <p:cNvPr id="761" name="Google Shape;761;p36"/>
          <p:cNvSpPr/>
          <p:nvPr/>
        </p:nvSpPr>
        <p:spPr>
          <a:xfrm>
            <a:off x="372784" y="404731"/>
            <a:ext cx="566212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Travail Personnel pour la séance suivante</a:t>
            </a:r>
            <a:endParaRPr b="0" i="0" sz="24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1822"/>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900"/>
              <a:buNone/>
            </a:pPr>
            <a:fld id="{00000000-1234-1234-1234-123412341234}" type="slidenum">
              <a:rPr lang="fr-FR" sz="900">
                <a:solidFill>
                  <a:srgbClr val="898989"/>
                </a:solidFill>
                <a:latin typeface="Calibri"/>
                <a:ea typeface="Calibri"/>
                <a:cs typeface="Calibri"/>
                <a:sym typeface="Calibri"/>
              </a:rPr>
              <a:t>‹#›</a:t>
            </a:fld>
            <a:endParaRPr sz="900">
              <a:solidFill>
                <a:srgbClr val="898989"/>
              </a:solidFill>
              <a:latin typeface="Calibri"/>
              <a:ea typeface="Calibri"/>
              <a:cs typeface="Calibri"/>
              <a:sym typeface="Calibri"/>
            </a:endParaRPr>
          </a:p>
        </p:txBody>
      </p:sp>
      <p:graphicFrame>
        <p:nvGraphicFramePr>
          <p:cNvPr id="767" name="Google Shape;767;p37"/>
          <p:cNvGraphicFramePr/>
          <p:nvPr/>
        </p:nvGraphicFramePr>
        <p:xfrm>
          <a:off x="1831181" y="2706963"/>
          <a:ext cx="2708461" cy="984895"/>
        </p:xfrm>
        <a:graphic>
          <a:graphicData uri="http://schemas.openxmlformats.org/presentationml/2006/ole">
            <mc:AlternateContent>
              <mc:Choice Requires="v">
                <p:oleObj r:id="rId4" imgH="984895" imgW="2708461" progId="ChemDraw.Document.6.0" spid="_x0000_s1">
                  <p:embed/>
                </p:oleObj>
              </mc:Choice>
              <mc:Fallback>
                <p:oleObj r:id="rId5" imgH="984895" imgW="2708461" progId="ChemDraw.Document.6.0">
                  <p:embed/>
                  <p:pic>
                    <p:nvPicPr>
                      <p:cNvPr id="767" name="Google Shape;767;p37"/>
                      <p:cNvPicPr preferRelativeResize="0"/>
                      <p:nvPr/>
                    </p:nvPicPr>
                    <p:blipFill rotWithShape="1">
                      <a:blip r:embed="rId6">
                        <a:alphaModFix/>
                      </a:blip>
                      <a:srcRect b="0" l="0" r="0" t="0"/>
                      <a:stretch/>
                    </p:blipFill>
                    <p:spPr>
                      <a:xfrm>
                        <a:off x="1831181" y="2706963"/>
                        <a:ext cx="2708461" cy="984895"/>
                      </a:xfrm>
                      <a:prstGeom prst="rect">
                        <a:avLst/>
                      </a:prstGeom>
                      <a:noFill/>
                      <a:ln>
                        <a:noFill/>
                      </a:ln>
                    </p:spPr>
                  </p:pic>
                </p:oleObj>
              </mc:Fallback>
            </mc:AlternateContent>
          </a:graphicData>
        </a:graphic>
      </p:graphicFrame>
      <p:sp>
        <p:nvSpPr>
          <p:cNvPr id="768" name="Google Shape;768;p37"/>
          <p:cNvSpPr txBox="1"/>
          <p:nvPr/>
        </p:nvSpPr>
        <p:spPr>
          <a:xfrm>
            <a:off x="1547664" y="2160578"/>
            <a:ext cx="691276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Arial"/>
                <a:ea typeface="Arial"/>
                <a:cs typeface="Arial"/>
                <a:sym typeface="Arial"/>
              </a:rPr>
              <a:t>Comment tracer un carré c de même surface que les carrés a+b ?</a:t>
            </a:r>
            <a:endParaRPr b="0" i="0" sz="1400" u="none" cap="none" strike="noStrike">
              <a:solidFill>
                <a:srgbClr val="000000"/>
              </a:solidFill>
              <a:latin typeface="Arial"/>
              <a:ea typeface="Arial"/>
              <a:cs typeface="Arial"/>
              <a:sym typeface="Arial"/>
            </a:endParaRPr>
          </a:p>
        </p:txBody>
      </p:sp>
      <p:sp>
        <p:nvSpPr>
          <p:cNvPr id="769" name="Google Shape;769;p37"/>
          <p:cNvSpPr txBox="1"/>
          <p:nvPr/>
        </p:nvSpPr>
        <p:spPr>
          <a:xfrm>
            <a:off x="3611563" y="3199411"/>
            <a:ext cx="31273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770" name="Google Shape;770;p37"/>
          <p:cNvSpPr txBox="1"/>
          <p:nvPr/>
        </p:nvSpPr>
        <p:spPr>
          <a:xfrm>
            <a:off x="1286314" y="1279581"/>
            <a:ext cx="120552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0070C0"/>
                </a:solidFill>
                <a:latin typeface="Calibri"/>
                <a:ea typeface="Calibri"/>
                <a:cs typeface="Calibri"/>
                <a:sym typeface="Calibri"/>
              </a:rPr>
              <a:t>Exercice :</a:t>
            </a:r>
            <a:endParaRPr b="0" i="0" sz="1400" u="none" cap="none" strike="noStrike">
              <a:solidFill>
                <a:srgbClr val="000000"/>
              </a:solidFill>
              <a:latin typeface="Arial"/>
              <a:ea typeface="Arial"/>
              <a:cs typeface="Arial"/>
              <a:sym typeface="Arial"/>
            </a:endParaRPr>
          </a:p>
        </p:txBody>
      </p:sp>
      <p:sp>
        <p:nvSpPr>
          <p:cNvPr id="771" name="Google Shape;771;p37"/>
          <p:cNvSpPr txBox="1"/>
          <p:nvPr/>
        </p:nvSpPr>
        <p:spPr>
          <a:xfrm>
            <a:off x="1362769" y="1691252"/>
            <a:ext cx="7229036"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alibri"/>
                <a:ea typeface="Calibri"/>
                <a:cs typeface="Calibri"/>
                <a:sym typeface="Calibri"/>
              </a:rPr>
              <a:t>A quelle niveau d’acquisition correspondent ces exercices ?</a:t>
            </a:r>
            <a:endParaRPr b="0" i="0" sz="1600" u="none" cap="none" strike="noStrike">
              <a:solidFill>
                <a:srgbClr val="000000"/>
              </a:solidFill>
              <a:latin typeface="Arial"/>
              <a:ea typeface="Arial"/>
              <a:cs typeface="Arial"/>
              <a:sym typeface="Arial"/>
            </a:endParaRPr>
          </a:p>
        </p:txBody>
      </p:sp>
      <p:sp>
        <p:nvSpPr>
          <p:cNvPr id="772" name="Google Shape;772;p37"/>
          <p:cNvSpPr/>
          <p:nvPr/>
        </p:nvSpPr>
        <p:spPr>
          <a:xfrm>
            <a:off x="786705" y="2254189"/>
            <a:ext cx="576064" cy="369332"/>
          </a:xfrm>
          <a:prstGeom prst="ellipse">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773" name="Google Shape;773;p37"/>
          <p:cNvSpPr txBox="1"/>
          <p:nvPr/>
        </p:nvSpPr>
        <p:spPr>
          <a:xfrm>
            <a:off x="3218392" y="4204576"/>
            <a:ext cx="2880320" cy="1477328"/>
          </a:xfrm>
          <a:prstGeom prst="rect">
            <a:avLst/>
          </a:prstGeom>
          <a:solidFill>
            <a:srgbClr val="C0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Analyser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Capacité à utiliser une </a:t>
            </a:r>
            <a:r>
              <a:rPr b="1" i="0" lang="fr-FR" sz="1800" u="none" cap="none" strike="noStrike">
                <a:solidFill>
                  <a:schemeClr val="lt1"/>
                </a:solidFill>
                <a:latin typeface="Calibri"/>
                <a:ea typeface="Calibri"/>
                <a:cs typeface="Calibri"/>
                <a:sym typeface="Calibri"/>
              </a:rPr>
              <a:t>nouvelle connaissance en articulation avec d’autres </a:t>
            </a:r>
            <a:r>
              <a:rPr b="0" i="0" lang="fr-FR" sz="1800" u="none" cap="none" strike="noStrike">
                <a:solidFill>
                  <a:schemeClr val="lt1"/>
                </a:solidFill>
                <a:latin typeface="Calibri"/>
                <a:ea typeface="Calibri"/>
                <a:cs typeface="Calibri"/>
                <a:sym typeface="Calibri"/>
              </a:rPr>
              <a:t>déjà maîtrisées</a:t>
            </a:r>
            <a:endParaRPr b="0" i="0" sz="1400" u="none" cap="none" strike="noStrike">
              <a:solidFill>
                <a:srgbClr val="000000"/>
              </a:solidFill>
              <a:latin typeface="Arial"/>
              <a:ea typeface="Arial"/>
              <a:cs typeface="Arial"/>
              <a:sym typeface="Arial"/>
            </a:endParaRPr>
          </a:p>
        </p:txBody>
      </p:sp>
      <p:sp>
        <p:nvSpPr>
          <p:cNvPr id="774" name="Google Shape;774;p37"/>
          <p:cNvSpPr/>
          <p:nvPr/>
        </p:nvSpPr>
        <p:spPr>
          <a:xfrm>
            <a:off x="371387" y="669866"/>
            <a:ext cx="566212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Travail Personnel pour la séance suivante</a:t>
            </a:r>
            <a:endParaRPr b="0" i="0" sz="24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822"/>
                                        <p:tgtEl>
                                          <p:spTgt spid="7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900"/>
              <a:buNone/>
            </a:pPr>
            <a:fld id="{00000000-1234-1234-1234-123412341234}" type="slidenum">
              <a:rPr lang="fr-FR" sz="900">
                <a:solidFill>
                  <a:srgbClr val="898989"/>
                </a:solidFill>
                <a:latin typeface="Calibri"/>
                <a:ea typeface="Calibri"/>
                <a:cs typeface="Calibri"/>
                <a:sym typeface="Calibri"/>
              </a:rPr>
              <a:t>‹#›</a:t>
            </a:fld>
            <a:endParaRPr sz="900">
              <a:solidFill>
                <a:srgbClr val="898989"/>
              </a:solidFill>
              <a:latin typeface="Calibri"/>
              <a:ea typeface="Calibri"/>
              <a:cs typeface="Calibri"/>
              <a:sym typeface="Calibri"/>
            </a:endParaRPr>
          </a:p>
        </p:txBody>
      </p:sp>
      <p:graphicFrame>
        <p:nvGraphicFramePr>
          <p:cNvPr id="780" name="Google Shape;780;p32"/>
          <p:cNvGraphicFramePr/>
          <p:nvPr/>
        </p:nvGraphicFramePr>
        <p:xfrm>
          <a:off x="1831181" y="2031169"/>
          <a:ext cx="2708461" cy="984895"/>
        </p:xfrm>
        <a:graphic>
          <a:graphicData uri="http://schemas.openxmlformats.org/presentationml/2006/ole">
            <mc:AlternateContent>
              <mc:Choice Requires="v">
                <p:oleObj r:id="rId4" imgH="984895" imgW="2708461" progId="" spid="_x0000_s1">
                  <p:embed/>
                </p:oleObj>
              </mc:Choice>
              <mc:Fallback>
                <p:oleObj r:id="rId5" imgH="984895" imgW="2708461" progId="">
                  <p:embed/>
                  <p:pic>
                    <p:nvPicPr>
                      <p:cNvPr id="780" name="Google Shape;780;p32"/>
                      <p:cNvPicPr preferRelativeResize="0"/>
                      <p:nvPr/>
                    </p:nvPicPr>
                    <p:blipFill rotWithShape="1">
                      <a:blip r:embed="rId6">
                        <a:alphaModFix/>
                      </a:blip>
                      <a:srcRect b="0" l="0" r="0" t="0"/>
                      <a:stretch/>
                    </p:blipFill>
                    <p:spPr>
                      <a:xfrm>
                        <a:off x="1831181" y="2031169"/>
                        <a:ext cx="2708461" cy="984895"/>
                      </a:xfrm>
                      <a:prstGeom prst="rect">
                        <a:avLst/>
                      </a:prstGeom>
                      <a:noFill/>
                      <a:ln>
                        <a:noFill/>
                      </a:ln>
                    </p:spPr>
                  </p:pic>
                </p:oleObj>
              </mc:Fallback>
            </mc:AlternateContent>
          </a:graphicData>
        </a:graphic>
      </p:graphicFrame>
      <p:sp>
        <p:nvSpPr>
          <p:cNvPr id="781" name="Google Shape;781;p32"/>
          <p:cNvSpPr txBox="1"/>
          <p:nvPr/>
        </p:nvSpPr>
        <p:spPr>
          <a:xfrm>
            <a:off x="1547664" y="1484784"/>
            <a:ext cx="691276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Arial"/>
                <a:ea typeface="Arial"/>
                <a:cs typeface="Arial"/>
                <a:sym typeface="Arial"/>
              </a:rPr>
              <a:t>Comment tracer un carré c de même surface que les carrés a+b ?</a:t>
            </a:r>
            <a:endParaRPr b="0" i="0" sz="1400" u="none" cap="none" strike="noStrike">
              <a:solidFill>
                <a:srgbClr val="000000"/>
              </a:solidFill>
              <a:latin typeface="Arial"/>
              <a:ea typeface="Arial"/>
              <a:cs typeface="Arial"/>
              <a:sym typeface="Arial"/>
            </a:endParaRPr>
          </a:p>
        </p:txBody>
      </p:sp>
      <p:sp>
        <p:nvSpPr>
          <p:cNvPr id="782" name="Google Shape;782;p32"/>
          <p:cNvSpPr txBox="1"/>
          <p:nvPr/>
        </p:nvSpPr>
        <p:spPr>
          <a:xfrm>
            <a:off x="3611563" y="2523617"/>
            <a:ext cx="31273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graphicFrame>
        <p:nvGraphicFramePr>
          <p:cNvPr id="783" name="Google Shape;783;p32"/>
          <p:cNvGraphicFramePr/>
          <p:nvPr/>
        </p:nvGraphicFramePr>
        <p:xfrm>
          <a:off x="1646238" y="4747543"/>
          <a:ext cx="1085850" cy="1106487"/>
        </p:xfrm>
        <a:graphic>
          <a:graphicData uri="http://schemas.openxmlformats.org/presentationml/2006/ole">
            <mc:AlternateContent>
              <mc:Choice Requires="v">
                <p:oleObj r:id="rId7" imgH="1106487" imgW="1085850" progId="" spid="_x0000_s2">
                  <p:embed/>
                </p:oleObj>
              </mc:Choice>
              <mc:Fallback>
                <p:oleObj r:id="rId8" imgH="1106487" imgW="1085850" progId="">
                  <p:embed/>
                  <p:pic>
                    <p:nvPicPr>
                      <p:cNvPr id="783" name="Google Shape;783;p32"/>
                      <p:cNvPicPr preferRelativeResize="0"/>
                      <p:nvPr/>
                    </p:nvPicPr>
                    <p:blipFill rotWithShape="1">
                      <a:blip r:embed="rId9">
                        <a:alphaModFix/>
                      </a:blip>
                      <a:srcRect b="0" l="0" r="0" t="0"/>
                      <a:stretch/>
                    </p:blipFill>
                    <p:spPr>
                      <a:xfrm>
                        <a:off x="1646238" y="4747543"/>
                        <a:ext cx="1085850" cy="1106487"/>
                      </a:xfrm>
                      <a:prstGeom prst="rect">
                        <a:avLst/>
                      </a:prstGeom>
                      <a:noFill/>
                      <a:ln>
                        <a:noFill/>
                      </a:ln>
                    </p:spPr>
                  </p:pic>
                </p:oleObj>
              </mc:Fallback>
            </mc:AlternateContent>
          </a:graphicData>
        </a:graphic>
      </p:graphicFrame>
      <p:cxnSp>
        <p:nvCxnSpPr>
          <p:cNvPr id="784" name="Google Shape;784;p32"/>
          <p:cNvCxnSpPr/>
          <p:nvPr/>
        </p:nvCxnSpPr>
        <p:spPr>
          <a:xfrm>
            <a:off x="2978150" y="5395243"/>
            <a:ext cx="647700" cy="0"/>
          </a:xfrm>
          <a:prstGeom prst="straightConnector1">
            <a:avLst/>
          </a:prstGeom>
          <a:noFill/>
          <a:ln cap="flat" cmpd="sng" w="9525">
            <a:solidFill>
              <a:schemeClr val="accent1"/>
            </a:solidFill>
            <a:prstDash val="solid"/>
            <a:miter lim="800000"/>
            <a:headEnd len="sm" w="sm" type="none"/>
            <a:tailEnd len="med" w="med" type="stealth"/>
          </a:ln>
        </p:spPr>
      </p:cxnSp>
      <p:graphicFrame>
        <p:nvGraphicFramePr>
          <p:cNvPr id="785" name="Google Shape;785;p32"/>
          <p:cNvGraphicFramePr/>
          <p:nvPr/>
        </p:nvGraphicFramePr>
        <p:xfrm>
          <a:off x="3719513" y="4842793"/>
          <a:ext cx="1085850" cy="1106487"/>
        </p:xfrm>
        <a:graphic>
          <a:graphicData uri="http://schemas.openxmlformats.org/presentationml/2006/ole">
            <mc:AlternateContent>
              <mc:Choice Requires="v">
                <p:oleObj r:id="rId10" imgH="1106487" imgW="1085850" progId="" spid="_x0000_s3">
                  <p:embed/>
                </p:oleObj>
              </mc:Choice>
              <mc:Fallback>
                <p:oleObj r:id="rId11" imgH="1106487" imgW="1085850" progId="">
                  <p:embed/>
                  <p:pic>
                    <p:nvPicPr>
                      <p:cNvPr id="785" name="Google Shape;785;p32"/>
                      <p:cNvPicPr preferRelativeResize="0"/>
                      <p:nvPr/>
                    </p:nvPicPr>
                    <p:blipFill rotWithShape="1">
                      <a:blip r:embed="rId12">
                        <a:alphaModFix/>
                      </a:blip>
                      <a:srcRect b="0" l="0" r="0" t="0"/>
                      <a:stretch/>
                    </p:blipFill>
                    <p:spPr>
                      <a:xfrm>
                        <a:off x="3719513" y="4842793"/>
                        <a:ext cx="1085850" cy="1106487"/>
                      </a:xfrm>
                      <a:prstGeom prst="rect">
                        <a:avLst/>
                      </a:prstGeom>
                      <a:noFill/>
                      <a:ln>
                        <a:noFill/>
                      </a:ln>
                    </p:spPr>
                  </p:pic>
                </p:oleObj>
              </mc:Fallback>
            </mc:AlternateContent>
          </a:graphicData>
        </a:graphic>
      </p:graphicFrame>
      <p:cxnSp>
        <p:nvCxnSpPr>
          <p:cNvPr id="786" name="Google Shape;786;p32"/>
          <p:cNvCxnSpPr/>
          <p:nvPr/>
        </p:nvCxnSpPr>
        <p:spPr>
          <a:xfrm>
            <a:off x="5102225" y="5547643"/>
            <a:ext cx="647700" cy="0"/>
          </a:xfrm>
          <a:prstGeom prst="straightConnector1">
            <a:avLst/>
          </a:prstGeom>
          <a:noFill/>
          <a:ln cap="flat" cmpd="sng" w="9525">
            <a:solidFill>
              <a:schemeClr val="accent1"/>
            </a:solidFill>
            <a:prstDash val="solid"/>
            <a:miter lim="800000"/>
            <a:headEnd len="sm" w="sm" type="none"/>
            <a:tailEnd len="med" w="med" type="stealth"/>
          </a:ln>
        </p:spPr>
      </p:cxnSp>
      <p:graphicFrame>
        <p:nvGraphicFramePr>
          <p:cNvPr id="787" name="Google Shape;787;p32"/>
          <p:cNvGraphicFramePr/>
          <p:nvPr/>
        </p:nvGraphicFramePr>
        <p:xfrm>
          <a:off x="6300788" y="4403725"/>
          <a:ext cx="1492250" cy="1779588"/>
        </p:xfrm>
        <a:graphic>
          <a:graphicData uri="http://schemas.openxmlformats.org/presentationml/2006/ole">
            <mc:AlternateContent>
              <mc:Choice Requires="v">
                <p:oleObj r:id="rId13" imgH="1779588" imgW="1492250" progId="" spid="_x0000_s4">
                  <p:embed/>
                </p:oleObj>
              </mc:Choice>
              <mc:Fallback>
                <p:oleObj r:id="rId14" imgH="1779588" imgW="1492250" progId="">
                  <p:embed/>
                  <p:pic>
                    <p:nvPicPr>
                      <p:cNvPr id="787" name="Google Shape;787;p32"/>
                      <p:cNvPicPr preferRelativeResize="0"/>
                      <p:nvPr/>
                    </p:nvPicPr>
                    <p:blipFill rotWithShape="1">
                      <a:blip r:embed="rId15">
                        <a:alphaModFix/>
                      </a:blip>
                      <a:srcRect b="0" l="0" r="0" t="0"/>
                      <a:stretch/>
                    </p:blipFill>
                    <p:spPr>
                      <a:xfrm>
                        <a:off x="6300788" y="4403725"/>
                        <a:ext cx="1492250" cy="1779588"/>
                      </a:xfrm>
                      <a:prstGeom prst="rect">
                        <a:avLst/>
                      </a:prstGeom>
                      <a:noFill/>
                      <a:ln>
                        <a:noFill/>
                      </a:ln>
                    </p:spPr>
                  </p:pic>
                </p:oleObj>
              </mc:Fallback>
            </mc:AlternateContent>
          </a:graphicData>
        </a:graphic>
      </p:graphicFrame>
      <p:sp>
        <p:nvSpPr>
          <p:cNvPr id="788" name="Google Shape;788;p32"/>
          <p:cNvSpPr txBox="1"/>
          <p:nvPr/>
        </p:nvSpPr>
        <p:spPr>
          <a:xfrm>
            <a:off x="1074737" y="3563590"/>
            <a:ext cx="1235075"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Arial"/>
                <a:ea typeface="Arial"/>
                <a:cs typeface="Arial"/>
                <a:sym typeface="Arial"/>
              </a:rPr>
              <a:t>Réponse :</a:t>
            </a:r>
            <a:endParaRPr b="0" i="0" sz="1400" u="none" cap="none" strike="noStrike">
              <a:solidFill>
                <a:srgbClr val="000000"/>
              </a:solidFill>
              <a:latin typeface="Arial"/>
              <a:ea typeface="Arial"/>
              <a:cs typeface="Arial"/>
              <a:sym typeface="Arial"/>
            </a:endParaRPr>
          </a:p>
        </p:txBody>
      </p:sp>
      <p:sp>
        <p:nvSpPr>
          <p:cNvPr id="789" name="Google Shape;789;p32"/>
          <p:cNvSpPr txBox="1"/>
          <p:nvPr/>
        </p:nvSpPr>
        <p:spPr>
          <a:xfrm>
            <a:off x="2347840" y="3608724"/>
            <a:ext cx="5888008"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Application du théorème de Pythagore : création d’un triangle rectangle avec les coté des carrés a et b, on obtient avec l’hypotènuse, le coté du carré c.</a:t>
            </a:r>
            <a:endParaRPr b="0" i="0" sz="1400" u="none" cap="none" strike="noStrike">
              <a:solidFill>
                <a:srgbClr val="000000"/>
              </a:solidFill>
              <a:latin typeface="Arial"/>
              <a:ea typeface="Arial"/>
              <a:cs typeface="Arial"/>
              <a:sym typeface="Arial"/>
            </a:endParaRPr>
          </a:p>
        </p:txBody>
      </p:sp>
      <p:sp>
        <p:nvSpPr>
          <p:cNvPr id="790" name="Google Shape;790;p32"/>
          <p:cNvSpPr txBox="1"/>
          <p:nvPr/>
        </p:nvSpPr>
        <p:spPr>
          <a:xfrm>
            <a:off x="1115723" y="824200"/>
            <a:ext cx="260379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0070C0"/>
                </a:solidFill>
                <a:latin typeface="Calibri"/>
                <a:ea typeface="Calibri"/>
                <a:cs typeface="Calibri"/>
                <a:sym typeface="Calibri"/>
              </a:rPr>
              <a:t>Solution de l’exercice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143" name="Google Shape;143;p52"/>
          <p:cNvSpPr/>
          <p:nvPr/>
        </p:nvSpPr>
        <p:spPr>
          <a:xfrm>
            <a:off x="206006" y="765828"/>
            <a:ext cx="41344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FR" sz="2400" u="none" cap="none" strike="noStrike">
                <a:solidFill>
                  <a:srgbClr val="7030A0"/>
                </a:solidFill>
                <a:latin typeface="Calibri"/>
                <a:ea typeface="Calibri"/>
                <a:cs typeface="Calibri"/>
                <a:sym typeface="Calibri"/>
              </a:rPr>
              <a:t> 2- Ressenti après un contrôle </a:t>
            </a:r>
            <a:endParaRPr b="0" i="0" sz="2400" u="none" cap="none" strike="noStrike">
              <a:solidFill>
                <a:srgbClr val="7030A0"/>
              </a:solidFill>
              <a:latin typeface="Calibri"/>
              <a:ea typeface="Calibri"/>
              <a:cs typeface="Calibri"/>
              <a:sym typeface="Calibri"/>
            </a:endParaRPr>
          </a:p>
        </p:txBody>
      </p:sp>
      <p:sp>
        <p:nvSpPr>
          <p:cNvPr id="144" name="Google Shape;144;p52"/>
          <p:cNvSpPr/>
          <p:nvPr/>
        </p:nvSpPr>
        <p:spPr>
          <a:xfrm>
            <a:off x="4572000" y="765828"/>
            <a:ext cx="436599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fr-FR" sz="1800" u="none" cap="none" strike="noStrike">
                <a:solidFill>
                  <a:srgbClr val="E36C09"/>
                </a:solidFill>
                <a:latin typeface="Times New Roman"/>
                <a:ea typeface="Times New Roman"/>
                <a:cs typeface="Times New Roman"/>
                <a:sym typeface="Times New Roman"/>
              </a:rPr>
              <a:t>groupes de 4-5 étudiants</a:t>
            </a:r>
            <a:endParaRPr/>
          </a:p>
          <a:p>
            <a:pPr indent="0" lvl="0" marL="0" marR="0" rtl="0" algn="l">
              <a:lnSpc>
                <a:spcPct val="100000"/>
              </a:lnSpc>
              <a:spcBef>
                <a:spcPts val="0"/>
              </a:spcBef>
              <a:spcAft>
                <a:spcPts val="0"/>
              </a:spcAft>
              <a:buNone/>
            </a:pPr>
            <a:r>
              <a:rPr b="0" i="0" lang="fr-FR" sz="1800" u="none" cap="none" strike="noStrike">
                <a:solidFill>
                  <a:srgbClr val="E36C09"/>
                </a:solidFill>
                <a:latin typeface="Times New Roman"/>
                <a:ea typeface="Times New Roman"/>
                <a:cs typeface="Times New Roman"/>
                <a:sym typeface="Times New Roman"/>
              </a:rPr>
              <a:t>Rôles (gardien du temps, greffier, secrétaire, orateur…)</a:t>
            </a:r>
            <a:endParaRPr b="0" i="0" sz="1800" u="none" cap="none" strike="noStrike">
              <a:solidFill>
                <a:srgbClr val="E36C09"/>
              </a:solidFill>
              <a:latin typeface="Arial"/>
              <a:ea typeface="Arial"/>
              <a:cs typeface="Arial"/>
              <a:sym typeface="Arial"/>
            </a:endParaRPr>
          </a:p>
        </p:txBody>
      </p:sp>
      <p:sp>
        <p:nvSpPr>
          <p:cNvPr id="145" name="Google Shape;145;p52"/>
          <p:cNvSpPr/>
          <p:nvPr/>
        </p:nvSpPr>
        <p:spPr>
          <a:xfrm>
            <a:off x="7310626" y="196691"/>
            <a:ext cx="162736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FR" sz="1800" u="none" cap="none" strike="noStrike">
                <a:solidFill>
                  <a:srgbClr val="000000"/>
                </a:solidFill>
                <a:latin typeface="Times New Roman"/>
                <a:ea typeface="Times New Roman"/>
                <a:cs typeface="Times New Roman"/>
                <a:sym typeface="Times New Roman"/>
              </a:rPr>
              <a:t>Durée :</a:t>
            </a:r>
            <a:r>
              <a:rPr b="0" i="0" lang="fr-FR" sz="1800" u="none" cap="none" strike="noStrike">
                <a:solidFill>
                  <a:srgbClr val="0070C0"/>
                </a:solidFill>
                <a:latin typeface="Times New Roman"/>
                <a:ea typeface="Times New Roman"/>
                <a:cs typeface="Times New Roman"/>
                <a:sym typeface="Times New Roman"/>
              </a:rPr>
              <a:t> </a:t>
            </a:r>
            <a:r>
              <a:rPr b="1" i="0" lang="fr-FR" sz="1800" u="none" cap="none" strike="noStrike">
                <a:solidFill>
                  <a:srgbClr val="0070C0"/>
                </a:solidFill>
                <a:latin typeface="Times New Roman"/>
                <a:ea typeface="Times New Roman"/>
                <a:cs typeface="Times New Roman"/>
                <a:sym typeface="Times New Roman"/>
              </a:rPr>
              <a:t>10 min</a:t>
            </a:r>
            <a:endParaRPr b="0" i="0" sz="1800" u="none" cap="none" strike="noStrike">
              <a:solidFill>
                <a:srgbClr val="000000"/>
              </a:solidFill>
              <a:latin typeface="Arial"/>
              <a:ea typeface="Arial"/>
              <a:cs typeface="Arial"/>
              <a:sym typeface="Arial"/>
            </a:endParaRPr>
          </a:p>
        </p:txBody>
      </p:sp>
      <p:sp>
        <p:nvSpPr>
          <p:cNvPr id="146" name="Google Shape;146;p52"/>
          <p:cNvSpPr/>
          <p:nvPr/>
        </p:nvSpPr>
        <p:spPr>
          <a:xfrm>
            <a:off x="473149" y="2490281"/>
            <a:ext cx="8197702" cy="1877437"/>
          </a:xfrm>
          <a:prstGeom prst="rect">
            <a:avLst/>
          </a:prstGeom>
          <a:noFill/>
          <a:ln>
            <a:noFill/>
          </a:ln>
        </p:spPr>
        <p:txBody>
          <a:bodyPr anchorCtr="0" anchor="t" bIns="45700" lIns="91425" spcFirstLastPara="1" rIns="91425" wrap="square" tIns="45700">
            <a:spAutoFit/>
          </a:bodyPr>
          <a:lstStyle/>
          <a:p>
            <a:pPr indent="-342900" lvl="0" marL="613410" marR="0" rtl="0" algn="just">
              <a:lnSpc>
                <a:spcPct val="100000"/>
              </a:lnSpc>
              <a:spcBef>
                <a:spcPts val="0"/>
              </a:spcBef>
              <a:spcAft>
                <a:spcPts val="0"/>
              </a:spcAft>
              <a:buClr>
                <a:srgbClr val="000000"/>
              </a:buClr>
              <a:buSzPts val="2400"/>
              <a:buFont typeface="Arial"/>
              <a:buAutoNum type="arabicParenR"/>
            </a:pPr>
            <a:r>
              <a:rPr b="0" i="0" lang="fr-FR" sz="2400" u="none" cap="none" strike="noStrike">
                <a:solidFill>
                  <a:srgbClr val="0070C0"/>
                </a:solidFill>
                <a:latin typeface="Times New Roman"/>
                <a:ea typeface="Times New Roman"/>
                <a:cs typeface="Times New Roman"/>
                <a:sym typeface="Times New Roman"/>
              </a:rPr>
              <a:t>Pourquoi pensez-vous que vous n’avez pas réussi à résoudre un problème de CC alors que vous aviez travaillé ?</a:t>
            </a:r>
            <a:endParaRPr b="0" i="0" sz="2400" u="none" cap="none" strike="noStrike">
              <a:solidFill>
                <a:srgbClr val="000000"/>
              </a:solidFill>
              <a:latin typeface="Arial"/>
              <a:ea typeface="Arial"/>
              <a:cs typeface="Arial"/>
              <a:sym typeface="Arial"/>
            </a:endParaRPr>
          </a:p>
          <a:p>
            <a:pPr indent="-342900" lvl="0" marL="613410" marR="0" rtl="0" algn="just">
              <a:lnSpc>
                <a:spcPct val="100000"/>
              </a:lnSpc>
              <a:spcBef>
                <a:spcPts val="1200"/>
              </a:spcBef>
              <a:spcAft>
                <a:spcPts val="0"/>
              </a:spcAft>
              <a:buClr>
                <a:srgbClr val="000000"/>
              </a:buClr>
              <a:buSzPts val="2400"/>
              <a:buFont typeface="Arial"/>
              <a:buAutoNum type="arabicParenR"/>
            </a:pPr>
            <a:r>
              <a:rPr b="0" i="0" lang="fr-FR" sz="2400" u="none" cap="none" strike="noStrike">
                <a:solidFill>
                  <a:srgbClr val="0070C0"/>
                </a:solidFill>
                <a:latin typeface="Times New Roman"/>
                <a:ea typeface="Times New Roman"/>
                <a:cs typeface="Times New Roman"/>
                <a:sym typeface="Times New Roman"/>
              </a:rPr>
              <a:t>Comment vous étiez-vous préparé, aviez-vous révisé ?</a:t>
            </a:r>
            <a:endParaRPr b="0" i="0" sz="2400" u="none" cap="none" strike="noStrike">
              <a:solidFill>
                <a:srgbClr val="000000"/>
              </a:solidFill>
              <a:latin typeface="Arial"/>
              <a:ea typeface="Arial"/>
              <a:cs typeface="Arial"/>
              <a:sym typeface="Arial"/>
            </a:endParaRPr>
          </a:p>
          <a:p>
            <a:pPr indent="-342900" lvl="0" marL="613410" marR="0" rtl="0" algn="just">
              <a:lnSpc>
                <a:spcPct val="100000"/>
              </a:lnSpc>
              <a:spcBef>
                <a:spcPts val="1200"/>
              </a:spcBef>
              <a:spcAft>
                <a:spcPts val="0"/>
              </a:spcAft>
              <a:buClr>
                <a:srgbClr val="000000"/>
              </a:buClr>
              <a:buSzPts val="2400"/>
              <a:buFont typeface="Arial"/>
              <a:buAutoNum type="arabicParenR"/>
            </a:pPr>
            <a:r>
              <a:rPr b="0" i="0" lang="fr-FR" sz="2400" u="none" cap="none" strike="noStrike">
                <a:solidFill>
                  <a:srgbClr val="0070C0"/>
                </a:solidFill>
                <a:latin typeface="Times New Roman"/>
                <a:ea typeface="Times New Roman"/>
                <a:cs typeface="Times New Roman"/>
                <a:sym typeface="Times New Roman"/>
              </a:rPr>
              <a:t>Aviez-vous travaillé seuls ou en groupe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152" name="Google Shape;152;p3"/>
          <p:cNvSpPr txBox="1"/>
          <p:nvPr/>
        </p:nvSpPr>
        <p:spPr>
          <a:xfrm>
            <a:off x="1187813" y="1387515"/>
            <a:ext cx="221182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002060"/>
                </a:solidFill>
                <a:latin typeface="Calibri"/>
                <a:ea typeface="Calibri"/>
                <a:cs typeface="Calibri"/>
                <a:sym typeface="Calibri"/>
              </a:rPr>
              <a:t>Quelques chiffres :</a:t>
            </a:r>
            <a:endParaRPr b="0" i="0" sz="1400" u="none" cap="none" strike="noStrike">
              <a:solidFill>
                <a:srgbClr val="000000"/>
              </a:solidFill>
              <a:latin typeface="Arial"/>
              <a:ea typeface="Arial"/>
              <a:cs typeface="Arial"/>
              <a:sym typeface="Arial"/>
            </a:endParaRPr>
          </a:p>
        </p:txBody>
      </p:sp>
      <p:sp>
        <p:nvSpPr>
          <p:cNvPr id="153" name="Google Shape;153;p3"/>
          <p:cNvSpPr txBox="1"/>
          <p:nvPr/>
        </p:nvSpPr>
        <p:spPr>
          <a:xfrm>
            <a:off x="426786" y="726450"/>
            <a:ext cx="764584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3- Du Lycée à l’Université en quelques chiffres</a:t>
            </a:r>
            <a:endParaRPr b="0" i="0" sz="2400" u="none" cap="none" strike="noStrike">
              <a:solidFill>
                <a:srgbClr val="000000"/>
              </a:solidFill>
              <a:latin typeface="Arial"/>
              <a:ea typeface="Arial"/>
              <a:cs typeface="Arial"/>
              <a:sym typeface="Arial"/>
            </a:endParaRPr>
          </a:p>
        </p:txBody>
      </p:sp>
      <p:grpSp>
        <p:nvGrpSpPr>
          <p:cNvPr id="154" name="Google Shape;154;p3"/>
          <p:cNvGrpSpPr/>
          <p:nvPr/>
        </p:nvGrpSpPr>
        <p:grpSpPr>
          <a:xfrm>
            <a:off x="937841" y="1858363"/>
            <a:ext cx="7137191" cy="1714652"/>
            <a:chOff x="937841" y="1858363"/>
            <a:chExt cx="7137191" cy="1714652"/>
          </a:xfrm>
        </p:grpSpPr>
        <p:sp>
          <p:nvSpPr>
            <p:cNvPr id="155" name="Google Shape;155;p3"/>
            <p:cNvSpPr txBox="1"/>
            <p:nvPr/>
          </p:nvSpPr>
          <p:spPr>
            <a:xfrm>
              <a:off x="3399238" y="1885270"/>
              <a:ext cx="349925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accent2"/>
                  </a:solidFill>
                  <a:latin typeface="Calibri"/>
                  <a:ea typeface="Calibri"/>
                  <a:cs typeface="Calibri"/>
                  <a:sym typeface="Calibri"/>
                </a:rPr>
                <a:t>&gt; 90 %</a:t>
              </a:r>
              <a:r>
                <a:rPr b="1" i="0" lang="fr-FR" sz="2000" u="none" cap="none" strike="noStrike">
                  <a:solidFill>
                    <a:schemeClr val="dk1"/>
                  </a:solidFill>
                  <a:latin typeface="Calibri"/>
                  <a:ea typeface="Calibri"/>
                  <a:cs typeface="Calibri"/>
                  <a:sym typeface="Calibri"/>
                </a:rPr>
                <a:t> de candidats admis</a:t>
              </a:r>
              <a:endParaRPr b="0" i="0" sz="2000" u="none" cap="none" strike="noStrike">
                <a:solidFill>
                  <a:schemeClr val="dk1"/>
                </a:solidFill>
                <a:latin typeface="Calibri"/>
                <a:ea typeface="Calibri"/>
                <a:cs typeface="Calibri"/>
                <a:sym typeface="Calibri"/>
              </a:endParaRPr>
            </a:p>
          </p:txBody>
        </p:sp>
        <p:sp>
          <p:nvSpPr>
            <p:cNvPr id="156" name="Google Shape;156;p3"/>
            <p:cNvSpPr/>
            <p:nvPr/>
          </p:nvSpPr>
          <p:spPr>
            <a:xfrm>
              <a:off x="1617645" y="2926683"/>
              <a:ext cx="168668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Filière générale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accent2"/>
                  </a:solidFill>
                  <a:latin typeface="Calibri"/>
                  <a:ea typeface="Calibri"/>
                  <a:cs typeface="Calibri"/>
                  <a:sym typeface="Calibri"/>
                </a:rPr>
                <a:t>&gt; 95 %</a:t>
              </a:r>
              <a:endParaRPr b="0" i="0" sz="1800" u="none" cap="none" strike="noStrike">
                <a:solidFill>
                  <a:schemeClr val="accent2"/>
                </a:solidFill>
                <a:latin typeface="Calibri"/>
                <a:ea typeface="Calibri"/>
                <a:cs typeface="Calibri"/>
                <a:sym typeface="Calibri"/>
              </a:endParaRPr>
            </a:p>
          </p:txBody>
        </p:sp>
        <p:sp>
          <p:nvSpPr>
            <p:cNvPr id="157" name="Google Shape;157;p3"/>
            <p:cNvSpPr/>
            <p:nvPr/>
          </p:nvSpPr>
          <p:spPr>
            <a:xfrm>
              <a:off x="3624558" y="2926683"/>
              <a:ext cx="2206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Filière technologique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accent2"/>
                  </a:solidFill>
                  <a:latin typeface="Calibri"/>
                  <a:ea typeface="Calibri"/>
                  <a:cs typeface="Calibri"/>
                  <a:sym typeface="Calibri"/>
                </a:rPr>
                <a:t>&gt; 90 % </a:t>
              </a:r>
              <a:endParaRPr b="0" i="0" sz="1800" u="none" cap="none" strike="noStrike">
                <a:solidFill>
                  <a:schemeClr val="accent2"/>
                </a:solidFill>
                <a:latin typeface="Calibri"/>
                <a:ea typeface="Calibri"/>
                <a:cs typeface="Calibri"/>
                <a:sym typeface="Calibri"/>
              </a:endParaRPr>
            </a:p>
          </p:txBody>
        </p:sp>
        <p:sp>
          <p:nvSpPr>
            <p:cNvPr id="158" name="Google Shape;158;p3"/>
            <p:cNvSpPr/>
            <p:nvPr/>
          </p:nvSpPr>
          <p:spPr>
            <a:xfrm>
              <a:off x="5940152" y="2926684"/>
              <a:ext cx="213488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Voie professionnelle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accent2"/>
                  </a:solidFill>
                  <a:latin typeface="Calibri"/>
                  <a:ea typeface="Calibri"/>
                  <a:cs typeface="Calibri"/>
                  <a:sym typeface="Calibri"/>
                </a:rPr>
                <a:t>&gt; 80 %</a:t>
              </a:r>
              <a:endParaRPr b="0" i="0" sz="1800" u="none" cap="none" strike="noStrike">
                <a:solidFill>
                  <a:schemeClr val="accent2"/>
                </a:solidFill>
                <a:latin typeface="Calibri"/>
                <a:ea typeface="Calibri"/>
                <a:cs typeface="Calibri"/>
                <a:sym typeface="Calibri"/>
              </a:endParaRPr>
            </a:p>
          </p:txBody>
        </p:sp>
        <p:sp>
          <p:nvSpPr>
            <p:cNvPr id="159" name="Google Shape;159;p3"/>
            <p:cNvSpPr txBox="1"/>
            <p:nvPr/>
          </p:nvSpPr>
          <p:spPr>
            <a:xfrm>
              <a:off x="937841" y="1858363"/>
              <a:ext cx="194421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fr-FR" sz="3200" u="none" cap="none" strike="noStrike">
                  <a:solidFill>
                    <a:schemeClr val="accent1"/>
                  </a:solidFill>
                  <a:latin typeface="Calibri"/>
                  <a:ea typeface="Calibri"/>
                  <a:cs typeface="Calibri"/>
                  <a:sym typeface="Calibri"/>
                </a:rPr>
                <a:t>BAC</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rot="8227308">
              <a:off x="2926402" y="2467592"/>
              <a:ext cx="687083" cy="332868"/>
            </a:xfrm>
            <a:prstGeom prst="notchedRightArrow">
              <a:avLst>
                <a:gd fmla="val 50000" name="adj1"/>
                <a:gd fmla="val 50000" name="adj2"/>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3"/>
            <p:cNvSpPr/>
            <p:nvPr/>
          </p:nvSpPr>
          <p:spPr>
            <a:xfrm rot="5400000">
              <a:off x="4471424" y="2518476"/>
              <a:ext cx="687083" cy="332868"/>
            </a:xfrm>
            <a:prstGeom prst="notchedRightArrow">
              <a:avLst>
                <a:gd fmla="val 50000" name="adj1"/>
                <a:gd fmla="val 50000" name="adj2"/>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3"/>
            <p:cNvSpPr/>
            <p:nvPr/>
          </p:nvSpPr>
          <p:spPr>
            <a:xfrm rot="2514326">
              <a:off x="5994837" y="2414933"/>
              <a:ext cx="687083" cy="332868"/>
            </a:xfrm>
            <a:prstGeom prst="notchedRightArrow">
              <a:avLst>
                <a:gd fmla="val 50000" name="adj1"/>
                <a:gd fmla="val 50000" name="adj2"/>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63" name="Google Shape;163;p3"/>
          <p:cNvSpPr txBox="1"/>
          <p:nvPr/>
        </p:nvSpPr>
        <p:spPr>
          <a:xfrm>
            <a:off x="948548" y="3995302"/>
            <a:ext cx="202811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fr-FR" sz="3200" u="none" cap="none" strike="noStrike">
                <a:solidFill>
                  <a:schemeClr val="accent1"/>
                </a:solidFill>
                <a:latin typeface="Calibri"/>
                <a:ea typeface="Calibri"/>
                <a:cs typeface="Calibri"/>
                <a:sym typeface="Calibri"/>
              </a:rPr>
              <a:t>L1</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5153891" y="5050932"/>
            <a:ext cx="2274982" cy="12310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alibri"/>
                <a:ea typeface="Calibri"/>
                <a:cs typeface="Calibri"/>
                <a:sym typeface="Calibri"/>
              </a:rPr>
              <a:t>Ajourné ou absents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alibri"/>
                <a:ea typeface="Calibri"/>
                <a:cs typeface="Calibri"/>
                <a:sym typeface="Calibri"/>
              </a:rPr>
              <a:t> </a:t>
            </a:r>
            <a:r>
              <a:rPr b="1" i="0" lang="fr-FR" sz="2000" u="none" cap="none" strike="noStrike">
                <a:solidFill>
                  <a:schemeClr val="accent2"/>
                </a:solidFill>
                <a:latin typeface="Calibri"/>
                <a:ea typeface="Calibri"/>
                <a:cs typeface="Calibri"/>
                <a:sym typeface="Calibri"/>
              </a:rPr>
              <a:t>61,2 %</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fr-FR" sz="2000" u="none" cap="none" strike="noStrike">
                <a:solidFill>
                  <a:schemeClr val="dk1"/>
                </a:solidFill>
                <a:latin typeface="Calibri"/>
                <a:ea typeface="Calibri"/>
                <a:cs typeface="Calibri"/>
                <a:sym typeface="Calibri"/>
              </a:rPr>
              <a:t>Ex : </a:t>
            </a:r>
            <a:r>
              <a:rPr b="1" i="0" lang="fr-FR" sz="2000" u="none" cap="none" strike="noStrike">
                <a:solidFill>
                  <a:schemeClr val="accent2"/>
                </a:solidFill>
                <a:latin typeface="Calibri"/>
                <a:ea typeface="Calibri"/>
                <a:cs typeface="Calibri"/>
                <a:sym typeface="Calibri"/>
              </a:rPr>
              <a:t>196</a:t>
            </a:r>
            <a:r>
              <a:rPr b="1" i="0" lang="fr-FR" sz="2000" u="none" cap="none" strike="noStrike">
                <a:solidFill>
                  <a:schemeClr val="dk1"/>
                </a:solidFill>
                <a:latin typeface="Calibri"/>
                <a:ea typeface="Calibri"/>
                <a:cs typeface="Calibri"/>
                <a:sym typeface="Calibri"/>
              </a:rPr>
              <a:t>/320</a:t>
            </a:r>
            <a:endParaRPr b="0" i="0" sz="2000" u="none" cap="none" strike="noStrike">
              <a:solidFill>
                <a:schemeClr val="dk1"/>
              </a:solidFill>
              <a:latin typeface="Calibri"/>
              <a:ea typeface="Calibri"/>
              <a:cs typeface="Calibri"/>
              <a:sym typeface="Calibri"/>
            </a:endParaRPr>
          </a:p>
        </p:txBody>
      </p:sp>
      <p:sp>
        <p:nvSpPr>
          <p:cNvPr id="165" name="Google Shape;165;p3"/>
          <p:cNvSpPr/>
          <p:nvPr/>
        </p:nvSpPr>
        <p:spPr>
          <a:xfrm rot="7319108">
            <a:off x="3485841" y="4522395"/>
            <a:ext cx="687083" cy="332868"/>
          </a:xfrm>
          <a:prstGeom prst="notchedRightArrow">
            <a:avLst>
              <a:gd fmla="val 50000" name="adj1"/>
              <a:gd fmla="val 50000" name="adj2"/>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3"/>
          <p:cNvSpPr/>
          <p:nvPr/>
        </p:nvSpPr>
        <p:spPr>
          <a:xfrm rot="4449212">
            <a:off x="5678372" y="4552946"/>
            <a:ext cx="687083" cy="332868"/>
          </a:xfrm>
          <a:prstGeom prst="notchedRightArrow">
            <a:avLst>
              <a:gd fmla="val 50000" name="adj1"/>
              <a:gd fmla="val 50000" name="adj2"/>
            </a:avLst>
          </a:prstGeom>
          <a:solidFill>
            <a:schemeClr val="accent1"/>
          </a:solidFill>
          <a:ln cap="flat" cmpd="sng" w="12700">
            <a:solidFill>
              <a:srgbClr val="395E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3"/>
          <p:cNvSpPr txBox="1"/>
          <p:nvPr/>
        </p:nvSpPr>
        <p:spPr>
          <a:xfrm>
            <a:off x="3174684" y="3925471"/>
            <a:ext cx="3499259"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974806"/>
                </a:solidFill>
                <a:latin typeface="Calibri"/>
                <a:ea typeface="Calibri"/>
                <a:cs typeface="Calibri"/>
                <a:sym typeface="Calibri"/>
              </a:rPr>
              <a:t>&lt; 40% </a:t>
            </a:r>
            <a:r>
              <a:rPr b="1" i="0" lang="fr-FR" sz="2000" u="none" cap="none" strike="noStrike">
                <a:solidFill>
                  <a:schemeClr val="dk1"/>
                </a:solidFill>
                <a:latin typeface="Calibri"/>
                <a:ea typeface="Calibri"/>
                <a:cs typeface="Calibri"/>
                <a:sym typeface="Calibri"/>
              </a:rPr>
              <a:t>de reçus en L1</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2504874" y="5050932"/>
            <a:ext cx="1645407" cy="12310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alibri"/>
                <a:ea typeface="Calibri"/>
                <a:cs typeface="Calibri"/>
                <a:sym typeface="Calibri"/>
              </a:rPr>
              <a:t>Admis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accent2"/>
                </a:solidFill>
                <a:latin typeface="Calibri"/>
                <a:ea typeface="Calibri"/>
                <a:cs typeface="Calibri"/>
                <a:sym typeface="Calibri"/>
              </a:rPr>
              <a:t>&lt; 40 %</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fr-FR" sz="2000" u="none" cap="none" strike="noStrike">
                <a:solidFill>
                  <a:schemeClr val="dk1"/>
                </a:solidFill>
                <a:latin typeface="Calibri"/>
                <a:ea typeface="Calibri"/>
                <a:cs typeface="Calibri"/>
                <a:sym typeface="Calibri"/>
              </a:rPr>
              <a:t>Ex : </a:t>
            </a:r>
            <a:r>
              <a:rPr b="1" i="0" lang="fr-FR" sz="2000" u="none" cap="none" strike="noStrike">
                <a:solidFill>
                  <a:schemeClr val="accent2"/>
                </a:solidFill>
                <a:latin typeface="Calibri"/>
                <a:ea typeface="Calibri"/>
                <a:cs typeface="Calibri"/>
                <a:sym typeface="Calibri"/>
              </a:rPr>
              <a:t>124</a:t>
            </a:r>
            <a:r>
              <a:rPr b="1" i="0" lang="fr-FR" sz="2000" u="none" cap="none" strike="noStrike">
                <a:solidFill>
                  <a:schemeClr val="dk1"/>
                </a:solidFill>
                <a:latin typeface="Calibri"/>
                <a:ea typeface="Calibri"/>
                <a:cs typeface="Calibri"/>
                <a:sym typeface="Calibri"/>
              </a:rPr>
              <a:t>/320</a:t>
            </a:r>
            <a:endParaRPr b="0" i="0" sz="2000" u="none" cap="none" strike="noStrike">
              <a:solidFill>
                <a:schemeClr val="dk1"/>
              </a:solidFill>
              <a:latin typeface="Calibri"/>
              <a:ea typeface="Calibri"/>
              <a:cs typeface="Calibri"/>
              <a:sym typeface="Calibri"/>
            </a:endParaRPr>
          </a:p>
        </p:txBody>
      </p:sp>
      <p:sp>
        <p:nvSpPr>
          <p:cNvPr id="169" name="Google Shape;169;p3"/>
          <p:cNvSpPr txBox="1"/>
          <p:nvPr/>
        </p:nvSpPr>
        <p:spPr>
          <a:xfrm>
            <a:off x="3413410" y="1267496"/>
            <a:ext cx="483478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rgbClr val="FF0000"/>
                </a:solidFill>
                <a:highlight>
                  <a:srgbClr val="FFFF00"/>
                </a:highlight>
                <a:latin typeface="Calibri"/>
                <a:ea typeface="Calibri"/>
                <a:cs typeface="Calibri"/>
                <a:sym typeface="Calibri"/>
              </a:rPr>
              <a:t>Pourquoi une telle différence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822"/>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822"/>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175" name="Google Shape;175;p4"/>
          <p:cNvSpPr/>
          <p:nvPr/>
        </p:nvSpPr>
        <p:spPr>
          <a:xfrm>
            <a:off x="202020" y="600238"/>
            <a:ext cx="813390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4- Qu’est-ce qui a changé depuis le lycée?</a:t>
            </a:r>
            <a:endParaRPr b="1" i="0" sz="2400" u="none" cap="none" strike="noStrike">
              <a:solidFill>
                <a:srgbClr val="7030A0"/>
              </a:solidFill>
              <a:latin typeface="Calibri"/>
              <a:ea typeface="Calibri"/>
              <a:cs typeface="Calibri"/>
              <a:sym typeface="Calibri"/>
            </a:endParaRPr>
          </a:p>
        </p:txBody>
      </p:sp>
      <p:sp>
        <p:nvSpPr>
          <p:cNvPr id="176" name="Google Shape;176;p4"/>
          <p:cNvSpPr txBox="1"/>
          <p:nvPr/>
        </p:nvSpPr>
        <p:spPr>
          <a:xfrm>
            <a:off x="3995738" y="1303100"/>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C’est quoi?</a:t>
            </a:r>
            <a:endParaRPr b="0" i="0" sz="1400" u="none" cap="none" strike="noStrike">
              <a:solidFill>
                <a:srgbClr val="000000"/>
              </a:solidFill>
              <a:latin typeface="Arial"/>
              <a:ea typeface="Arial"/>
              <a:cs typeface="Arial"/>
              <a:sym typeface="Arial"/>
            </a:endParaRPr>
          </a:p>
        </p:txBody>
      </p:sp>
      <p:sp>
        <p:nvSpPr>
          <p:cNvPr id="177" name="Google Shape;177;p4"/>
          <p:cNvSpPr txBox="1"/>
          <p:nvPr/>
        </p:nvSpPr>
        <p:spPr>
          <a:xfrm>
            <a:off x="3981450" y="1806337"/>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A quoi ça sert??</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3981450" y="2605088"/>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Comment ?</a:t>
            </a:r>
            <a:endParaRPr b="0" i="0" sz="1400" u="none" cap="none" strike="noStrike">
              <a:solidFill>
                <a:srgbClr val="000000"/>
              </a:solidFill>
              <a:latin typeface="Arial"/>
              <a:ea typeface="Arial"/>
              <a:cs typeface="Arial"/>
              <a:sym typeface="Arial"/>
            </a:endParaRPr>
          </a:p>
        </p:txBody>
      </p:sp>
      <p:sp>
        <p:nvSpPr>
          <p:cNvPr id="179" name="Google Shape;179;p4"/>
          <p:cNvSpPr txBox="1"/>
          <p:nvPr/>
        </p:nvSpPr>
        <p:spPr>
          <a:xfrm>
            <a:off x="3981450" y="3114437"/>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Pourquoi ?</a:t>
            </a:r>
            <a:endParaRPr b="0" i="0" sz="1400" u="none" cap="none" strike="noStrike">
              <a:solidFill>
                <a:srgbClr val="000000"/>
              </a:solidFill>
              <a:latin typeface="Arial"/>
              <a:ea typeface="Arial"/>
              <a:cs typeface="Arial"/>
              <a:sym typeface="Arial"/>
            </a:endParaRPr>
          </a:p>
        </p:txBody>
      </p:sp>
      <p:sp>
        <p:nvSpPr>
          <p:cNvPr id="180" name="Google Shape;180;p4"/>
          <p:cNvSpPr txBox="1"/>
          <p:nvPr/>
        </p:nvSpPr>
        <p:spPr>
          <a:xfrm>
            <a:off x="3981450" y="3562350"/>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Exemple d’application</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3981450" y="4284663"/>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Exercice simple</a:t>
            </a:r>
            <a:endParaRPr b="0" i="0" sz="1400" u="none" cap="none" strike="noStrike">
              <a:solidFill>
                <a:srgbClr val="000000"/>
              </a:solidFill>
              <a:latin typeface="Arial"/>
              <a:ea typeface="Arial"/>
              <a:cs typeface="Arial"/>
              <a:sym typeface="Arial"/>
            </a:endParaRPr>
          </a:p>
        </p:txBody>
      </p:sp>
      <p:sp>
        <p:nvSpPr>
          <p:cNvPr id="182" name="Google Shape;182;p4"/>
          <p:cNvSpPr txBox="1"/>
          <p:nvPr/>
        </p:nvSpPr>
        <p:spPr>
          <a:xfrm>
            <a:off x="3995737" y="4681081"/>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Exercice compliqué</a:t>
            </a:r>
            <a:endParaRPr b="0" i="0" sz="1400" u="none" cap="none" strike="noStrike">
              <a:solidFill>
                <a:srgbClr val="000000"/>
              </a:solidFill>
              <a:latin typeface="Arial"/>
              <a:ea typeface="Arial"/>
              <a:cs typeface="Arial"/>
              <a:sym typeface="Arial"/>
            </a:endParaRPr>
          </a:p>
        </p:txBody>
      </p:sp>
      <p:grpSp>
        <p:nvGrpSpPr>
          <p:cNvPr id="183" name="Google Shape;183;p4"/>
          <p:cNvGrpSpPr/>
          <p:nvPr/>
        </p:nvGrpSpPr>
        <p:grpSpPr>
          <a:xfrm>
            <a:off x="919163" y="1268760"/>
            <a:ext cx="3062288" cy="4033693"/>
            <a:chOff x="579" y="797"/>
            <a:chExt cx="1929" cy="2795"/>
          </a:xfrm>
        </p:grpSpPr>
        <p:sp>
          <p:nvSpPr>
            <p:cNvPr id="184" name="Google Shape;184;p4"/>
            <p:cNvSpPr/>
            <p:nvPr/>
          </p:nvSpPr>
          <p:spPr>
            <a:xfrm>
              <a:off x="2336" y="797"/>
              <a:ext cx="172" cy="2795"/>
            </a:xfrm>
            <a:prstGeom prst="leftBrace">
              <a:avLst>
                <a:gd fmla="val 78465" name="adj1"/>
                <a:gd fmla="val 49662"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5" name="Google Shape;185;p4"/>
            <p:cNvSpPr txBox="1"/>
            <p:nvPr/>
          </p:nvSpPr>
          <p:spPr>
            <a:xfrm>
              <a:off x="579" y="1631"/>
              <a:ext cx="1638" cy="1116"/>
            </a:xfrm>
            <a:prstGeom prst="rect">
              <a:avLst/>
            </a:prstGeom>
            <a:solidFill>
              <a:srgbClr val="7030A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Arial"/>
                  <a:ea typeface="Arial"/>
                  <a:cs typeface="Arial"/>
                  <a:sym typeface="Arial"/>
                </a:rPr>
                <a:t>Au lycée, toutes ces étapes d’apprentissage sont guidées par l’enseignant</a:t>
              </a:r>
              <a:endParaRPr b="0" i="0" sz="1400" u="none" cap="none" strike="noStrike">
                <a:solidFill>
                  <a:srgbClr val="000000"/>
                </a:solidFill>
                <a:latin typeface="Arial"/>
                <a:ea typeface="Arial"/>
                <a:cs typeface="Arial"/>
                <a:sym typeface="Arial"/>
              </a:endParaRPr>
            </a:p>
          </p:txBody>
        </p:sp>
      </p:grpSp>
      <p:grpSp>
        <p:nvGrpSpPr>
          <p:cNvPr id="186" name="Google Shape;186;p4"/>
          <p:cNvGrpSpPr/>
          <p:nvPr/>
        </p:nvGrpSpPr>
        <p:grpSpPr>
          <a:xfrm>
            <a:off x="5783271" y="2424113"/>
            <a:ext cx="2389190" cy="1793875"/>
            <a:chOff x="3643" y="1527"/>
            <a:chExt cx="1505" cy="1130"/>
          </a:xfrm>
        </p:grpSpPr>
        <p:pic>
          <p:nvPicPr>
            <p:cNvPr id="187" name="Google Shape;187;p4"/>
            <p:cNvPicPr preferRelativeResize="0"/>
            <p:nvPr/>
          </p:nvPicPr>
          <p:blipFill rotWithShape="1">
            <a:blip r:embed="rId3">
              <a:alphaModFix/>
            </a:blip>
            <a:srcRect b="0" l="0" r="0" t="0"/>
            <a:stretch/>
          </p:blipFill>
          <p:spPr>
            <a:xfrm>
              <a:off x="3643" y="1527"/>
              <a:ext cx="741" cy="1130"/>
            </a:xfrm>
            <a:prstGeom prst="rect">
              <a:avLst/>
            </a:prstGeom>
            <a:noFill/>
            <a:ln>
              <a:noFill/>
            </a:ln>
          </p:spPr>
        </p:pic>
        <p:sp>
          <p:nvSpPr>
            <p:cNvPr id="188" name="Google Shape;188;p4"/>
            <p:cNvSpPr txBox="1"/>
            <p:nvPr/>
          </p:nvSpPr>
          <p:spPr>
            <a:xfrm>
              <a:off x="4156" y="1938"/>
              <a:ext cx="992" cy="4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Arial"/>
                  <a:ea typeface="Arial"/>
                  <a:cs typeface="Arial"/>
                  <a:sym typeface="Arial"/>
                </a:rPr>
                <a:t>Qu’en est-il l’université?</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194" name="Google Shape;194;p5"/>
          <p:cNvSpPr txBox="1"/>
          <p:nvPr/>
        </p:nvSpPr>
        <p:spPr>
          <a:xfrm>
            <a:off x="1442655" y="1352365"/>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C’est quoi?</a:t>
            </a:r>
            <a:endParaRPr b="0" i="0" sz="1400" u="none" cap="none" strike="noStrike">
              <a:solidFill>
                <a:srgbClr val="000000"/>
              </a:solidFill>
              <a:latin typeface="Arial"/>
              <a:ea typeface="Arial"/>
              <a:cs typeface="Arial"/>
              <a:sym typeface="Arial"/>
            </a:endParaRPr>
          </a:p>
        </p:txBody>
      </p:sp>
      <p:sp>
        <p:nvSpPr>
          <p:cNvPr id="195" name="Google Shape;195;p5"/>
          <p:cNvSpPr txBox="1"/>
          <p:nvPr/>
        </p:nvSpPr>
        <p:spPr>
          <a:xfrm>
            <a:off x="1428367" y="1855602"/>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A quoi ça sert??</a:t>
            </a:r>
            <a:endParaRPr b="0" i="0" sz="1400" u="none" cap="none" strike="noStrike">
              <a:solidFill>
                <a:srgbClr val="000000"/>
              </a:solidFill>
              <a:latin typeface="Arial"/>
              <a:ea typeface="Arial"/>
              <a:cs typeface="Arial"/>
              <a:sym typeface="Arial"/>
            </a:endParaRPr>
          </a:p>
        </p:txBody>
      </p:sp>
      <p:sp>
        <p:nvSpPr>
          <p:cNvPr id="196" name="Google Shape;196;p5"/>
          <p:cNvSpPr txBox="1"/>
          <p:nvPr/>
        </p:nvSpPr>
        <p:spPr>
          <a:xfrm>
            <a:off x="1428367" y="2654353"/>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Comment ?</a:t>
            </a:r>
            <a:endParaRPr b="0" i="0" sz="1400" u="none" cap="none" strike="noStrike">
              <a:solidFill>
                <a:srgbClr val="000000"/>
              </a:solidFill>
              <a:latin typeface="Arial"/>
              <a:ea typeface="Arial"/>
              <a:cs typeface="Arial"/>
              <a:sym typeface="Arial"/>
            </a:endParaRPr>
          </a:p>
        </p:txBody>
      </p:sp>
      <p:sp>
        <p:nvSpPr>
          <p:cNvPr id="197" name="Google Shape;197;p5"/>
          <p:cNvSpPr txBox="1"/>
          <p:nvPr/>
        </p:nvSpPr>
        <p:spPr>
          <a:xfrm>
            <a:off x="1428367" y="3163702"/>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Pourquoi ?</a:t>
            </a:r>
            <a:endParaRPr b="0" i="0" sz="1400" u="none" cap="none" strike="noStrike">
              <a:solidFill>
                <a:srgbClr val="000000"/>
              </a:solidFill>
              <a:latin typeface="Arial"/>
              <a:ea typeface="Arial"/>
              <a:cs typeface="Arial"/>
              <a:sym typeface="Arial"/>
            </a:endParaRPr>
          </a:p>
        </p:txBody>
      </p:sp>
      <p:sp>
        <p:nvSpPr>
          <p:cNvPr id="198" name="Google Shape;198;p5"/>
          <p:cNvSpPr txBox="1"/>
          <p:nvPr/>
        </p:nvSpPr>
        <p:spPr>
          <a:xfrm>
            <a:off x="1428367" y="3611615"/>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Exemple d’application</a:t>
            </a:r>
            <a:endParaRPr b="0" i="0" sz="1400" u="none" cap="none" strike="noStrike">
              <a:solidFill>
                <a:srgbClr val="000000"/>
              </a:solidFill>
              <a:latin typeface="Arial"/>
              <a:ea typeface="Arial"/>
              <a:cs typeface="Arial"/>
              <a:sym typeface="Arial"/>
            </a:endParaRPr>
          </a:p>
        </p:txBody>
      </p:sp>
      <p:sp>
        <p:nvSpPr>
          <p:cNvPr id="199" name="Google Shape;199;p5"/>
          <p:cNvSpPr txBox="1"/>
          <p:nvPr/>
        </p:nvSpPr>
        <p:spPr>
          <a:xfrm>
            <a:off x="1428367" y="4333928"/>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Exercice simple</a:t>
            </a:r>
            <a:endParaRPr b="0" i="0" sz="1400" u="none" cap="none" strike="noStrike">
              <a:solidFill>
                <a:srgbClr val="000000"/>
              </a:solidFill>
              <a:latin typeface="Arial"/>
              <a:ea typeface="Arial"/>
              <a:cs typeface="Arial"/>
              <a:sym typeface="Arial"/>
            </a:endParaRPr>
          </a:p>
        </p:txBody>
      </p:sp>
      <p:sp>
        <p:nvSpPr>
          <p:cNvPr id="200" name="Google Shape;200;p5"/>
          <p:cNvSpPr txBox="1"/>
          <p:nvPr/>
        </p:nvSpPr>
        <p:spPr>
          <a:xfrm>
            <a:off x="1442654" y="4870901"/>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Exercice compliqué</a:t>
            </a:r>
            <a:endParaRPr b="0" i="0" sz="1400" u="none" cap="none" strike="noStrike">
              <a:solidFill>
                <a:srgbClr val="000000"/>
              </a:solidFill>
              <a:latin typeface="Arial"/>
              <a:ea typeface="Arial"/>
              <a:cs typeface="Arial"/>
              <a:sym typeface="Arial"/>
            </a:endParaRPr>
          </a:p>
        </p:txBody>
      </p:sp>
      <p:sp>
        <p:nvSpPr>
          <p:cNvPr id="201" name="Google Shape;201;p5"/>
          <p:cNvSpPr/>
          <p:nvPr/>
        </p:nvSpPr>
        <p:spPr>
          <a:xfrm>
            <a:off x="3716883" y="1113019"/>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5"/>
          <p:cNvSpPr/>
          <p:nvPr/>
        </p:nvSpPr>
        <p:spPr>
          <a:xfrm>
            <a:off x="3707904" y="2772781"/>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5"/>
          <p:cNvSpPr/>
          <p:nvPr/>
        </p:nvSpPr>
        <p:spPr>
          <a:xfrm>
            <a:off x="3710252" y="4703260"/>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5"/>
          <p:cNvSpPr txBox="1"/>
          <p:nvPr/>
        </p:nvSpPr>
        <p:spPr>
          <a:xfrm>
            <a:off x="5237807" y="1134259"/>
            <a:ext cx="18732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Traité en amphi</a:t>
            </a:r>
            <a:endParaRPr b="0" i="0" sz="1400" u="none" cap="none" strike="noStrike">
              <a:solidFill>
                <a:srgbClr val="000000"/>
              </a:solidFill>
              <a:latin typeface="Arial"/>
              <a:ea typeface="Arial"/>
              <a:cs typeface="Arial"/>
              <a:sym typeface="Arial"/>
            </a:endParaRPr>
          </a:p>
        </p:txBody>
      </p:sp>
      <p:sp>
        <p:nvSpPr>
          <p:cNvPr id="205" name="Google Shape;205;p5"/>
          <p:cNvSpPr txBox="1"/>
          <p:nvPr/>
        </p:nvSpPr>
        <p:spPr>
          <a:xfrm>
            <a:off x="5299968" y="2839019"/>
            <a:ext cx="15049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Traité en TD</a:t>
            </a:r>
            <a:endParaRPr b="0" i="0" sz="1400" u="none" cap="none" strike="noStrike">
              <a:solidFill>
                <a:srgbClr val="000000"/>
              </a:solidFill>
              <a:latin typeface="Arial"/>
              <a:ea typeface="Arial"/>
              <a:cs typeface="Arial"/>
              <a:sym typeface="Arial"/>
            </a:endParaRPr>
          </a:p>
        </p:txBody>
      </p:sp>
      <p:sp>
        <p:nvSpPr>
          <p:cNvPr id="206" name="Google Shape;206;p5"/>
          <p:cNvSpPr txBox="1"/>
          <p:nvPr/>
        </p:nvSpPr>
        <p:spPr>
          <a:xfrm>
            <a:off x="5235384" y="4752873"/>
            <a:ext cx="20764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Travail personnel</a:t>
            </a:r>
            <a:endParaRPr b="0" i="0" sz="1400" u="none" cap="none" strike="noStrike">
              <a:solidFill>
                <a:srgbClr val="000000"/>
              </a:solidFill>
              <a:latin typeface="Arial"/>
              <a:ea typeface="Arial"/>
              <a:cs typeface="Arial"/>
              <a:sym typeface="Arial"/>
            </a:endParaRPr>
          </a:p>
        </p:txBody>
      </p:sp>
      <p:sp>
        <p:nvSpPr>
          <p:cNvPr id="207" name="Google Shape;207;p5"/>
          <p:cNvSpPr/>
          <p:nvPr/>
        </p:nvSpPr>
        <p:spPr>
          <a:xfrm>
            <a:off x="202020" y="600238"/>
            <a:ext cx="813390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4- Qu’est-ce qui a changé depuis le lycée?</a:t>
            </a:r>
            <a:endParaRPr b="1" i="0" sz="2400" u="none" cap="none" strike="noStrike">
              <a:solidFill>
                <a:srgbClr val="7030A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fr-FR"/>
              <a:t>‹#›</a:t>
            </a:fld>
            <a:endParaRPr/>
          </a:p>
        </p:txBody>
      </p:sp>
      <p:sp>
        <p:nvSpPr>
          <p:cNvPr id="213" name="Google Shape;213;p6"/>
          <p:cNvSpPr txBox="1"/>
          <p:nvPr/>
        </p:nvSpPr>
        <p:spPr>
          <a:xfrm>
            <a:off x="3995936" y="1514894"/>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C’est quoi?</a:t>
            </a:r>
            <a:endParaRPr b="0" i="0" sz="1400" u="none" cap="none" strike="noStrike">
              <a:solidFill>
                <a:srgbClr val="000000"/>
              </a:solidFill>
              <a:latin typeface="Arial"/>
              <a:ea typeface="Arial"/>
              <a:cs typeface="Arial"/>
              <a:sym typeface="Arial"/>
            </a:endParaRPr>
          </a:p>
        </p:txBody>
      </p:sp>
      <p:sp>
        <p:nvSpPr>
          <p:cNvPr id="214" name="Google Shape;214;p6"/>
          <p:cNvSpPr txBox="1"/>
          <p:nvPr/>
        </p:nvSpPr>
        <p:spPr>
          <a:xfrm>
            <a:off x="3851920" y="3288449"/>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A quoi ça sert??</a:t>
            </a:r>
            <a:endParaRPr b="0" i="0" sz="1400" u="none" cap="none" strike="noStrike">
              <a:solidFill>
                <a:srgbClr val="000000"/>
              </a:solidFill>
              <a:latin typeface="Arial"/>
              <a:ea typeface="Arial"/>
              <a:cs typeface="Arial"/>
              <a:sym typeface="Arial"/>
            </a:endParaRPr>
          </a:p>
        </p:txBody>
      </p:sp>
      <p:sp>
        <p:nvSpPr>
          <p:cNvPr id="215" name="Google Shape;215;p6"/>
          <p:cNvSpPr txBox="1"/>
          <p:nvPr/>
        </p:nvSpPr>
        <p:spPr>
          <a:xfrm>
            <a:off x="6223041" y="3094718"/>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Comment ?</a:t>
            </a:r>
            <a:endParaRPr b="0" i="0" sz="1400" u="none" cap="none" strike="noStrike">
              <a:solidFill>
                <a:srgbClr val="000000"/>
              </a:solidFill>
              <a:latin typeface="Arial"/>
              <a:ea typeface="Arial"/>
              <a:cs typeface="Arial"/>
              <a:sym typeface="Arial"/>
            </a:endParaRPr>
          </a:p>
        </p:txBody>
      </p:sp>
      <p:sp>
        <p:nvSpPr>
          <p:cNvPr id="216" name="Google Shape;216;p6"/>
          <p:cNvSpPr txBox="1"/>
          <p:nvPr/>
        </p:nvSpPr>
        <p:spPr>
          <a:xfrm>
            <a:off x="5910735" y="1855602"/>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Pourquoi ?</a:t>
            </a:r>
            <a:endParaRPr b="0" i="0" sz="1400" u="none" cap="none" strike="noStrike">
              <a:solidFill>
                <a:srgbClr val="000000"/>
              </a:solidFill>
              <a:latin typeface="Arial"/>
              <a:ea typeface="Arial"/>
              <a:cs typeface="Arial"/>
              <a:sym typeface="Arial"/>
            </a:endParaRPr>
          </a:p>
        </p:txBody>
      </p:sp>
      <p:sp>
        <p:nvSpPr>
          <p:cNvPr id="217" name="Google Shape;217;p6"/>
          <p:cNvSpPr txBox="1"/>
          <p:nvPr/>
        </p:nvSpPr>
        <p:spPr>
          <a:xfrm>
            <a:off x="1428367" y="3611615"/>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Exemple d’application</a:t>
            </a:r>
            <a:endParaRPr b="0" i="0" sz="1400" u="none" cap="none" strike="noStrike">
              <a:solidFill>
                <a:srgbClr val="000000"/>
              </a:solidFill>
              <a:latin typeface="Arial"/>
              <a:ea typeface="Arial"/>
              <a:cs typeface="Arial"/>
              <a:sym typeface="Arial"/>
            </a:endParaRPr>
          </a:p>
        </p:txBody>
      </p:sp>
      <p:sp>
        <p:nvSpPr>
          <p:cNvPr id="218" name="Google Shape;218;p6"/>
          <p:cNvSpPr txBox="1"/>
          <p:nvPr/>
        </p:nvSpPr>
        <p:spPr>
          <a:xfrm>
            <a:off x="1428367" y="4333928"/>
            <a:ext cx="1787525" cy="369332"/>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Exercice simple</a:t>
            </a:r>
            <a:endParaRPr b="0" i="0" sz="1400" u="none" cap="none" strike="noStrike">
              <a:solidFill>
                <a:srgbClr val="000000"/>
              </a:solidFill>
              <a:latin typeface="Arial"/>
              <a:ea typeface="Arial"/>
              <a:cs typeface="Arial"/>
              <a:sym typeface="Arial"/>
            </a:endParaRPr>
          </a:p>
        </p:txBody>
      </p:sp>
      <p:sp>
        <p:nvSpPr>
          <p:cNvPr id="219" name="Google Shape;219;p6"/>
          <p:cNvSpPr txBox="1"/>
          <p:nvPr/>
        </p:nvSpPr>
        <p:spPr>
          <a:xfrm>
            <a:off x="5910734" y="3528866"/>
            <a:ext cx="1787525" cy="646331"/>
          </a:xfrm>
          <a:prstGeom prst="rect">
            <a:avLst/>
          </a:prstGeom>
          <a:solidFill>
            <a:srgbClr val="E36C0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Arial"/>
                <a:ea typeface="Arial"/>
                <a:cs typeface="Arial"/>
                <a:sym typeface="Arial"/>
              </a:rPr>
              <a:t>Exercice compliqué</a:t>
            </a:r>
            <a:endParaRPr b="0" i="0" sz="1400" u="none" cap="none" strike="noStrike">
              <a:solidFill>
                <a:srgbClr val="000000"/>
              </a:solidFill>
              <a:latin typeface="Arial"/>
              <a:ea typeface="Arial"/>
              <a:cs typeface="Arial"/>
              <a:sym typeface="Arial"/>
            </a:endParaRPr>
          </a:p>
        </p:txBody>
      </p:sp>
      <p:sp>
        <p:nvSpPr>
          <p:cNvPr id="220" name="Google Shape;220;p6"/>
          <p:cNvSpPr/>
          <p:nvPr/>
        </p:nvSpPr>
        <p:spPr>
          <a:xfrm>
            <a:off x="3716883" y="1113019"/>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1" name="Google Shape;221;p6"/>
          <p:cNvSpPr/>
          <p:nvPr/>
        </p:nvSpPr>
        <p:spPr>
          <a:xfrm>
            <a:off x="3707904" y="2772781"/>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6"/>
          <p:cNvSpPr/>
          <p:nvPr/>
        </p:nvSpPr>
        <p:spPr>
          <a:xfrm>
            <a:off x="3710252" y="4703260"/>
            <a:ext cx="4625398" cy="1485165"/>
          </a:xfrm>
          <a:prstGeom prst="roundRect">
            <a:avLst>
              <a:gd fmla="val 16667" name="adj"/>
            </a:avLst>
          </a:prstGeom>
          <a:noFill/>
          <a:ln cap="flat" cmpd="sng" w="3810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6"/>
          <p:cNvSpPr txBox="1"/>
          <p:nvPr/>
        </p:nvSpPr>
        <p:spPr>
          <a:xfrm>
            <a:off x="5155153" y="1134259"/>
            <a:ext cx="18732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Traité en amphi</a:t>
            </a:r>
            <a:endParaRPr b="0" i="0" sz="1400" u="none" cap="none" strike="noStrike">
              <a:solidFill>
                <a:srgbClr val="000000"/>
              </a:solidFill>
              <a:latin typeface="Arial"/>
              <a:ea typeface="Arial"/>
              <a:cs typeface="Arial"/>
              <a:sym typeface="Arial"/>
            </a:endParaRPr>
          </a:p>
        </p:txBody>
      </p:sp>
      <p:sp>
        <p:nvSpPr>
          <p:cNvPr id="224" name="Google Shape;224;p6"/>
          <p:cNvSpPr txBox="1"/>
          <p:nvPr/>
        </p:nvSpPr>
        <p:spPr>
          <a:xfrm>
            <a:off x="5217314" y="2780928"/>
            <a:ext cx="15049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Traité en TD</a:t>
            </a:r>
            <a:endParaRPr b="0" i="0" sz="1400" u="none" cap="none" strike="noStrike">
              <a:solidFill>
                <a:srgbClr val="000000"/>
              </a:solidFill>
              <a:latin typeface="Arial"/>
              <a:ea typeface="Arial"/>
              <a:cs typeface="Arial"/>
              <a:sym typeface="Arial"/>
            </a:endParaRPr>
          </a:p>
        </p:txBody>
      </p:sp>
      <p:sp>
        <p:nvSpPr>
          <p:cNvPr id="225" name="Google Shape;225;p6"/>
          <p:cNvSpPr txBox="1"/>
          <p:nvPr/>
        </p:nvSpPr>
        <p:spPr>
          <a:xfrm>
            <a:off x="5152730" y="4752873"/>
            <a:ext cx="2076450" cy="3667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3366FF"/>
                </a:solidFill>
                <a:latin typeface="Arial"/>
                <a:ea typeface="Arial"/>
                <a:cs typeface="Arial"/>
                <a:sym typeface="Arial"/>
              </a:rPr>
              <a:t>Travail personnel</a:t>
            </a:r>
            <a:endParaRPr b="0" i="0" sz="1400" u="none" cap="none" strike="noStrike">
              <a:solidFill>
                <a:srgbClr val="000000"/>
              </a:solidFill>
              <a:latin typeface="Arial"/>
              <a:ea typeface="Arial"/>
              <a:cs typeface="Arial"/>
              <a:sym typeface="Arial"/>
            </a:endParaRPr>
          </a:p>
        </p:txBody>
      </p:sp>
      <p:sp>
        <p:nvSpPr>
          <p:cNvPr id="226" name="Google Shape;226;p6"/>
          <p:cNvSpPr/>
          <p:nvPr/>
        </p:nvSpPr>
        <p:spPr>
          <a:xfrm>
            <a:off x="202020" y="600238"/>
            <a:ext cx="813390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Calibri"/>
                <a:ea typeface="Calibri"/>
                <a:cs typeface="Calibri"/>
                <a:sym typeface="Calibri"/>
              </a:rPr>
              <a:t>4- Qu’est-ce qui a changé depuis le lycée?</a:t>
            </a:r>
            <a:endParaRPr b="1" i="0" sz="2400" u="none" cap="none" strike="noStrike">
              <a:solidFill>
                <a:srgbClr val="7030A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2018-09-10T16:42:11Z</dcterms:created>
  <dc:creator>isabgera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0x010100948A44C936C74B4D9FAD2BD15261EA87</vt:lpwstr>
  </property>
</Properties>
</file>