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96" r:id="rId17"/>
    <p:sldId id="272" r:id="rId18"/>
    <p:sldId id="273" r:id="rId19"/>
    <p:sldId id="274" r:id="rId20"/>
    <p:sldId id="275" r:id="rId21"/>
    <p:sldId id="276" r:id="rId22"/>
    <p:sldId id="277" r:id="rId23"/>
    <p:sldId id="278" r:id="rId24"/>
    <p:sldId id="279" r:id="rId25"/>
    <p:sldId id="280" r:id="rId26"/>
    <p:sldId id="281" r:id="rId27"/>
    <p:sldId id="282" r:id="rId28"/>
    <p:sldId id="297"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797675" cy="9926638"/>
  <p:embeddedFontLst>
    <p:embeddedFont>
      <p:font typeface="Open Sans"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jdeSzcTji8/XHa8ak8dmhydabRO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0000"/>
    <a:srgbClr val="AC4C9E"/>
    <a:srgbClr val="00B1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8D84B7-E3E3-40F7-9264-F7CBB1DC3F55}">
  <a:tblStyle styleId="{508D84B7-E3E3-40F7-9264-F7CBB1DC3F5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1"/>
    <p:restoredTop sz="94576"/>
  </p:normalViewPr>
  <p:slideViewPr>
    <p:cSldViewPr snapToGrid="0">
      <p:cViewPr varScale="1">
        <p:scale>
          <a:sx n="91" d="100"/>
          <a:sy n="91" d="100"/>
        </p:scale>
        <p:origin x="536" y="184"/>
      </p:cViewPr>
      <p:guideLst>
        <p:guide orient="horz" pos="2183"/>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 Id="rId4" Type="http://schemas.openxmlformats.org/officeDocument/2006/relationships/image" Target="../media/image4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63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sz="1200" b="1">
                <a:solidFill>
                  <a:srgbClr val="0070C0"/>
                </a:solidFill>
              </a:rPr>
              <a:t>Objectifs :</a:t>
            </a:r>
            <a:endParaRPr/>
          </a:p>
          <a:p>
            <a:pPr marL="0" lvl="0" indent="0" algn="just" rtl="0">
              <a:lnSpc>
                <a:spcPct val="100000"/>
              </a:lnSpc>
              <a:spcBef>
                <a:spcPts val="0"/>
              </a:spcBef>
              <a:spcAft>
                <a:spcPts val="0"/>
              </a:spcAft>
              <a:buSzPts val="1400"/>
              <a:buNone/>
            </a:pPr>
            <a:r>
              <a:rPr lang="fr-FR" sz="1200"/>
              <a:t>- Amener les étudiants à comprendre les différences entre le lycée et l’université</a:t>
            </a:r>
            <a:endParaRPr/>
          </a:p>
          <a:p>
            <a:pPr marL="0" lvl="0" indent="0" algn="just" rtl="0">
              <a:lnSpc>
                <a:spcPct val="100000"/>
              </a:lnSpc>
              <a:spcBef>
                <a:spcPts val="0"/>
              </a:spcBef>
              <a:spcAft>
                <a:spcPts val="0"/>
              </a:spcAft>
              <a:buSzPts val="1400"/>
              <a:buNone/>
            </a:pPr>
            <a:r>
              <a:rPr lang="fr-FR" sz="1200"/>
              <a:t>concernant l’organisation de l’apprentissage.</a:t>
            </a:r>
            <a:endParaRPr/>
          </a:p>
          <a:p>
            <a:pPr marL="0" lvl="0" indent="0" algn="just" rtl="0">
              <a:lnSpc>
                <a:spcPct val="100000"/>
              </a:lnSpc>
              <a:spcBef>
                <a:spcPts val="0"/>
              </a:spcBef>
              <a:spcAft>
                <a:spcPts val="0"/>
              </a:spcAft>
              <a:buSzPts val="1400"/>
              <a:buNone/>
            </a:pPr>
            <a:endParaRPr sz="1200"/>
          </a:p>
          <a:p>
            <a:pPr marL="0" lvl="0" indent="0" algn="just" rtl="0">
              <a:lnSpc>
                <a:spcPct val="100000"/>
              </a:lnSpc>
              <a:spcBef>
                <a:spcPts val="0"/>
              </a:spcBef>
              <a:spcAft>
                <a:spcPts val="0"/>
              </a:spcAft>
              <a:buSzPts val="1400"/>
              <a:buNone/>
            </a:pPr>
            <a:r>
              <a:rPr lang="fr-FR" sz="1200"/>
              <a:t>- Aider les étudiants à devenir plus autonomes en ce qui concerne l’organisation de leur travail personnel.</a:t>
            </a:r>
            <a:endParaRPr/>
          </a:p>
          <a:p>
            <a:pPr marL="0" lvl="0" indent="0" algn="l" rtl="0">
              <a:lnSpc>
                <a:spcPct val="100000"/>
              </a:lnSpc>
              <a:spcBef>
                <a:spcPts val="0"/>
              </a:spcBef>
              <a:spcAft>
                <a:spcPts val="0"/>
              </a:spcAft>
              <a:buSzPts val="1400"/>
              <a:buNone/>
            </a:pPr>
            <a:r>
              <a:rPr lang="fr-FR"/>
              <a:t>Recherche sur téléphone : chaque groupe d’étudiant recherche les verbes associés à la taxonomie de bloom</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fr-FR" sz="1200"/>
              <a:t>Il faut que les étudiants prennent conscience de ce dont ils ont besoin pour apprendre efficacement, afin </a:t>
            </a:r>
            <a:r>
              <a:rPr lang="fr-FR" sz="1200" b="1">
                <a:solidFill>
                  <a:srgbClr val="C00000"/>
                </a:solidFill>
              </a:rPr>
              <a:t>d’être à même de le chercher et de le trouver par eux-mêmes les réponses </a:t>
            </a:r>
            <a:r>
              <a:rPr lang="fr-FR" sz="1200"/>
              <a:t>si cela ne vient pas de leur enseignant</a:t>
            </a:r>
            <a:endParaRPr/>
          </a:p>
        </p:txBody>
      </p:sp>
      <p:sp>
        <p:nvSpPr>
          <p:cNvPr id="101" name="Google Shape;101;p1:notes"/>
          <p:cNvSpPr txBox="1">
            <a:spLocks noGrp="1"/>
          </p:cNvSpPr>
          <p:nvPr>
            <p:ph type="sldNum" idx="12"/>
          </p:nvPr>
        </p:nvSpPr>
        <p:spPr>
          <a:xfrm>
            <a:off x="3850443" y="9428584"/>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7: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8: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Les étudiants doivent mettre les étiquettes « connaitre –mémorisé » , « appliqué » ou « comprendre » pour chaque étape</a:t>
            </a:r>
            <a:endParaRPr dirty="0"/>
          </a:p>
          <a:p>
            <a:pPr marL="0" lvl="0" indent="0" algn="l" rtl="0">
              <a:lnSpc>
                <a:spcPct val="100000"/>
              </a:lnSpc>
              <a:spcBef>
                <a:spcPts val="0"/>
              </a:spcBef>
              <a:spcAft>
                <a:spcPts val="0"/>
              </a:spcAft>
              <a:buSzPts val="1400"/>
              <a:buNone/>
            </a:pPr>
            <a:r>
              <a:rPr lang="fr-FR" dirty="0"/>
              <a:t>Possibilité de discussion : il faut avoir compris pour appliquer</a:t>
            </a:r>
            <a:endParaRPr dirty="0"/>
          </a:p>
          <a:p>
            <a:pPr marL="0" lvl="0" indent="0" algn="l" rtl="0">
              <a:lnSpc>
                <a:spcPct val="100000"/>
              </a:lnSpc>
              <a:spcBef>
                <a:spcPts val="0"/>
              </a:spcBef>
              <a:spcAft>
                <a:spcPts val="0"/>
              </a:spcAft>
              <a:buSzPts val="1400"/>
              <a:buNone/>
            </a:pPr>
            <a:endParaRPr dirty="0"/>
          </a:p>
        </p:txBody>
      </p:sp>
      <p:sp>
        <p:nvSpPr>
          <p:cNvPr id="247" name="Google Shape;247;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9: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0: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Attention, on ajoute plusieurs difficultés : changement d’unités, changement de formule d’où l’utilisation de l’étiquette comprendre</a:t>
            </a:r>
            <a:endParaRPr dirty="0"/>
          </a:p>
        </p:txBody>
      </p:sp>
      <p:sp>
        <p:nvSpPr>
          <p:cNvPr id="279" name="Google Shape;279;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1: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2: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12:notes"/>
          <p:cNvSpPr txBox="1">
            <a:spLocks noGrp="1"/>
          </p:cNvSpPr>
          <p:nvPr>
            <p:ph type="sldNum" idx="12"/>
          </p:nvPr>
        </p:nvSpPr>
        <p:spPr>
          <a:xfrm>
            <a:off x="3850443" y="9428584"/>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2: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12:notes"/>
          <p:cNvSpPr txBox="1">
            <a:spLocks noGrp="1"/>
          </p:cNvSpPr>
          <p:nvPr>
            <p:ph type="sldNum" idx="12"/>
          </p:nvPr>
        </p:nvSpPr>
        <p:spPr>
          <a:xfrm>
            <a:off x="3850443" y="9428584"/>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16</a:t>
            </a:fld>
            <a:endParaRPr/>
          </a:p>
        </p:txBody>
      </p:sp>
    </p:spTree>
    <p:extLst>
      <p:ext uri="{BB962C8B-B14F-4D97-AF65-F5344CB8AC3E}">
        <p14:creationId xmlns:p14="http://schemas.microsoft.com/office/powerpoint/2010/main" val="4178104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4: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1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5: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rtl="0"/>
            <a:r>
              <a:rPr lang="fr-FR" sz="1200" b="0" i="0" u="none" strike="noStrike" cap="none" dirty="0">
                <a:solidFill>
                  <a:schemeClr val="dk1"/>
                </a:solidFill>
                <a:effectLst/>
                <a:latin typeface="Calibri"/>
                <a:ea typeface="Calibri"/>
                <a:cs typeface="Calibri"/>
                <a:sym typeface="Calibri"/>
              </a:rPr>
              <a:t>On répond à chaque question (au tableau c’est mieux.)</a:t>
            </a:r>
            <a:endParaRPr lang="fr-FR" dirty="0">
              <a:effectLst/>
            </a:endParaRPr>
          </a:p>
          <a:p>
            <a:pPr rtl="0"/>
            <a:r>
              <a:rPr lang="fr-FR" sz="1200" b="0" i="0" u="none" strike="noStrike" cap="none" dirty="0">
                <a:solidFill>
                  <a:schemeClr val="dk1"/>
                </a:solidFill>
                <a:effectLst/>
                <a:latin typeface="Calibri"/>
                <a:ea typeface="Calibri"/>
                <a:cs typeface="Calibri"/>
                <a:sym typeface="Calibri"/>
              </a:rPr>
              <a:t>Point « classe » en interrogeant un groupe puis l’autre sur les questions ci-dessus si on voit certains groupes bloqués </a:t>
            </a:r>
            <a:endParaRPr lang="fr-FR" dirty="0">
              <a:effectLst/>
            </a:endParaRPr>
          </a:p>
          <a:p>
            <a:pPr rtl="0"/>
            <a:r>
              <a:rPr lang="fr-FR" sz="1200" b="0" i="0" u="none" strike="noStrike" cap="none" dirty="0">
                <a:solidFill>
                  <a:schemeClr val="dk1"/>
                </a:solidFill>
                <a:effectLst/>
                <a:latin typeface="Calibri"/>
                <a:ea typeface="Calibri"/>
                <a:cs typeface="Calibri"/>
                <a:sym typeface="Calibri"/>
              </a:rPr>
              <a:t>Les laisser résoudre le problème en répondant à la dernière question :</a:t>
            </a:r>
            <a:endParaRPr lang="fr-FR" dirty="0">
              <a:effectLst/>
            </a:endParaRPr>
          </a:p>
          <a:p>
            <a:pPr rtl="0"/>
            <a:r>
              <a:rPr lang="fr-FR" sz="1200" b="1" i="0" u="none" strike="noStrike" cap="none" dirty="0">
                <a:solidFill>
                  <a:schemeClr val="dk1"/>
                </a:solidFill>
                <a:effectLst/>
                <a:latin typeface="Calibri"/>
                <a:ea typeface="Calibri"/>
                <a:cs typeface="Calibri"/>
                <a:sym typeface="Calibri"/>
              </a:rPr>
              <a:t>Comment procéder  ?</a:t>
            </a:r>
            <a:endParaRPr lang="fr-FR" dirty="0">
              <a:effectLst/>
            </a:endParaRPr>
          </a:p>
          <a:p>
            <a:pPr rtl="0"/>
            <a:r>
              <a:rPr lang="fr-FR" sz="1200" b="0" i="0" u="none" strike="noStrike" cap="none" dirty="0" err="1">
                <a:solidFill>
                  <a:schemeClr val="dk1"/>
                </a:solidFill>
                <a:effectLst/>
                <a:latin typeface="Calibri"/>
                <a:ea typeface="Calibri"/>
                <a:cs typeface="Calibri"/>
                <a:sym typeface="Calibri"/>
              </a:rPr>
              <a:t>Rq</a:t>
            </a:r>
            <a:r>
              <a:rPr lang="fr-FR" sz="1200" b="0" i="0" u="none" strike="noStrike" cap="none" dirty="0">
                <a:solidFill>
                  <a:schemeClr val="dk1"/>
                </a:solidFill>
                <a:effectLst/>
                <a:latin typeface="Calibri"/>
                <a:ea typeface="Calibri"/>
                <a:cs typeface="Calibri"/>
                <a:sym typeface="Calibri"/>
              </a:rPr>
              <a:t> les deux dernières questions peuvent être réunies en une seule question</a:t>
            </a:r>
            <a:endParaRPr lang="fr-FR" dirty="0">
              <a:effectLst/>
            </a:endParaRPr>
          </a:p>
        </p:txBody>
      </p:sp>
      <p:sp>
        <p:nvSpPr>
          <p:cNvPr id="363" name="Google Shape;363;p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6: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1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495d89f63f_0_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2495d89f63f_0_0:notes"/>
          <p:cNvSpPr txBox="1">
            <a:spLocks noGrp="1"/>
          </p:cNvSpPr>
          <p:nvPr>
            <p:ph type="body" idx="1"/>
          </p:nvPr>
        </p:nvSpPr>
        <p:spPr>
          <a:xfrm>
            <a:off x="679768" y="4715154"/>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g2495d89f63f_0_0:notes"/>
          <p:cNvSpPr txBox="1">
            <a:spLocks noGrp="1"/>
          </p:cNvSpPr>
          <p:nvPr>
            <p:ph type="sldNum" idx="12"/>
          </p:nvPr>
        </p:nvSpPr>
        <p:spPr>
          <a:xfrm>
            <a:off x="3850443" y="9428584"/>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fr-F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7: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8: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19: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5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53: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fr-FR"/>
              <a:t>Ne montrer cette diapo seulement si les étudiants n’arrivent pas à démarrer. </a:t>
            </a:r>
            <a:endParaRPr/>
          </a:p>
        </p:txBody>
      </p:sp>
      <p:sp>
        <p:nvSpPr>
          <p:cNvPr id="508" name="Google Shape;508;p53:notes"/>
          <p:cNvSpPr txBox="1">
            <a:spLocks noGrp="1"/>
          </p:cNvSpPr>
          <p:nvPr>
            <p:ph type="sldNum" idx="12"/>
          </p:nvPr>
        </p:nvSpPr>
        <p:spPr>
          <a:xfrm>
            <a:off x="3850443" y="9428584"/>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54: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5" name="Google Shape;515;p5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5: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p5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5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56: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fr-FR"/>
              <a:t>Essayer d’écrire juste Concentration au centre du tableau et inciter tous les étudiants à faire les associations pour calculer les concentrations de différentes façon (normalement ils l’ont fait chez eux…) (chaque étudiant viens ajouter une étiquette et le suivant complète par exemple… </a:t>
            </a:r>
            <a:endParaRPr/>
          </a:p>
          <a:p>
            <a:pPr marL="457200" marR="0" lvl="0" indent="-228600" algn="l" rtl="0">
              <a:lnSpc>
                <a:spcPct val="100000"/>
              </a:lnSpc>
              <a:spcBef>
                <a:spcPts val="0"/>
              </a:spcBef>
              <a:spcAft>
                <a:spcPts val="0"/>
              </a:spcAft>
              <a:buSzPts val="1400"/>
              <a:buNone/>
            </a:pPr>
            <a:r>
              <a:rPr lang="fr-FR"/>
              <a:t>Si le groupe n’ose pas venir, montrer la mind map 3 min (attention qu’ils ne la photographie pas…) et leur demander d’en faire une en groupe</a:t>
            </a:r>
            <a:endParaRPr/>
          </a:p>
        </p:txBody>
      </p:sp>
      <p:sp>
        <p:nvSpPr>
          <p:cNvPr id="541" name="Google Shape;541;p56:notes"/>
          <p:cNvSpPr txBox="1">
            <a:spLocks noGrp="1"/>
          </p:cNvSpPr>
          <p:nvPr>
            <p:ph type="sldNum" idx="12"/>
          </p:nvPr>
        </p:nvSpPr>
        <p:spPr>
          <a:xfrm>
            <a:off x="3850443" y="9428584"/>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20: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Introduction de la taxonomie de bloom… Demander aux étudiants pourquoi cet exercice était plus difficile que les 2 autres…. Voir diapo suivante</a:t>
            </a:r>
            <a:endParaRPr/>
          </a:p>
        </p:txBody>
      </p:sp>
      <p:sp>
        <p:nvSpPr>
          <p:cNvPr id="601" name="Google Shape;601;p20:notes"/>
          <p:cNvSpPr txBox="1">
            <a:spLocks noGrp="1"/>
          </p:cNvSpPr>
          <p:nvPr>
            <p:ph type="sldNum" idx="12"/>
          </p:nvPr>
        </p:nvSpPr>
        <p:spPr>
          <a:xfrm>
            <a:off x="3850443" y="9428584"/>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20: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Introduction de la taxonomie de bloom… Demander aux étudiants pourquoi cet exercice était plus difficile que les 2 autres…. Voir diapo suivante</a:t>
            </a:r>
            <a:endParaRPr/>
          </a:p>
        </p:txBody>
      </p:sp>
      <p:sp>
        <p:nvSpPr>
          <p:cNvPr id="601" name="Google Shape;601;p20:notes"/>
          <p:cNvSpPr txBox="1">
            <a:spLocks noGrp="1"/>
          </p:cNvSpPr>
          <p:nvPr>
            <p:ph type="sldNum" idx="12"/>
          </p:nvPr>
        </p:nvSpPr>
        <p:spPr>
          <a:xfrm>
            <a:off x="3850443" y="9428584"/>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28</a:t>
            </a:fld>
            <a:endParaRPr/>
          </a:p>
        </p:txBody>
      </p:sp>
    </p:spTree>
    <p:extLst>
      <p:ext uri="{BB962C8B-B14F-4D97-AF65-F5344CB8AC3E}">
        <p14:creationId xmlns:p14="http://schemas.microsoft.com/office/powerpoint/2010/main" val="2314829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5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p57: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fr-FR"/>
              <a:t>Distribuer l’extrait de ce document à lire (annexe 2 à imprimer avant…) et voir 7) de la fiche :</a:t>
            </a:r>
            <a:endParaRPr/>
          </a:p>
          <a:p>
            <a:pPr marL="457200" lvl="0" indent="-228600" algn="l" rtl="0">
              <a:lnSpc>
                <a:spcPct val="100000"/>
              </a:lnSpc>
              <a:spcBef>
                <a:spcPts val="0"/>
              </a:spcBef>
              <a:spcAft>
                <a:spcPts val="0"/>
              </a:spcAft>
              <a:buSzPts val="1400"/>
              <a:buNone/>
            </a:pPr>
            <a:r>
              <a:rPr lang="fr-FR" sz="1200" b="0" i="0" u="none" strike="noStrike" cap="none">
                <a:solidFill>
                  <a:schemeClr val="dk1"/>
                </a:solidFill>
                <a:latin typeface="Calibri"/>
                <a:ea typeface="Calibri"/>
                <a:cs typeface="Calibri"/>
                <a:sym typeface="Calibri"/>
              </a:rPr>
              <a:t>Travail de façon individuel</a:t>
            </a:r>
            <a:endParaRPr/>
          </a:p>
          <a:p>
            <a:pPr marL="914400" lvl="1" indent="-228600" algn="l" rtl="0">
              <a:lnSpc>
                <a:spcPct val="100000"/>
              </a:lnSpc>
              <a:spcBef>
                <a:spcPts val="0"/>
              </a:spcBef>
              <a:spcAft>
                <a:spcPts val="0"/>
              </a:spcAft>
              <a:buSzPts val="1400"/>
              <a:buNone/>
            </a:pPr>
            <a:r>
              <a:rPr lang="fr-FR" sz="1200" b="0" i="0" u="none" strike="noStrike" cap="none">
                <a:solidFill>
                  <a:schemeClr val="dk1"/>
                </a:solidFill>
                <a:latin typeface="Calibri"/>
                <a:ea typeface="Calibri"/>
                <a:cs typeface="Calibri"/>
                <a:sym typeface="Calibri"/>
              </a:rPr>
              <a:t>lecture de l’annexe 2 sur la taxonomie de Bloom</a:t>
            </a:r>
            <a:endParaRPr/>
          </a:p>
          <a:p>
            <a:pPr marL="914400" lvl="1" indent="-228600" algn="l" rtl="0">
              <a:lnSpc>
                <a:spcPct val="100000"/>
              </a:lnSpc>
              <a:spcBef>
                <a:spcPts val="0"/>
              </a:spcBef>
              <a:spcAft>
                <a:spcPts val="0"/>
              </a:spcAft>
              <a:buSzPts val="1400"/>
              <a:buNone/>
            </a:pPr>
            <a:r>
              <a:rPr lang="fr-FR" sz="1200" b="0" i="0" u="none" strike="noStrike" cap="none">
                <a:solidFill>
                  <a:schemeClr val="dk1"/>
                </a:solidFill>
                <a:latin typeface="Calibri"/>
                <a:ea typeface="Calibri"/>
                <a:cs typeface="Calibri"/>
                <a:sym typeface="Calibri"/>
              </a:rPr>
              <a:t>sur la recherche de verbes qualifiant le travail qui était demandé dans chaque exercice de la séance précédente (facile et difficile)</a:t>
            </a:r>
            <a:endParaRPr/>
          </a:p>
          <a:p>
            <a:pPr marL="457200" marR="0" lvl="0" indent="-228600" algn="l" rtl="0">
              <a:lnSpc>
                <a:spcPct val="100000"/>
              </a:lnSpc>
              <a:spcBef>
                <a:spcPts val="0"/>
              </a:spcBef>
              <a:spcAft>
                <a:spcPts val="0"/>
              </a:spcAft>
              <a:buSzPts val="1400"/>
              <a:buNone/>
            </a:pPr>
            <a:endParaRPr/>
          </a:p>
        </p:txBody>
      </p:sp>
      <p:sp>
        <p:nvSpPr>
          <p:cNvPr id="634" name="Google Shape;634;p57:notes"/>
          <p:cNvSpPr txBox="1">
            <a:spLocks noGrp="1"/>
          </p:cNvSpPr>
          <p:nvPr>
            <p:ph type="sldNum" idx="12"/>
          </p:nvPr>
        </p:nvSpPr>
        <p:spPr>
          <a:xfrm>
            <a:off x="3850443" y="9428584"/>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1: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5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5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58: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fr-FR" sz="1200" b="0" i="0" u="none" strike="noStrike" cap="none">
                <a:solidFill>
                  <a:schemeClr val="dk1"/>
                </a:solidFill>
                <a:latin typeface="Calibri"/>
                <a:ea typeface="Calibri"/>
                <a:cs typeface="Calibri"/>
                <a:sym typeface="Calibri"/>
              </a:rPr>
              <a:t>Travail de groupe : </a:t>
            </a:r>
            <a:endParaRPr/>
          </a:p>
          <a:p>
            <a:pPr marL="914400" lvl="1" indent="-228600" algn="l" rtl="0">
              <a:lnSpc>
                <a:spcPct val="100000"/>
              </a:lnSpc>
              <a:spcBef>
                <a:spcPts val="0"/>
              </a:spcBef>
              <a:spcAft>
                <a:spcPts val="0"/>
              </a:spcAft>
              <a:buSzPts val="1400"/>
              <a:buNone/>
            </a:pPr>
            <a:r>
              <a:rPr lang="fr-FR" sz="1200" b="0" i="0" u="none" strike="noStrike" cap="none">
                <a:solidFill>
                  <a:schemeClr val="dk1"/>
                </a:solidFill>
                <a:latin typeface="Calibri"/>
                <a:ea typeface="Calibri"/>
                <a:cs typeface="Calibri"/>
                <a:sym typeface="Calibri"/>
              </a:rPr>
              <a:t>mise en commun des verbes pour chaque exercice travaillé à la séance précédente. </a:t>
            </a:r>
            <a:endParaRPr/>
          </a:p>
          <a:p>
            <a:pPr marL="914400" lvl="1" indent="-228600" algn="l" rtl="0">
              <a:lnSpc>
                <a:spcPct val="100000"/>
              </a:lnSpc>
              <a:spcBef>
                <a:spcPts val="0"/>
              </a:spcBef>
              <a:spcAft>
                <a:spcPts val="0"/>
              </a:spcAft>
              <a:buSzPts val="1400"/>
              <a:buNone/>
            </a:pPr>
            <a:r>
              <a:rPr lang="fr-FR" sz="1200" b="0" i="0" u="none" strike="noStrike" cap="none">
                <a:solidFill>
                  <a:schemeClr val="dk1"/>
                </a:solidFill>
                <a:latin typeface="Calibri"/>
                <a:ea typeface="Calibri"/>
                <a:cs typeface="Calibri"/>
                <a:sym typeface="Calibri"/>
              </a:rPr>
              <a:t>reprendre les verbes d’action des deux exercices travaillés (annexe 1 - pages 2 et 3) à la séance précédente et voir à quels niveaux de la taxonomie de bloom ils pourraient être associés. </a:t>
            </a:r>
            <a:r>
              <a:rPr lang="fr-FR" sz="1200" b="0" i="1" u="none" strike="noStrike" cap="none">
                <a:solidFill>
                  <a:schemeClr val="dk1"/>
                </a:solidFill>
                <a:latin typeface="Calibri"/>
                <a:ea typeface="Calibri"/>
                <a:cs typeface="Calibri"/>
                <a:sym typeface="Calibri"/>
              </a:rPr>
              <a:t>Les étudiants peuvent enrichir la liste établie en séance 1 : exemple pour l’exo simple = connaître la formule C= n /V ou m/V (niveau 1: connaître), appliquer la formule… (niveau 3 : appliquer); Pour l’exo complexifié = déterminer, calculer… la concentration de la solution fille…(niveau 4 : analyser)</a:t>
            </a:r>
            <a:endParaRPr sz="1200" b="0" i="0" u="none" strike="noStrike" cap="none">
              <a:solidFill>
                <a:schemeClr val="dk1"/>
              </a:solidFill>
              <a:latin typeface="Calibri"/>
              <a:ea typeface="Calibri"/>
              <a:cs typeface="Calibri"/>
              <a:sym typeface="Calibri"/>
            </a:endParaRPr>
          </a:p>
          <a:p>
            <a:pPr marL="914400" lvl="1" indent="-228600" algn="l" rtl="0">
              <a:lnSpc>
                <a:spcPct val="100000"/>
              </a:lnSpc>
              <a:spcBef>
                <a:spcPts val="0"/>
              </a:spcBef>
              <a:spcAft>
                <a:spcPts val="0"/>
              </a:spcAft>
              <a:buSzPts val="1400"/>
              <a:buNone/>
            </a:pPr>
            <a:r>
              <a:rPr lang="fr-FR" sz="1200" b="0" i="0" u="none" strike="noStrike" cap="none">
                <a:solidFill>
                  <a:schemeClr val="dk1"/>
                </a:solidFill>
                <a:latin typeface="Calibri"/>
                <a:ea typeface="Calibri"/>
                <a:cs typeface="Calibri"/>
                <a:sym typeface="Calibri"/>
              </a:rPr>
              <a:t>Quels sont les verbes d’action qui distinguent un exercice facile d’un exercice difficile : compléter le tableau 1 de la feuille A3 (page 4)</a:t>
            </a:r>
            <a:endParaRPr/>
          </a:p>
          <a:p>
            <a:pPr marL="457200" marR="0" lvl="0" indent="-228600" algn="l" rtl="0">
              <a:lnSpc>
                <a:spcPct val="100000"/>
              </a:lnSpc>
              <a:spcBef>
                <a:spcPts val="0"/>
              </a:spcBef>
              <a:spcAft>
                <a:spcPts val="0"/>
              </a:spcAft>
              <a:buSzPts val="1400"/>
              <a:buNone/>
            </a:pPr>
            <a:endParaRPr/>
          </a:p>
        </p:txBody>
      </p:sp>
      <p:sp>
        <p:nvSpPr>
          <p:cNvPr id="644" name="Google Shape;644;p58:notes"/>
          <p:cNvSpPr txBox="1">
            <a:spLocks noGrp="1"/>
          </p:cNvSpPr>
          <p:nvPr>
            <p:ph type="sldNum" idx="12"/>
          </p:nvPr>
        </p:nvSpPr>
        <p:spPr>
          <a:xfrm>
            <a:off x="3850443" y="9428584"/>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2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p22: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sz="1200"/>
              <a:t>cf H. Weber atelier apprendre à s’organiser : atelier s’autoévaluer</a:t>
            </a:r>
            <a:endParaRPr b="1">
              <a:latin typeface="Cambria"/>
              <a:ea typeface="Cambria"/>
              <a:cs typeface="Cambria"/>
              <a:sym typeface="Cambria"/>
            </a:endParaRPr>
          </a:p>
          <a:p>
            <a:pPr marL="0" lvl="0" indent="0" algn="l" rtl="0">
              <a:lnSpc>
                <a:spcPct val="100000"/>
              </a:lnSpc>
              <a:spcBef>
                <a:spcPts val="0"/>
              </a:spcBef>
              <a:spcAft>
                <a:spcPts val="0"/>
              </a:spcAft>
              <a:buSzPts val="1400"/>
              <a:buNone/>
            </a:pPr>
            <a:r>
              <a:rPr lang="fr-FR" b="1">
                <a:latin typeface="Cambria"/>
                <a:ea typeface="Cambria"/>
                <a:cs typeface="Cambria"/>
                <a:sym typeface="Cambria"/>
              </a:rPr>
              <a:t>Objectifs :</a:t>
            </a:r>
            <a:endParaRPr/>
          </a:p>
          <a:p>
            <a:pPr marL="171450" lvl="0" indent="-171450" algn="l" rtl="0">
              <a:lnSpc>
                <a:spcPct val="100000"/>
              </a:lnSpc>
              <a:spcBef>
                <a:spcPts val="0"/>
              </a:spcBef>
              <a:spcAft>
                <a:spcPts val="0"/>
              </a:spcAft>
              <a:buClr>
                <a:schemeClr val="dk1"/>
              </a:buClr>
              <a:buSzPts val="1200"/>
              <a:buFont typeface="Arial"/>
              <a:buChar char="•"/>
            </a:pPr>
            <a:r>
              <a:rPr lang="fr-FR">
                <a:latin typeface="Cambria"/>
                <a:ea typeface="Cambria"/>
                <a:cs typeface="Cambria"/>
                <a:sym typeface="Cambria"/>
              </a:rPr>
              <a:t>Faire comprendre aux étudiants qu’il y a différents niveaux d’apprentissage, et </a:t>
            </a:r>
            <a:r>
              <a:rPr lang="fr-FR" sz="1200"/>
              <a:t>les amener à prendre conscience du niveau de maîtrise qu’ils pensent atteindre en fonction des stratégies de travail qu’ils choisissent.</a:t>
            </a:r>
            <a:endParaRPr/>
          </a:p>
          <a:p>
            <a:pPr marL="363538" lvl="0" indent="-287338" algn="just" rtl="0">
              <a:lnSpc>
                <a:spcPct val="100000"/>
              </a:lnSpc>
              <a:spcBef>
                <a:spcPts val="0"/>
              </a:spcBef>
              <a:spcAft>
                <a:spcPts val="0"/>
              </a:spcAft>
              <a:buClr>
                <a:schemeClr val="dk1"/>
              </a:buClr>
              <a:buSzPts val="1200"/>
              <a:buFont typeface="Calibri"/>
              <a:buNone/>
            </a:pPr>
            <a:endParaRPr>
              <a:latin typeface="Cambria"/>
              <a:ea typeface="Cambria"/>
              <a:cs typeface="Cambria"/>
              <a:sym typeface="Cambria"/>
            </a:endParaRPr>
          </a:p>
          <a:p>
            <a:pPr marL="171450" lvl="0" indent="-171450" algn="just" rtl="0">
              <a:lnSpc>
                <a:spcPct val="100000"/>
              </a:lnSpc>
              <a:spcBef>
                <a:spcPts val="600"/>
              </a:spcBef>
              <a:spcAft>
                <a:spcPts val="0"/>
              </a:spcAft>
              <a:buClr>
                <a:schemeClr val="dk1"/>
              </a:buClr>
              <a:buSzPts val="1200"/>
              <a:buFont typeface="Arial"/>
              <a:buChar char="•"/>
            </a:pPr>
            <a:r>
              <a:rPr lang="fr-FR">
                <a:latin typeface="Cambria"/>
                <a:ea typeface="Cambria"/>
                <a:cs typeface="Cambria"/>
                <a:sym typeface="Cambria"/>
              </a:rPr>
              <a:t>Lycée : ils ont appris à apprendre, les étudiants sont capables de connaître et se rappeler un cours. Les cours simples ils doivent être capable de les comprendre et de les expliquer, et même de savoir appliquer les notions apprises.</a:t>
            </a:r>
            <a:endParaRPr/>
          </a:p>
          <a:p>
            <a:pPr marL="171450" lvl="0" indent="-95250" algn="just" rtl="0">
              <a:lnSpc>
                <a:spcPct val="100000"/>
              </a:lnSpc>
              <a:spcBef>
                <a:spcPts val="600"/>
              </a:spcBef>
              <a:spcAft>
                <a:spcPts val="0"/>
              </a:spcAft>
              <a:buClr>
                <a:schemeClr val="dk1"/>
              </a:buClr>
              <a:buSzPts val="1200"/>
              <a:buFont typeface="Arial"/>
              <a:buNone/>
            </a:pPr>
            <a:endParaRPr>
              <a:latin typeface="Cambria"/>
              <a:ea typeface="Cambria"/>
              <a:cs typeface="Cambria"/>
              <a:sym typeface="Cambria"/>
            </a:endParaRPr>
          </a:p>
          <a:p>
            <a:pPr marL="171450" lvl="0" indent="-171450" algn="just" rtl="0">
              <a:lnSpc>
                <a:spcPct val="100000"/>
              </a:lnSpc>
              <a:spcBef>
                <a:spcPts val="600"/>
              </a:spcBef>
              <a:spcAft>
                <a:spcPts val="0"/>
              </a:spcAft>
              <a:buClr>
                <a:schemeClr val="dk1"/>
              </a:buClr>
              <a:buSzPts val="1200"/>
              <a:buFont typeface="Arial"/>
              <a:buChar char="•"/>
            </a:pPr>
            <a:r>
              <a:rPr lang="fr-FR">
                <a:latin typeface="Cambria"/>
                <a:ea typeface="Cambria"/>
                <a:cs typeface="Cambria"/>
                <a:sym typeface="Cambria"/>
              </a:rPr>
              <a:t>Université : apprendre à connaître, comprendre et appliquer également des notions complexes et apprendre à </a:t>
            </a:r>
            <a:r>
              <a:rPr lang="fr-FR"/>
              <a:t>mettre en lien des nouvelles connaissances avec les plus anciennes pour</a:t>
            </a:r>
            <a:r>
              <a:rPr lang="fr-FR">
                <a:latin typeface="Cambria"/>
                <a:ea typeface="Cambria"/>
                <a:cs typeface="Cambria"/>
                <a:sym typeface="Cambria"/>
              </a:rPr>
              <a:t> résoudre un problème = Analyser.</a:t>
            </a:r>
            <a:endParaRPr/>
          </a:p>
          <a:p>
            <a:pPr marL="363538" lvl="0" indent="-287338" algn="just" rtl="0">
              <a:lnSpc>
                <a:spcPct val="100000"/>
              </a:lnSpc>
              <a:spcBef>
                <a:spcPts val="600"/>
              </a:spcBef>
              <a:spcAft>
                <a:spcPts val="0"/>
              </a:spcAft>
              <a:buClr>
                <a:schemeClr val="dk1"/>
              </a:buClr>
              <a:buSzPts val="1200"/>
              <a:buFont typeface="Calibri"/>
              <a:buNone/>
            </a:pPr>
            <a:endParaRPr/>
          </a:p>
          <a:p>
            <a:pPr marL="0" marR="0" lvl="0" indent="0" algn="just" rtl="0">
              <a:lnSpc>
                <a:spcPct val="100000"/>
              </a:lnSpc>
              <a:spcBef>
                <a:spcPts val="600"/>
              </a:spcBef>
              <a:spcAft>
                <a:spcPts val="0"/>
              </a:spcAft>
              <a:buClr>
                <a:schemeClr val="dk1"/>
              </a:buClr>
              <a:buSzPts val="1200"/>
              <a:buFont typeface="Calibri"/>
              <a:buNone/>
            </a:pPr>
            <a:r>
              <a:rPr lang="fr-FR" sz="1200"/>
              <a:t>1- </a:t>
            </a:r>
            <a:r>
              <a:rPr lang="fr-FR" sz="1200" b="1">
                <a:solidFill>
                  <a:srgbClr val="C00000"/>
                </a:solidFill>
              </a:rPr>
              <a:t>Connaître :</a:t>
            </a:r>
            <a:r>
              <a:rPr lang="fr-FR" sz="1200"/>
              <a:t> capacité à redire tel quel ce que l’on a appris. L’étudiant est capable de réciter par coeur, à l'identique : c'est utile dans le cadre d'un simple contrôle de connaissances.</a:t>
            </a:r>
            <a:endParaRPr/>
          </a:p>
          <a:p>
            <a:pPr marL="0" lvl="0" indent="0" algn="just" rtl="0">
              <a:lnSpc>
                <a:spcPct val="100000"/>
              </a:lnSpc>
              <a:spcBef>
                <a:spcPts val="600"/>
              </a:spcBef>
              <a:spcAft>
                <a:spcPts val="0"/>
              </a:spcAft>
              <a:buClr>
                <a:schemeClr val="dk1"/>
              </a:buClr>
              <a:buSzPts val="1200"/>
              <a:buFont typeface="Calibri"/>
              <a:buNone/>
            </a:pPr>
            <a:endParaRPr/>
          </a:p>
          <a:p>
            <a:pPr marL="0" lvl="0" indent="0" algn="just" rtl="0">
              <a:lnSpc>
                <a:spcPct val="100000"/>
              </a:lnSpc>
              <a:spcBef>
                <a:spcPts val="600"/>
              </a:spcBef>
              <a:spcAft>
                <a:spcPts val="0"/>
              </a:spcAft>
              <a:buSzPts val="1400"/>
              <a:buNone/>
            </a:pPr>
            <a:r>
              <a:rPr lang="fr-FR" sz="1200" b="1">
                <a:solidFill>
                  <a:srgbClr val="C00000"/>
                </a:solidFill>
              </a:rPr>
              <a:t>2- Comprendre </a:t>
            </a:r>
            <a:r>
              <a:rPr lang="fr-FR" sz="1200"/>
              <a:t>: capacité à expliquer avec ses propres mots. L’étudiant s’est approprié cette nouvelle  connaissance : cela peut être utile pour déterminer la bonne réponse dans le cadre d'un examen oral.</a:t>
            </a:r>
            <a:endParaRPr/>
          </a:p>
          <a:p>
            <a:pPr marL="0" lvl="0" indent="0" algn="just" rtl="0">
              <a:lnSpc>
                <a:spcPct val="100000"/>
              </a:lnSpc>
              <a:spcBef>
                <a:spcPts val="0"/>
              </a:spcBef>
              <a:spcAft>
                <a:spcPts val="0"/>
              </a:spcAft>
              <a:buSzPts val="1400"/>
              <a:buNone/>
            </a:pPr>
            <a:endParaRPr sz="1200"/>
          </a:p>
          <a:p>
            <a:pPr marL="0" lvl="0" indent="0" algn="just" rtl="0">
              <a:lnSpc>
                <a:spcPct val="100000"/>
              </a:lnSpc>
              <a:spcBef>
                <a:spcPts val="0"/>
              </a:spcBef>
              <a:spcAft>
                <a:spcPts val="0"/>
              </a:spcAft>
              <a:buSzPts val="1400"/>
              <a:buNone/>
            </a:pPr>
            <a:r>
              <a:rPr lang="fr-FR" sz="1200" b="1">
                <a:solidFill>
                  <a:srgbClr val="C00000"/>
                </a:solidFill>
              </a:rPr>
              <a:t>3- Appliquer </a:t>
            </a:r>
            <a:r>
              <a:rPr lang="fr-FR" sz="1200"/>
              <a:t>: capacité à utiliser ce que l’on a appris dans le cadre d'un exercice. L’étudiant a acquis le « mode d'emploi » de cette nouvelle connaissance : c'est nécessaire lorsque l'examen évalue la capacité à résoudre des exercices sur lesquels on s’est déjà entraîné.</a:t>
            </a:r>
            <a:endParaRPr/>
          </a:p>
          <a:p>
            <a:pPr marL="0" lvl="0" indent="0" algn="just" rtl="0">
              <a:lnSpc>
                <a:spcPct val="100000"/>
              </a:lnSpc>
              <a:spcBef>
                <a:spcPts val="0"/>
              </a:spcBef>
              <a:spcAft>
                <a:spcPts val="0"/>
              </a:spcAft>
              <a:buSzPts val="1400"/>
              <a:buNone/>
            </a:pPr>
            <a:endParaRPr sz="1200"/>
          </a:p>
          <a:p>
            <a:pPr marL="0" lvl="0" indent="0" algn="just" rtl="0">
              <a:lnSpc>
                <a:spcPct val="100000"/>
              </a:lnSpc>
              <a:spcBef>
                <a:spcPts val="0"/>
              </a:spcBef>
              <a:spcAft>
                <a:spcPts val="0"/>
              </a:spcAft>
              <a:buSzPts val="1400"/>
              <a:buNone/>
            </a:pPr>
            <a:r>
              <a:rPr lang="fr-FR" sz="1200" b="1">
                <a:solidFill>
                  <a:srgbClr val="C00000"/>
                </a:solidFill>
              </a:rPr>
              <a:t>4- Analyser </a:t>
            </a:r>
            <a:r>
              <a:rPr lang="fr-FR" sz="1200"/>
              <a:t>: capacité à mettre en lien cette nouvelle connaissance avec d'autres (= classer, trier, hiérarchiser). L’étudiant a pris du recul concernant cette nouvelle connaissance. Il est capable de l'utiliser en articulation avec d'autres connaissances déjà maîtrisées : c'est nécessaire lorsque l’on est soumis à des problèmes qui ne demandent pas simplement de reproduire une démarche connue (= exercice-type), mais également de faire appel à d'autres connaissances mémorisées (= problèmes plus complexes, dissertation).</a:t>
            </a:r>
            <a:endParaRPr/>
          </a:p>
          <a:p>
            <a:pPr marL="0" lvl="0" indent="0" algn="just" rtl="0">
              <a:lnSpc>
                <a:spcPct val="100000"/>
              </a:lnSpc>
              <a:spcBef>
                <a:spcPts val="0"/>
              </a:spcBef>
              <a:spcAft>
                <a:spcPts val="0"/>
              </a:spcAft>
              <a:buSzPts val="1400"/>
              <a:buNone/>
            </a:pPr>
            <a:endParaRPr sz="1200"/>
          </a:p>
          <a:p>
            <a:pPr marL="0" lvl="0" indent="0" algn="just"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endParaRPr sz="1200"/>
          </a:p>
          <a:p>
            <a:pPr marL="0" lvl="0" indent="0" algn="just" rtl="0">
              <a:lnSpc>
                <a:spcPct val="100000"/>
              </a:lnSpc>
              <a:spcBef>
                <a:spcPts val="0"/>
              </a:spcBef>
              <a:spcAft>
                <a:spcPts val="0"/>
              </a:spcAft>
              <a:buClr>
                <a:schemeClr val="dk1"/>
              </a:buClr>
              <a:buSzPts val="1200"/>
              <a:buFont typeface="Calibri"/>
              <a:buNone/>
            </a:pPr>
            <a:endParaRPr/>
          </a:p>
        </p:txBody>
      </p:sp>
      <p:sp>
        <p:nvSpPr>
          <p:cNvPr id="653" name="Google Shape;653;p22:notes"/>
          <p:cNvSpPr txBox="1">
            <a:spLocks noGrp="1"/>
          </p:cNvSpPr>
          <p:nvPr>
            <p:ph type="sldNum" idx="12"/>
          </p:nvPr>
        </p:nvSpPr>
        <p:spPr>
          <a:xfrm>
            <a:off x="3850443" y="9428584"/>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5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p59: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fr-FR"/>
              <a:t>Normalement les différentes fiches ont été présentées avant. C’est juste un rappel très rapide…</a:t>
            </a:r>
            <a:endParaRPr/>
          </a:p>
        </p:txBody>
      </p:sp>
      <p:sp>
        <p:nvSpPr>
          <p:cNvPr id="675" name="Google Shape;675;p59:notes"/>
          <p:cNvSpPr txBox="1">
            <a:spLocks noGrp="1"/>
          </p:cNvSpPr>
          <p:nvPr>
            <p:ph type="sldNum" idx="12"/>
          </p:nvPr>
        </p:nvSpPr>
        <p:spPr>
          <a:xfrm>
            <a:off x="3850443" y="9428584"/>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6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5" name="Google Shape;685;p60: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fr-FR"/>
              <a:t>Tableau à compléter à partir du travail fait sur la taxonomie de bloom : comprendre le lien entre niveau attendu et les difficultés des exercices</a:t>
            </a:r>
            <a:endParaRPr/>
          </a:p>
          <a:p>
            <a:pPr marL="457200" marR="0" lvl="0" indent="-228600" algn="l" rtl="0">
              <a:lnSpc>
                <a:spcPct val="100000"/>
              </a:lnSpc>
              <a:spcBef>
                <a:spcPts val="0"/>
              </a:spcBef>
              <a:spcAft>
                <a:spcPts val="0"/>
              </a:spcAft>
              <a:buSzPts val="1400"/>
              <a:buNone/>
            </a:pPr>
            <a:r>
              <a:rPr lang="fr-FR"/>
              <a:t>Si pas de temps montrer les diapos suivantes pour répondre à la question a) ou montrer le tableau avec a) déjà rempli.</a:t>
            </a:r>
            <a:endParaRPr/>
          </a:p>
          <a:p>
            <a:pPr marL="457200" marR="0" lvl="0" indent="-228600" algn="l" rtl="0">
              <a:lnSpc>
                <a:spcPct val="100000"/>
              </a:lnSpc>
              <a:spcBef>
                <a:spcPts val="0"/>
              </a:spcBef>
              <a:spcAft>
                <a:spcPts val="0"/>
              </a:spcAft>
              <a:buSzPts val="1400"/>
              <a:buNone/>
            </a:pPr>
            <a:endParaRPr/>
          </a:p>
        </p:txBody>
      </p:sp>
      <p:sp>
        <p:nvSpPr>
          <p:cNvPr id="686" name="Google Shape;686;p60:notes"/>
          <p:cNvSpPr txBox="1">
            <a:spLocks noGrp="1"/>
          </p:cNvSpPr>
          <p:nvPr>
            <p:ph type="sldNum" idx="12"/>
          </p:nvPr>
        </p:nvSpPr>
        <p:spPr>
          <a:xfrm>
            <a:off x="3850443" y="9428584"/>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6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61: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fr-FR"/>
              <a:t>Idem et les étudiants complètent  alors le tableau de la feuille A3 du IV)</a:t>
            </a:r>
            <a:endParaRPr/>
          </a:p>
        </p:txBody>
      </p:sp>
      <p:sp>
        <p:nvSpPr>
          <p:cNvPr id="694" name="Google Shape;694;p61:notes"/>
          <p:cNvSpPr txBox="1">
            <a:spLocks noGrp="1"/>
          </p:cNvSpPr>
          <p:nvPr>
            <p:ph type="sldNum" idx="12"/>
          </p:nvPr>
        </p:nvSpPr>
        <p:spPr>
          <a:xfrm>
            <a:off x="3850443" y="9428584"/>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6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62: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fr-FR"/>
              <a:t>idem</a:t>
            </a:r>
            <a:endParaRPr/>
          </a:p>
        </p:txBody>
      </p:sp>
      <p:sp>
        <p:nvSpPr>
          <p:cNvPr id="701" name="Google Shape;701;p62:notes"/>
          <p:cNvSpPr txBox="1">
            <a:spLocks noGrp="1"/>
          </p:cNvSpPr>
          <p:nvPr>
            <p:ph type="sldNum" idx="12"/>
          </p:nvPr>
        </p:nvSpPr>
        <p:spPr>
          <a:xfrm>
            <a:off x="3850443" y="9428584"/>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6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p63: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fr-FR"/>
              <a:t>idem</a:t>
            </a:r>
            <a:endParaRPr/>
          </a:p>
        </p:txBody>
      </p:sp>
      <p:sp>
        <p:nvSpPr>
          <p:cNvPr id="708" name="Google Shape;708;p63:notes"/>
          <p:cNvSpPr txBox="1">
            <a:spLocks noGrp="1"/>
          </p:cNvSpPr>
          <p:nvPr>
            <p:ph type="sldNum" idx="12"/>
          </p:nvPr>
        </p:nvSpPr>
        <p:spPr>
          <a:xfrm>
            <a:off x="3850443" y="9428584"/>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3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p35: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Appliquer : on utilise des connaissances pour pouvoir répondre aux questions (niveau 3)</a:t>
            </a:r>
            <a:endParaRPr/>
          </a:p>
          <a:p>
            <a:pPr marL="0" lvl="0" indent="0" algn="l" rtl="0">
              <a:lnSpc>
                <a:spcPct val="100000"/>
              </a:lnSpc>
              <a:spcBef>
                <a:spcPts val="0"/>
              </a:spcBef>
              <a:spcAft>
                <a:spcPts val="0"/>
              </a:spcAft>
              <a:buSzPts val="1400"/>
              <a:buNone/>
            </a:pPr>
            <a:r>
              <a:rPr lang="fr-FR"/>
              <a:t>Mais pour cela il faut avoir appris comment est constitué un atome (Niveau 1)</a:t>
            </a:r>
            <a:endParaRPr/>
          </a:p>
          <a:p>
            <a:pPr marL="0" lvl="0" indent="0" algn="l" rtl="0">
              <a:lnSpc>
                <a:spcPct val="100000"/>
              </a:lnSpc>
              <a:spcBef>
                <a:spcPts val="0"/>
              </a:spcBef>
              <a:spcAft>
                <a:spcPts val="0"/>
              </a:spcAft>
              <a:buSzPts val="1400"/>
              <a:buNone/>
            </a:pPr>
            <a:r>
              <a:rPr lang="fr-FR"/>
              <a:t>Et il faut avoir compris qu’un atome peut former des ions etc… (Niveau 2)</a:t>
            </a:r>
            <a:endParaRPr/>
          </a:p>
          <a:p>
            <a:pPr marL="0" lvl="0" indent="0" algn="l" rtl="0">
              <a:lnSpc>
                <a:spcPct val="100000"/>
              </a:lnSpc>
              <a:spcBef>
                <a:spcPts val="0"/>
              </a:spcBef>
              <a:spcAft>
                <a:spcPts val="0"/>
              </a:spcAft>
              <a:buSzPts val="1400"/>
              <a:buNone/>
            </a:pPr>
            <a:endParaRPr/>
          </a:p>
        </p:txBody>
      </p:sp>
      <p:sp>
        <p:nvSpPr>
          <p:cNvPr id="715" name="Google Shape;715;p35:notes"/>
          <p:cNvSpPr txBox="1">
            <a:spLocks noGrp="1"/>
          </p:cNvSpPr>
          <p:nvPr>
            <p:ph type="sldNum" idx="12"/>
          </p:nvPr>
        </p:nvSpPr>
        <p:spPr>
          <a:xfrm>
            <a:off x="3850443" y="9428584"/>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3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p36: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 autre exemple (au choix) </a:t>
            </a:r>
            <a:endParaRPr/>
          </a:p>
          <a:p>
            <a:pPr marL="0" lvl="0" indent="0" algn="l" rtl="0">
              <a:lnSpc>
                <a:spcPct val="100000"/>
              </a:lnSpc>
              <a:spcBef>
                <a:spcPts val="0"/>
              </a:spcBef>
              <a:spcAft>
                <a:spcPts val="0"/>
              </a:spcAft>
              <a:buSzPts val="1400"/>
              <a:buNone/>
            </a:pPr>
            <a:r>
              <a:rPr lang="fr-FR"/>
              <a:t>Appliquer : on utilise des connaissances pour pouvoir répondre aux questions (niveau 3)</a:t>
            </a:r>
            <a:endParaRPr/>
          </a:p>
          <a:p>
            <a:pPr marL="0" lvl="0" indent="0" algn="l" rtl="0">
              <a:lnSpc>
                <a:spcPct val="100000"/>
              </a:lnSpc>
              <a:spcBef>
                <a:spcPts val="0"/>
              </a:spcBef>
              <a:spcAft>
                <a:spcPts val="0"/>
              </a:spcAft>
              <a:buSzPts val="1400"/>
              <a:buNone/>
            </a:pPr>
            <a:r>
              <a:rPr lang="fr-FR"/>
              <a:t>Mais pour cela il faut avoir appris comment est constitué un atome et ce qu’est un isotope (Niveau 1)</a:t>
            </a:r>
            <a:endParaRPr/>
          </a:p>
          <a:p>
            <a:pPr marL="0" lvl="0" indent="0" algn="l" rtl="0">
              <a:lnSpc>
                <a:spcPct val="100000"/>
              </a:lnSpc>
              <a:spcBef>
                <a:spcPts val="0"/>
              </a:spcBef>
              <a:spcAft>
                <a:spcPts val="0"/>
              </a:spcAft>
              <a:buSzPts val="1400"/>
              <a:buNone/>
            </a:pPr>
            <a:r>
              <a:rPr lang="fr-FR"/>
              <a:t>Et il faut avoir compris ce qu’est la masse molaire etc… (Niveau 2)</a:t>
            </a:r>
            <a:endParaRPr/>
          </a:p>
          <a:p>
            <a:pPr marL="0" lvl="0" indent="0" algn="l" rtl="0">
              <a:lnSpc>
                <a:spcPct val="100000"/>
              </a:lnSpc>
              <a:spcBef>
                <a:spcPts val="0"/>
              </a:spcBef>
              <a:spcAft>
                <a:spcPts val="0"/>
              </a:spcAft>
              <a:buSzPts val="1400"/>
              <a:buNone/>
            </a:pPr>
            <a:endParaRPr/>
          </a:p>
        </p:txBody>
      </p:sp>
      <p:sp>
        <p:nvSpPr>
          <p:cNvPr id="726" name="Google Shape;726;p36:notes"/>
          <p:cNvSpPr txBox="1">
            <a:spLocks noGrp="1"/>
          </p:cNvSpPr>
          <p:nvPr>
            <p:ph type="sldNum" idx="12"/>
          </p:nvPr>
        </p:nvSpPr>
        <p:spPr>
          <a:xfrm>
            <a:off x="3850443" y="9428584"/>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37: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6" name="Google Shape;736;p3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2: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sz="1200"/>
              <a:t>Point sur la préparation du TP : Quels difficultés ont-ils rencontrés 30 – 40 min</a:t>
            </a:r>
            <a:endParaRPr/>
          </a:p>
          <a:p>
            <a:pPr marL="171450" lvl="0" indent="-171450" algn="l" rtl="0">
              <a:lnSpc>
                <a:spcPct val="100000"/>
              </a:lnSpc>
              <a:spcBef>
                <a:spcPts val="0"/>
              </a:spcBef>
              <a:spcAft>
                <a:spcPts val="0"/>
              </a:spcAft>
              <a:buClr>
                <a:schemeClr val="dk1"/>
              </a:buClr>
              <a:buSzPts val="1200"/>
              <a:buFont typeface="Noto Sans Symbols"/>
              <a:buChar char="🡪"/>
            </a:pPr>
            <a:r>
              <a:rPr lang="fr-FR" sz="1200"/>
              <a:t>Difficultés méthodologique (par où commencer, etc…)</a:t>
            </a:r>
            <a:endParaRPr/>
          </a:p>
          <a:p>
            <a:pPr marL="171450" lvl="0" indent="-171450" algn="l" rtl="0">
              <a:lnSpc>
                <a:spcPct val="100000"/>
              </a:lnSpc>
              <a:spcBef>
                <a:spcPts val="0"/>
              </a:spcBef>
              <a:spcAft>
                <a:spcPts val="0"/>
              </a:spcAft>
              <a:buClr>
                <a:schemeClr val="dk1"/>
              </a:buClr>
              <a:buSzPts val="1200"/>
              <a:buFont typeface="Noto Sans Symbols"/>
              <a:buChar char="🡪"/>
            </a:pPr>
            <a:r>
              <a:rPr lang="fr-FR" sz="1200"/>
              <a:t>Difficultés pour préparer la feuille de route</a:t>
            </a:r>
            <a:endParaRPr/>
          </a:p>
          <a:p>
            <a:pPr marL="171450" lvl="0" indent="-171450" algn="l" rtl="0">
              <a:lnSpc>
                <a:spcPct val="100000"/>
              </a:lnSpc>
              <a:spcBef>
                <a:spcPts val="0"/>
              </a:spcBef>
              <a:spcAft>
                <a:spcPts val="0"/>
              </a:spcAft>
              <a:buClr>
                <a:schemeClr val="dk1"/>
              </a:buClr>
              <a:buSzPts val="1200"/>
              <a:buFont typeface="Noto Sans Symbols"/>
              <a:buChar char="🡪"/>
            </a:pPr>
            <a:r>
              <a:rPr lang="fr-FR" sz="1200"/>
              <a:t>Difficulté dans la préparation des Calculs d’incertitude ? Chiffres significatifs ?</a:t>
            </a:r>
            <a:endParaRPr/>
          </a:p>
          <a:p>
            <a:pPr marL="171450" lvl="0" indent="-171450" algn="l" rtl="0">
              <a:lnSpc>
                <a:spcPct val="100000"/>
              </a:lnSpc>
              <a:spcBef>
                <a:spcPts val="0"/>
              </a:spcBef>
              <a:spcAft>
                <a:spcPts val="0"/>
              </a:spcAft>
              <a:buClr>
                <a:schemeClr val="dk1"/>
              </a:buClr>
              <a:buSzPts val="1200"/>
              <a:buFont typeface="Noto Sans Symbols"/>
              <a:buChar char="🡪"/>
            </a:pPr>
            <a:r>
              <a:rPr lang="fr-FR" sz="1200"/>
              <a:t>Difficultés pour apprendre la partie sécurité et verrerie ?</a:t>
            </a:r>
            <a:endParaRPr/>
          </a:p>
          <a:p>
            <a:pPr marL="171450" lvl="0" indent="-171450" algn="l" rtl="0">
              <a:lnSpc>
                <a:spcPct val="100000"/>
              </a:lnSpc>
              <a:spcBef>
                <a:spcPts val="0"/>
              </a:spcBef>
              <a:spcAft>
                <a:spcPts val="0"/>
              </a:spcAft>
              <a:buClr>
                <a:schemeClr val="dk1"/>
              </a:buClr>
              <a:buSzPts val="1200"/>
              <a:buFont typeface="Noto Sans Symbols"/>
              <a:buChar char="⇒"/>
            </a:pPr>
            <a:r>
              <a:rPr lang="fr-FR" sz="1200"/>
              <a:t>Si des questions sur les chiffres significatifs et incertitudes : faires quelques exercices du TD1</a:t>
            </a:r>
            <a:endParaRPr/>
          </a:p>
          <a:p>
            <a:pPr marL="171450" lvl="0" indent="-171450" algn="l" rtl="0">
              <a:lnSpc>
                <a:spcPct val="100000"/>
              </a:lnSpc>
              <a:spcBef>
                <a:spcPts val="0"/>
              </a:spcBef>
              <a:spcAft>
                <a:spcPts val="0"/>
              </a:spcAft>
              <a:buClr>
                <a:schemeClr val="dk1"/>
              </a:buClr>
              <a:buSzPts val="1200"/>
              <a:buFont typeface="Noto Sans Symbols"/>
              <a:buChar char="⇒"/>
            </a:pPr>
            <a:r>
              <a:rPr lang="fr-FR" sz="1200"/>
              <a:t>Si pas de questions sur ce point : vérifier qu’ils ont bien compris (faire aussi qqs exos du TD ou petit test au tableau qu’ils s’auto – corrigeront etc…</a:t>
            </a: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fr-FR" sz="1200"/>
              <a:t>Point sur leur organisation dans leur travail : 10 min (par petit groupe 5 min puis débriefing 5 min)</a:t>
            </a:r>
            <a:endParaRPr/>
          </a:p>
          <a:p>
            <a:pPr marL="171450" lvl="0" indent="-171450" algn="l" rtl="0">
              <a:lnSpc>
                <a:spcPct val="100000"/>
              </a:lnSpc>
              <a:spcBef>
                <a:spcPts val="0"/>
              </a:spcBef>
              <a:spcAft>
                <a:spcPts val="0"/>
              </a:spcAft>
              <a:buClr>
                <a:schemeClr val="dk1"/>
              </a:buClr>
              <a:buSzPts val="1200"/>
              <a:buFont typeface="Noto Sans Symbols"/>
              <a:buChar char="🡪"/>
            </a:pPr>
            <a:r>
              <a:rPr lang="fr-FR" sz="1200"/>
              <a:t>Dans le travail demandé, qu’est ce qui leur a posé problème : apprendre ? Préparer le TP sans consignes très précises ? Faire les exercices du TD1 ?</a:t>
            </a:r>
            <a:endParaRPr/>
          </a:p>
        </p:txBody>
      </p:sp>
      <p:sp>
        <p:nvSpPr>
          <p:cNvPr id="129" name="Google Shape;129;p2:notes"/>
          <p:cNvSpPr txBox="1">
            <a:spLocks noGrp="1"/>
          </p:cNvSpPr>
          <p:nvPr>
            <p:ph type="sldNum" idx="12"/>
          </p:nvPr>
        </p:nvSpPr>
        <p:spPr>
          <a:xfrm>
            <a:off x="3850443" y="9428584"/>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32: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La solution…</a:t>
            </a:r>
            <a:endParaRPr/>
          </a:p>
        </p:txBody>
      </p:sp>
      <p:sp>
        <p:nvSpPr>
          <p:cNvPr id="748" name="Google Shape;748;p3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2:notes"/>
          <p:cNvSpPr txBox="1">
            <a:spLocks noGrp="1"/>
          </p:cNvSpPr>
          <p:nvPr>
            <p:ph type="body" idx="1"/>
          </p:nvPr>
        </p:nvSpPr>
        <p:spPr>
          <a:xfrm>
            <a:off x="679768" y="4715154"/>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5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txBox="1">
            <a:spLocks noGrp="1"/>
          </p:cNvSpPr>
          <p:nvPr>
            <p:ph type="body" idx="1"/>
          </p:nvPr>
        </p:nvSpPr>
        <p:spPr>
          <a:xfrm>
            <a:off x="679768" y="4715154"/>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ide" type="blank">
  <p:cSld name="BLANK">
    <p:bg>
      <p:bgPr>
        <a:solidFill>
          <a:srgbClr val="F2F2F2"/>
        </a:solidFill>
        <a:effectLst/>
      </p:bgPr>
    </p:bg>
    <p:spTree>
      <p:nvGrpSpPr>
        <p:cNvPr id="1" name="Shape 15"/>
        <p:cNvGrpSpPr/>
        <p:nvPr/>
      </p:nvGrpSpPr>
      <p:grpSpPr>
        <a:xfrm>
          <a:off x="0" y="0"/>
          <a:ext cx="0" cy="0"/>
          <a:chOff x="0" y="0"/>
          <a:chExt cx="0" cy="0"/>
        </a:xfrm>
      </p:grpSpPr>
      <p:sp>
        <p:nvSpPr>
          <p:cNvPr id="16" name="Google Shape;16;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
        <p:nvSpPr>
          <p:cNvPr id="19" name="Google Shape;19;p40"/>
          <p:cNvSpPr txBox="1"/>
          <p:nvPr/>
        </p:nvSpPr>
        <p:spPr>
          <a:xfrm>
            <a:off x="8460432" y="6471185"/>
            <a:ext cx="554023"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D6F7FE"/>
                </a:solidFill>
                <a:latin typeface="Arial"/>
                <a:ea typeface="Arial"/>
                <a:cs typeface="Arial"/>
                <a:sym typeface="Arial"/>
              </a:rPr>
              <a:t>‹N°›</a:t>
            </a:fld>
            <a:endParaRPr sz="1400" b="0" i="0" u="none" strike="noStrike" cap="none">
              <a:solidFill>
                <a:srgbClr val="D6F7FE"/>
              </a:solidFill>
              <a:latin typeface="Arial"/>
              <a:ea typeface="Arial"/>
              <a:cs typeface="Arial"/>
              <a:sym typeface="Arial"/>
            </a:endParaRPr>
          </a:p>
        </p:txBody>
      </p:sp>
      <p:sp>
        <p:nvSpPr>
          <p:cNvPr id="20" name="Google Shape;20;p40"/>
          <p:cNvSpPr txBox="1"/>
          <p:nvPr/>
        </p:nvSpPr>
        <p:spPr>
          <a:xfrm>
            <a:off x="0" y="6487231"/>
            <a:ext cx="5034845"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D6F7FE"/>
              </a:solidFill>
              <a:latin typeface="Arial"/>
              <a:ea typeface="Arial"/>
              <a:cs typeface="Arial"/>
              <a:sym typeface="Arial"/>
            </a:endParaRPr>
          </a:p>
        </p:txBody>
      </p:sp>
      <p:sp>
        <p:nvSpPr>
          <p:cNvPr id="21" name="Google Shape;21;p40"/>
          <p:cNvSpPr/>
          <p:nvPr/>
        </p:nvSpPr>
        <p:spPr>
          <a:xfrm>
            <a:off x="0" y="30934"/>
            <a:ext cx="3563888" cy="418356"/>
          </a:xfrm>
          <a:prstGeom prst="rect">
            <a:avLst/>
          </a:prstGeom>
          <a:gradFill>
            <a:gsLst>
              <a:gs pos="0">
                <a:srgbClr val="010101">
                  <a:alpha val="51372"/>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accent2"/>
                </a:solidFill>
                <a:latin typeface="Calibri"/>
                <a:ea typeface="Calibri"/>
                <a:cs typeface="Calibri"/>
                <a:sym typeface="Calibri"/>
              </a:rPr>
              <a:t>Apprendre</a:t>
            </a:r>
            <a:r>
              <a:rPr lang="fr-FR" sz="1800" b="0" i="0" u="none" strike="noStrike" cap="none">
                <a:solidFill>
                  <a:srgbClr val="D6F7FE"/>
                </a:solidFill>
                <a:latin typeface="Calibri"/>
                <a:ea typeface="Calibri"/>
                <a:cs typeface="Calibri"/>
                <a:sym typeface="Calibri"/>
              </a:rPr>
              <a:t> </a:t>
            </a:r>
            <a:r>
              <a:rPr lang="fr-FR" sz="1800" b="0" i="0" u="none" strike="noStrike" cap="none">
                <a:solidFill>
                  <a:schemeClr val="accent2"/>
                </a:solidFill>
                <a:latin typeface="Calibri"/>
                <a:ea typeface="Calibri"/>
                <a:cs typeface="Calibri"/>
                <a:sym typeface="Calibri"/>
              </a:rPr>
              <a:t>à APPRENDRE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bg>
      <p:bgPr>
        <a:solidFill>
          <a:srgbClr val="F2F2F2"/>
        </a:solidFill>
        <a:effectLst/>
      </p:bgPr>
    </p:bg>
    <p:spTree>
      <p:nvGrpSpPr>
        <p:cNvPr id="1" name="Shape 89"/>
        <p:cNvGrpSpPr/>
        <p:nvPr/>
      </p:nvGrpSpPr>
      <p:grpSpPr>
        <a:xfrm>
          <a:off x="0" y="0"/>
          <a:ext cx="0" cy="0"/>
          <a:chOff x="0" y="0"/>
          <a:chExt cx="0" cy="0"/>
        </a:xfrm>
      </p:grpSpPr>
      <p:sp>
        <p:nvSpPr>
          <p:cNvPr id="90" name="Google Shape;90;p50"/>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0"/>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2" name="Google Shape;92;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
        <p:nvSpPr>
          <p:cNvPr id="95" name="Google Shape;95;p50"/>
          <p:cNvSpPr txBox="1"/>
          <p:nvPr/>
        </p:nvSpPr>
        <p:spPr>
          <a:xfrm>
            <a:off x="8532440" y="6381328"/>
            <a:ext cx="554023"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D6F7FE"/>
                </a:solidFill>
                <a:latin typeface="Arial"/>
                <a:ea typeface="Arial"/>
                <a:cs typeface="Arial"/>
                <a:sym typeface="Arial"/>
              </a:rPr>
              <a:t>‹N°›</a:t>
            </a:fld>
            <a:endParaRPr sz="1400" b="0" i="0" u="none" strike="noStrike" cap="none">
              <a:solidFill>
                <a:srgbClr val="D6F7FE"/>
              </a:solidFill>
              <a:latin typeface="Arial"/>
              <a:ea typeface="Arial"/>
              <a:cs typeface="Arial"/>
              <a:sym typeface="Arial"/>
            </a:endParaRPr>
          </a:p>
        </p:txBody>
      </p:sp>
      <p:sp>
        <p:nvSpPr>
          <p:cNvPr id="96" name="Google Shape;96;p50"/>
          <p:cNvSpPr txBox="1"/>
          <p:nvPr/>
        </p:nvSpPr>
        <p:spPr>
          <a:xfrm>
            <a:off x="0" y="6487231"/>
            <a:ext cx="5034845"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D6F7FE"/>
                </a:solidFill>
                <a:latin typeface="Arial"/>
                <a:ea typeface="Arial"/>
                <a:cs typeface="Arial"/>
                <a:sym typeface="Arial"/>
              </a:rPr>
              <a:t>Méthodologie Chimie-Biologie</a:t>
            </a:r>
            <a:endParaRPr sz="1400" b="0" i="0" u="none" strike="noStrike" cap="none">
              <a:solidFill>
                <a:srgbClr val="000000"/>
              </a:solidFill>
              <a:latin typeface="Arial"/>
              <a:ea typeface="Arial"/>
              <a:cs typeface="Arial"/>
              <a:sym typeface="Arial"/>
            </a:endParaRPr>
          </a:p>
        </p:txBody>
      </p:sp>
      <p:sp>
        <p:nvSpPr>
          <p:cNvPr id="97" name="Google Shape;97;p50"/>
          <p:cNvSpPr/>
          <p:nvPr/>
        </p:nvSpPr>
        <p:spPr>
          <a:xfrm>
            <a:off x="0" y="183933"/>
            <a:ext cx="3563888" cy="418356"/>
          </a:xfrm>
          <a:prstGeom prst="rect">
            <a:avLst/>
          </a:prstGeom>
          <a:gradFill>
            <a:gsLst>
              <a:gs pos="0">
                <a:srgbClr val="010101">
                  <a:alpha val="51372"/>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D6F7FE"/>
                </a:solidFill>
                <a:latin typeface="Calibri"/>
                <a:ea typeface="Calibri"/>
                <a:cs typeface="Calibri"/>
                <a:sym typeface="Calibri"/>
              </a:rPr>
              <a:t>Apprendre à APPRENDRE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bg>
      <p:bgPr>
        <a:solidFill>
          <a:srgbClr val="F2F2F2"/>
        </a:solidFill>
        <a:effectLst/>
      </p:bgPr>
    </p:bg>
    <p:spTree>
      <p:nvGrpSpPr>
        <p:cNvPr id="1" name="Shape 22"/>
        <p:cNvGrpSpPr/>
        <p:nvPr/>
      </p:nvGrpSpPr>
      <p:grpSpPr>
        <a:xfrm>
          <a:off x="0" y="0"/>
          <a:ext cx="0" cy="0"/>
          <a:chOff x="0" y="0"/>
          <a:chExt cx="0" cy="0"/>
        </a:xfrm>
      </p:grpSpPr>
      <p:sp>
        <p:nvSpPr>
          <p:cNvPr id="23" name="Google Shape;23;p4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
        <p:nvSpPr>
          <p:cNvPr id="28" name="Google Shape;28;p42"/>
          <p:cNvSpPr txBox="1"/>
          <p:nvPr/>
        </p:nvSpPr>
        <p:spPr>
          <a:xfrm>
            <a:off x="0" y="6487231"/>
            <a:ext cx="5034845"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D6F7FE"/>
                </a:solidFill>
                <a:latin typeface="Arial"/>
                <a:ea typeface="Arial"/>
                <a:cs typeface="Arial"/>
                <a:sym typeface="Arial"/>
              </a:rPr>
              <a:t>Méthodologie Chimie-Biologie</a:t>
            </a:r>
            <a:endParaRPr sz="1400" b="0" i="0" u="none" strike="noStrike" cap="none">
              <a:solidFill>
                <a:srgbClr val="000000"/>
              </a:solidFill>
              <a:latin typeface="Arial"/>
              <a:ea typeface="Arial"/>
              <a:cs typeface="Arial"/>
              <a:sym typeface="Arial"/>
            </a:endParaRPr>
          </a:p>
        </p:txBody>
      </p:sp>
      <p:sp>
        <p:nvSpPr>
          <p:cNvPr id="29" name="Google Shape;29;p42"/>
          <p:cNvSpPr/>
          <p:nvPr/>
        </p:nvSpPr>
        <p:spPr>
          <a:xfrm>
            <a:off x="0" y="183933"/>
            <a:ext cx="3563888" cy="418356"/>
          </a:xfrm>
          <a:prstGeom prst="rect">
            <a:avLst/>
          </a:prstGeom>
          <a:gradFill>
            <a:gsLst>
              <a:gs pos="0">
                <a:srgbClr val="010101">
                  <a:alpha val="51372"/>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D6F7FE"/>
                </a:solidFill>
                <a:latin typeface="Calibri"/>
                <a:ea typeface="Calibri"/>
                <a:cs typeface="Calibri"/>
                <a:sym typeface="Calibri"/>
              </a:rPr>
              <a:t>Apprendre à APPRENDRE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bg>
      <p:bgPr>
        <a:solidFill>
          <a:srgbClr val="F2F2F2"/>
        </a:solidFill>
        <a:effectLst/>
      </p:bgPr>
    </p:bg>
    <p:spTree>
      <p:nvGrpSpPr>
        <p:cNvPr id="1" name="Shape 30"/>
        <p:cNvGrpSpPr/>
        <p:nvPr/>
      </p:nvGrpSpPr>
      <p:grpSpPr>
        <a:xfrm>
          <a:off x="0" y="0"/>
          <a:ext cx="0" cy="0"/>
          <a:chOff x="0" y="0"/>
          <a:chExt cx="0" cy="0"/>
        </a:xfrm>
      </p:grpSpPr>
      <p:sp>
        <p:nvSpPr>
          <p:cNvPr id="31" name="Google Shape;31;p4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3" name="Google Shape;33;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
        <p:nvSpPr>
          <p:cNvPr id="36" name="Google Shape;36;p43"/>
          <p:cNvSpPr txBox="1"/>
          <p:nvPr/>
        </p:nvSpPr>
        <p:spPr>
          <a:xfrm>
            <a:off x="8532440" y="6381328"/>
            <a:ext cx="554023"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D6F7FE"/>
                </a:solidFill>
                <a:latin typeface="Arial"/>
                <a:ea typeface="Arial"/>
                <a:cs typeface="Arial"/>
                <a:sym typeface="Arial"/>
              </a:rPr>
              <a:t>‹N°›</a:t>
            </a:fld>
            <a:endParaRPr sz="1400" b="0" i="0" u="none" strike="noStrike" cap="none">
              <a:solidFill>
                <a:srgbClr val="D6F7FE"/>
              </a:solidFill>
              <a:latin typeface="Arial"/>
              <a:ea typeface="Arial"/>
              <a:cs typeface="Arial"/>
              <a:sym typeface="Arial"/>
            </a:endParaRPr>
          </a:p>
        </p:txBody>
      </p:sp>
      <p:sp>
        <p:nvSpPr>
          <p:cNvPr id="37" name="Google Shape;37;p43"/>
          <p:cNvSpPr txBox="1"/>
          <p:nvPr/>
        </p:nvSpPr>
        <p:spPr>
          <a:xfrm>
            <a:off x="0" y="6487231"/>
            <a:ext cx="5034845"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D6F7FE"/>
                </a:solidFill>
                <a:latin typeface="Arial"/>
                <a:ea typeface="Arial"/>
                <a:cs typeface="Arial"/>
                <a:sym typeface="Arial"/>
              </a:rPr>
              <a:t>Méthodologie Chimie-Biologie</a:t>
            </a:r>
            <a:endParaRPr sz="1400" b="0" i="0" u="none" strike="noStrike" cap="none">
              <a:solidFill>
                <a:srgbClr val="000000"/>
              </a:solidFill>
              <a:latin typeface="Arial"/>
              <a:ea typeface="Arial"/>
              <a:cs typeface="Arial"/>
              <a:sym typeface="Arial"/>
            </a:endParaRPr>
          </a:p>
        </p:txBody>
      </p:sp>
      <p:sp>
        <p:nvSpPr>
          <p:cNvPr id="38" name="Google Shape;38;p43"/>
          <p:cNvSpPr/>
          <p:nvPr/>
        </p:nvSpPr>
        <p:spPr>
          <a:xfrm>
            <a:off x="0" y="183933"/>
            <a:ext cx="3563888" cy="418356"/>
          </a:xfrm>
          <a:prstGeom prst="rect">
            <a:avLst/>
          </a:prstGeom>
          <a:gradFill>
            <a:gsLst>
              <a:gs pos="0">
                <a:srgbClr val="010101">
                  <a:alpha val="51372"/>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D6F7FE"/>
                </a:solidFill>
                <a:latin typeface="Calibri"/>
                <a:ea typeface="Calibri"/>
                <a:cs typeface="Calibri"/>
                <a:sym typeface="Calibri"/>
              </a:rPr>
              <a:t>Apprendre à APPRENDRE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bg>
      <p:bgPr>
        <a:solidFill>
          <a:srgbClr val="F2F2F2"/>
        </a:solidFill>
        <a:effectLst/>
      </p:bgPr>
    </p:bg>
    <p:spTree>
      <p:nvGrpSpPr>
        <p:cNvPr id="1" name="Shape 39"/>
        <p:cNvGrpSpPr/>
        <p:nvPr/>
      </p:nvGrpSpPr>
      <p:grpSpPr>
        <a:xfrm>
          <a:off x="0" y="0"/>
          <a:ext cx="0" cy="0"/>
          <a:chOff x="0" y="0"/>
          <a:chExt cx="0" cy="0"/>
        </a:xfrm>
      </p:grpSpPr>
      <p:sp>
        <p:nvSpPr>
          <p:cNvPr id="40" name="Google Shape;40;p4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4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 name="Google Shape;43;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bg>
      <p:bgPr>
        <a:solidFill>
          <a:srgbClr val="F2F2F2"/>
        </a:solidFill>
        <a:effectLst/>
      </p:bgPr>
    </p:bg>
    <p:spTree>
      <p:nvGrpSpPr>
        <p:cNvPr id="1" name="Shape 46"/>
        <p:cNvGrpSpPr/>
        <p:nvPr/>
      </p:nvGrpSpPr>
      <p:grpSpPr>
        <a:xfrm>
          <a:off x="0" y="0"/>
          <a:ext cx="0" cy="0"/>
          <a:chOff x="0" y="0"/>
          <a:chExt cx="0" cy="0"/>
        </a:xfrm>
      </p:grpSpPr>
      <p:sp>
        <p:nvSpPr>
          <p:cNvPr id="47" name="Google Shape;47;p4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4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4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1" name="Google Shape;51;p4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 name="Google Shape;52;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bg>
      <p:bgPr>
        <a:solidFill>
          <a:srgbClr val="F2F2F2"/>
        </a:solidFill>
        <a:effectLst/>
      </p:bgPr>
    </p:bg>
    <p:spTree>
      <p:nvGrpSpPr>
        <p:cNvPr id="1" name="Shape 55"/>
        <p:cNvGrpSpPr/>
        <p:nvPr/>
      </p:nvGrpSpPr>
      <p:grpSpPr>
        <a:xfrm>
          <a:off x="0" y="0"/>
          <a:ext cx="0" cy="0"/>
          <a:chOff x="0" y="0"/>
          <a:chExt cx="0" cy="0"/>
        </a:xfrm>
      </p:grpSpPr>
      <p:sp>
        <p:nvSpPr>
          <p:cNvPr id="56" name="Google Shape;56;p4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
        <p:nvSpPr>
          <p:cNvPr id="60" name="Google Shape;60;p46"/>
          <p:cNvSpPr txBox="1"/>
          <p:nvPr/>
        </p:nvSpPr>
        <p:spPr>
          <a:xfrm>
            <a:off x="8532440" y="6381328"/>
            <a:ext cx="554023"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D6F7FE"/>
                </a:solidFill>
                <a:latin typeface="Arial"/>
                <a:ea typeface="Arial"/>
                <a:cs typeface="Arial"/>
                <a:sym typeface="Arial"/>
              </a:rPr>
              <a:t>‹N°›</a:t>
            </a:fld>
            <a:endParaRPr sz="1400" b="0" i="0" u="none" strike="noStrike" cap="none">
              <a:solidFill>
                <a:srgbClr val="D6F7FE"/>
              </a:solidFill>
              <a:latin typeface="Arial"/>
              <a:ea typeface="Arial"/>
              <a:cs typeface="Arial"/>
              <a:sym typeface="Arial"/>
            </a:endParaRPr>
          </a:p>
        </p:txBody>
      </p:sp>
      <p:sp>
        <p:nvSpPr>
          <p:cNvPr id="61" name="Google Shape;61;p46"/>
          <p:cNvSpPr txBox="1"/>
          <p:nvPr/>
        </p:nvSpPr>
        <p:spPr>
          <a:xfrm>
            <a:off x="0" y="6487231"/>
            <a:ext cx="5034845"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D6F7FE"/>
                </a:solidFill>
                <a:latin typeface="Arial"/>
                <a:ea typeface="Arial"/>
                <a:cs typeface="Arial"/>
                <a:sym typeface="Arial"/>
              </a:rPr>
              <a:t>Méthodologie Chimie-Biologie</a:t>
            </a:r>
            <a:endParaRPr sz="1400" b="0" i="0" u="none" strike="noStrike" cap="none">
              <a:solidFill>
                <a:srgbClr val="000000"/>
              </a:solidFill>
              <a:latin typeface="Arial"/>
              <a:ea typeface="Arial"/>
              <a:cs typeface="Arial"/>
              <a:sym typeface="Arial"/>
            </a:endParaRPr>
          </a:p>
        </p:txBody>
      </p:sp>
      <p:sp>
        <p:nvSpPr>
          <p:cNvPr id="62" name="Google Shape;62;p46"/>
          <p:cNvSpPr/>
          <p:nvPr/>
        </p:nvSpPr>
        <p:spPr>
          <a:xfrm>
            <a:off x="0" y="183933"/>
            <a:ext cx="3563888" cy="418356"/>
          </a:xfrm>
          <a:prstGeom prst="rect">
            <a:avLst/>
          </a:prstGeom>
          <a:gradFill>
            <a:gsLst>
              <a:gs pos="0">
                <a:srgbClr val="010101">
                  <a:alpha val="51372"/>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D6F7FE"/>
                </a:solidFill>
                <a:latin typeface="Calibri"/>
                <a:ea typeface="Calibri"/>
                <a:cs typeface="Calibri"/>
                <a:sym typeface="Calibri"/>
              </a:rPr>
              <a:t>Apprendre à APPRENDRE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bg>
      <p:bgPr>
        <a:solidFill>
          <a:srgbClr val="F2F2F2"/>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7"/>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6" name="Google Shape;66;p47"/>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7" name="Google Shape;67;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
        <p:nvSpPr>
          <p:cNvPr id="70" name="Google Shape;70;p47"/>
          <p:cNvSpPr txBox="1"/>
          <p:nvPr/>
        </p:nvSpPr>
        <p:spPr>
          <a:xfrm>
            <a:off x="8532440" y="6381328"/>
            <a:ext cx="554023"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D6F7FE"/>
                </a:solidFill>
                <a:latin typeface="Arial"/>
                <a:ea typeface="Arial"/>
                <a:cs typeface="Arial"/>
                <a:sym typeface="Arial"/>
              </a:rPr>
              <a:t>‹N°›</a:t>
            </a:fld>
            <a:endParaRPr sz="1400" b="0" i="0" u="none" strike="noStrike" cap="none">
              <a:solidFill>
                <a:srgbClr val="D6F7FE"/>
              </a:solidFill>
              <a:latin typeface="Arial"/>
              <a:ea typeface="Arial"/>
              <a:cs typeface="Arial"/>
              <a:sym typeface="Arial"/>
            </a:endParaRPr>
          </a:p>
        </p:txBody>
      </p:sp>
      <p:sp>
        <p:nvSpPr>
          <p:cNvPr id="71" name="Google Shape;71;p47"/>
          <p:cNvSpPr txBox="1"/>
          <p:nvPr/>
        </p:nvSpPr>
        <p:spPr>
          <a:xfrm>
            <a:off x="0" y="6487231"/>
            <a:ext cx="5034845"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D6F7FE"/>
                </a:solidFill>
                <a:latin typeface="Arial"/>
                <a:ea typeface="Arial"/>
                <a:cs typeface="Arial"/>
                <a:sym typeface="Arial"/>
              </a:rPr>
              <a:t>Méthodologie Chimie-Biologie</a:t>
            </a:r>
            <a:endParaRPr sz="1400" b="0" i="0" u="none" strike="noStrike" cap="none">
              <a:solidFill>
                <a:srgbClr val="000000"/>
              </a:solidFill>
              <a:latin typeface="Arial"/>
              <a:ea typeface="Arial"/>
              <a:cs typeface="Arial"/>
              <a:sym typeface="Arial"/>
            </a:endParaRPr>
          </a:p>
        </p:txBody>
      </p:sp>
      <p:sp>
        <p:nvSpPr>
          <p:cNvPr id="72" name="Google Shape;72;p47"/>
          <p:cNvSpPr/>
          <p:nvPr/>
        </p:nvSpPr>
        <p:spPr>
          <a:xfrm>
            <a:off x="0" y="183933"/>
            <a:ext cx="3563888" cy="418356"/>
          </a:xfrm>
          <a:prstGeom prst="rect">
            <a:avLst/>
          </a:prstGeom>
          <a:gradFill>
            <a:gsLst>
              <a:gs pos="0">
                <a:srgbClr val="010101">
                  <a:alpha val="51372"/>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D6F7FE"/>
                </a:solidFill>
                <a:latin typeface="Calibri"/>
                <a:ea typeface="Calibri"/>
                <a:cs typeface="Calibri"/>
                <a:sym typeface="Calibri"/>
              </a:rPr>
              <a:t>Apprendre à APPRENDRE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bg>
      <p:bgPr>
        <a:solidFill>
          <a:srgbClr val="F2F2F2"/>
        </a:solidFill>
        <a:effectLst/>
      </p:bgPr>
    </p:bg>
    <p:spTree>
      <p:nvGrpSpPr>
        <p:cNvPr id="1" name="Shape 73"/>
        <p:cNvGrpSpPr/>
        <p:nvPr/>
      </p:nvGrpSpPr>
      <p:grpSpPr>
        <a:xfrm>
          <a:off x="0" y="0"/>
          <a:ext cx="0" cy="0"/>
          <a:chOff x="0" y="0"/>
          <a:chExt cx="0" cy="0"/>
        </a:xfrm>
      </p:grpSpPr>
      <p:sp>
        <p:nvSpPr>
          <p:cNvPr id="74" name="Google Shape;74;p4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8"/>
          <p:cNvSpPr>
            <a:spLocks noGrp="1"/>
          </p:cNvSpPr>
          <p:nvPr>
            <p:ph type="pic" idx="2"/>
          </p:nvPr>
        </p:nvSpPr>
        <p:spPr>
          <a:xfrm>
            <a:off x="3887391" y="987426"/>
            <a:ext cx="4629150" cy="4873625"/>
          </a:xfrm>
          <a:prstGeom prst="rect">
            <a:avLst/>
          </a:prstGeom>
          <a:noFill/>
          <a:ln>
            <a:noFill/>
          </a:ln>
        </p:spPr>
      </p:sp>
      <p:sp>
        <p:nvSpPr>
          <p:cNvPr id="76" name="Google Shape;76;p48"/>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7" name="Google Shape;77;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bg>
      <p:bgPr>
        <a:solidFill>
          <a:srgbClr val="F2F2F2"/>
        </a:solidFill>
        <a:effectLst/>
      </p:bgPr>
    </p:bg>
    <p:spTree>
      <p:nvGrpSpPr>
        <p:cNvPr id="1" name="Shape 80"/>
        <p:cNvGrpSpPr/>
        <p:nvPr/>
      </p:nvGrpSpPr>
      <p:grpSpPr>
        <a:xfrm>
          <a:off x="0" y="0"/>
          <a:ext cx="0" cy="0"/>
          <a:chOff x="0" y="0"/>
          <a:chExt cx="0" cy="0"/>
        </a:xfrm>
      </p:grpSpPr>
      <p:sp>
        <p:nvSpPr>
          <p:cNvPr id="81" name="Google Shape;81;p4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
        <p:nvSpPr>
          <p:cNvPr id="86" name="Google Shape;86;p49"/>
          <p:cNvSpPr txBox="1"/>
          <p:nvPr/>
        </p:nvSpPr>
        <p:spPr>
          <a:xfrm>
            <a:off x="8532440" y="6381328"/>
            <a:ext cx="554023"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D6F7FE"/>
                </a:solidFill>
                <a:latin typeface="Arial"/>
                <a:ea typeface="Arial"/>
                <a:cs typeface="Arial"/>
                <a:sym typeface="Arial"/>
              </a:rPr>
              <a:t>‹N°›</a:t>
            </a:fld>
            <a:endParaRPr sz="1400" b="0" i="0" u="none" strike="noStrike" cap="none">
              <a:solidFill>
                <a:srgbClr val="D6F7FE"/>
              </a:solidFill>
              <a:latin typeface="Arial"/>
              <a:ea typeface="Arial"/>
              <a:cs typeface="Arial"/>
              <a:sym typeface="Arial"/>
            </a:endParaRPr>
          </a:p>
        </p:txBody>
      </p:sp>
      <p:sp>
        <p:nvSpPr>
          <p:cNvPr id="87" name="Google Shape;87;p49"/>
          <p:cNvSpPr txBox="1"/>
          <p:nvPr/>
        </p:nvSpPr>
        <p:spPr>
          <a:xfrm>
            <a:off x="0" y="6487231"/>
            <a:ext cx="5034845"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D6F7FE"/>
                </a:solidFill>
                <a:latin typeface="Arial"/>
                <a:ea typeface="Arial"/>
                <a:cs typeface="Arial"/>
                <a:sym typeface="Arial"/>
              </a:rPr>
              <a:t>Méthodologie Chimie-Biologie</a:t>
            </a:r>
            <a:endParaRPr sz="1400" b="0" i="0" u="none" strike="noStrike" cap="none">
              <a:solidFill>
                <a:srgbClr val="000000"/>
              </a:solidFill>
              <a:latin typeface="Arial"/>
              <a:ea typeface="Arial"/>
              <a:cs typeface="Arial"/>
              <a:sym typeface="Arial"/>
            </a:endParaRPr>
          </a:p>
        </p:txBody>
      </p:sp>
      <p:sp>
        <p:nvSpPr>
          <p:cNvPr id="88" name="Google Shape;88;p49"/>
          <p:cNvSpPr/>
          <p:nvPr/>
        </p:nvSpPr>
        <p:spPr>
          <a:xfrm>
            <a:off x="0" y="183933"/>
            <a:ext cx="3563888" cy="418356"/>
          </a:xfrm>
          <a:prstGeom prst="rect">
            <a:avLst/>
          </a:prstGeom>
          <a:gradFill>
            <a:gsLst>
              <a:gs pos="0">
                <a:srgbClr val="010101">
                  <a:alpha val="51372"/>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D6F7FE"/>
                </a:solidFill>
                <a:latin typeface="Calibri"/>
                <a:ea typeface="Calibri"/>
                <a:cs typeface="Calibri"/>
                <a:sym typeface="Calibri"/>
              </a:rPr>
              <a:t>Apprendre à APPRENDRE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mailto:christine.poirier@uvsq.f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david.kreher@uvsq.fr" TargetMode="External"/><Relationship Id="rId5" Type="http://schemas.openxmlformats.org/officeDocument/2006/relationships/hyperlink" Target="mailto:armelle.girard@uvsq.fr" TargetMode="External"/><Relationship Id="rId4" Type="http://schemas.openxmlformats.org/officeDocument/2006/relationships/hyperlink" Target="mailto:isabelle.gerard@uvsq.fr"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mailto:isabelle.gerard@uvsq.fr"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creativecommons.org/licenses/by-nc-sa/4.0/" TargetMode="External"/><Relationship Id="rId5" Type="http://schemas.openxmlformats.org/officeDocument/2006/relationships/hyperlink" Target="http://creativecommons.org/licenses/by-nc-sa/4.0/" TargetMode="External"/><Relationship Id="rId4" Type="http://schemas.openxmlformats.org/officeDocument/2006/relationships/hyperlink" Target="mailto:armelle.gerard@uvsq.fr"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21.xml"/><Relationship Id="rId16"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hyperlink" Target="http://donnezdusens.fr/wp-content/uploads/2016/04/R%C3%A9sultats-test-1.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6.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0.xml"/><Relationship Id="rId7"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49.png"/><Relationship Id="rId5" Type="http://schemas.openxmlformats.org/officeDocument/2006/relationships/image" Target="../media/image46.png"/><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4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txBox="1"/>
          <p:nvPr/>
        </p:nvSpPr>
        <p:spPr>
          <a:xfrm>
            <a:off x="1547664" y="1557081"/>
            <a:ext cx="6336600" cy="2937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fr-FR" sz="2800" b="1" i="0" u="none" strike="noStrike" cap="none">
                <a:solidFill>
                  <a:srgbClr val="7030A0"/>
                </a:solidFill>
                <a:latin typeface="Calibri"/>
                <a:ea typeface="Calibri"/>
                <a:cs typeface="Calibri"/>
                <a:sym typeface="Calibri"/>
              </a:rPr>
              <a:t>Méthodologie :</a:t>
            </a:r>
            <a:endParaRPr sz="2800" b="1" i="0" u="none" strike="noStrike" cap="none">
              <a:solidFill>
                <a:srgbClr val="7030A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7030A0"/>
              </a:solidFill>
              <a:latin typeface="Calibri"/>
              <a:ea typeface="Calibri"/>
              <a:cs typeface="Calibri"/>
              <a:sym typeface="Calibri"/>
            </a:endParaRPr>
          </a:p>
          <a:p>
            <a:pPr marL="0" marR="0" lvl="0" indent="0" algn="ctr" rtl="0">
              <a:lnSpc>
                <a:spcPct val="107916"/>
              </a:lnSpc>
              <a:spcBef>
                <a:spcPts val="0"/>
              </a:spcBef>
              <a:spcAft>
                <a:spcPts val="0"/>
              </a:spcAft>
              <a:buClr>
                <a:schemeClr val="dk1"/>
              </a:buClr>
              <a:buSzPts val="1100"/>
              <a:buFont typeface="Arial"/>
              <a:buNone/>
            </a:pPr>
            <a:r>
              <a:rPr lang="fr-FR" sz="2700" b="1" i="0" u="none" strike="noStrike" cap="none">
                <a:solidFill>
                  <a:srgbClr val="0070C0"/>
                </a:solidFill>
                <a:latin typeface="Calibri"/>
                <a:ea typeface="Calibri"/>
                <a:cs typeface="Calibri"/>
                <a:sym typeface="Calibri"/>
              </a:rPr>
              <a:t>Différence Lycée - Université </a:t>
            </a:r>
            <a:endParaRPr sz="2700" b="1" i="0" u="none" strike="noStrike" cap="none">
              <a:solidFill>
                <a:srgbClr val="0070C0"/>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2700"/>
              <a:buFont typeface="Arial"/>
              <a:buNone/>
            </a:pPr>
            <a:r>
              <a:rPr lang="fr-FR" sz="2700" b="1" i="0" u="none" strike="noStrike" cap="none">
                <a:solidFill>
                  <a:srgbClr val="0070C0"/>
                </a:solidFill>
                <a:latin typeface="Calibri"/>
                <a:ea typeface="Calibri"/>
                <a:cs typeface="Calibri"/>
                <a:sym typeface="Calibri"/>
              </a:rPr>
              <a:t>Compréhension profonde</a:t>
            </a:r>
            <a:r>
              <a:rPr lang="fr-FR" sz="3700" b="1" i="0" u="none" strike="noStrike" cap="none">
                <a:solidFill>
                  <a:srgbClr val="7030A0"/>
                </a:solidFill>
                <a:latin typeface="Calibri"/>
                <a:ea typeface="Calibri"/>
                <a:cs typeface="Calibri"/>
                <a:sym typeface="Calibri"/>
              </a:rPr>
              <a:t> </a:t>
            </a:r>
            <a:endParaRPr sz="23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C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fr-FR" sz="2800" b="1" i="0" u="none" strike="noStrike" cap="none">
                <a:solidFill>
                  <a:srgbClr val="E36C09"/>
                </a:solidFill>
                <a:latin typeface="Calibri"/>
                <a:ea typeface="Calibri"/>
                <a:cs typeface="Calibri"/>
                <a:sym typeface="Calibri"/>
              </a:rPr>
              <a:t>2 Séances de 1h30 </a:t>
            </a:r>
            <a:endParaRPr sz="2800" b="1" i="0" u="none" strike="noStrike" cap="none">
              <a:solidFill>
                <a:srgbClr val="E36C09"/>
              </a:solidFill>
              <a:latin typeface="Calibri"/>
              <a:ea typeface="Calibri"/>
              <a:cs typeface="Calibri"/>
              <a:sym typeface="Calibri"/>
            </a:endParaRPr>
          </a:p>
        </p:txBody>
      </p:sp>
      <p:sp>
        <p:nvSpPr>
          <p:cNvPr id="104" name="Google Shape;10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1</a:t>
            </a:fld>
            <a:endParaRPr/>
          </a:p>
        </p:txBody>
      </p:sp>
      <p:pic>
        <p:nvPicPr>
          <p:cNvPr id="105" name="Google Shape;105;p1" descr="UVSQ | Université Paris-Saclay | Aller à la page d'accueil"/>
          <p:cNvPicPr preferRelativeResize="0"/>
          <p:nvPr/>
        </p:nvPicPr>
        <p:blipFill rotWithShape="1">
          <a:blip r:embed="rId3">
            <a:alphaModFix/>
          </a:blip>
          <a:srcRect/>
          <a:stretch/>
        </p:blipFill>
        <p:spPr>
          <a:xfrm>
            <a:off x="683568" y="772159"/>
            <a:ext cx="2339752" cy="676741"/>
          </a:xfrm>
          <a:prstGeom prst="rect">
            <a:avLst/>
          </a:prstGeom>
          <a:noFill/>
          <a:ln>
            <a:noFill/>
          </a:ln>
        </p:spPr>
      </p:pic>
      <p:sp>
        <p:nvSpPr>
          <p:cNvPr id="106" name="Google Shape;106;p1"/>
          <p:cNvSpPr/>
          <p:nvPr/>
        </p:nvSpPr>
        <p:spPr>
          <a:xfrm>
            <a:off x="4541925" y="5976300"/>
            <a:ext cx="4572000" cy="1007400"/>
          </a:xfrm>
          <a:prstGeom prst="rect">
            <a:avLst/>
          </a:prstGeom>
          <a:noFill/>
          <a:ln>
            <a:noFill/>
          </a:ln>
        </p:spPr>
        <p:txBody>
          <a:bodyPr spcFirstLastPara="1" wrap="square" lIns="91425" tIns="45700" rIns="91425" bIns="45700" anchor="t" anchorCtr="0">
            <a:spAutoFit/>
          </a:bodyPr>
          <a:lstStyle/>
          <a:p>
            <a:pPr marL="635000" marR="0" lvl="0" indent="-50800" algn="r" rtl="0">
              <a:lnSpc>
                <a:spcPct val="100000"/>
              </a:lnSpc>
              <a:spcBef>
                <a:spcPts val="0"/>
              </a:spcBef>
              <a:spcAft>
                <a:spcPts val="0"/>
              </a:spcAft>
              <a:buClr>
                <a:srgbClr val="000000"/>
              </a:buClr>
              <a:buSzPts val="1800"/>
              <a:buFont typeface="Arial"/>
              <a:buNone/>
            </a:pPr>
            <a:r>
              <a:rPr lang="fr-FR" sz="1000" b="0" i="1" u="none" strike="noStrike" cap="none">
                <a:solidFill>
                  <a:srgbClr val="63003C"/>
                </a:solidFill>
                <a:latin typeface="Open Sans"/>
                <a:ea typeface="Open Sans"/>
                <a:cs typeface="Open Sans"/>
                <a:sym typeface="Open Sans"/>
              </a:rPr>
              <a:t>Contact : </a:t>
            </a:r>
            <a:r>
              <a:rPr lang="fr-FR" sz="1000" b="0" i="1" u="sng" strike="noStrike" cap="none">
                <a:solidFill>
                  <a:srgbClr val="63003C"/>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isabelle.gerard@uvsq.fr</a:t>
            </a:r>
            <a:endParaRPr sz="1000" b="0" i="0" u="none" strike="noStrike" cap="none">
              <a:solidFill>
                <a:schemeClr val="dk1"/>
              </a:solidFill>
              <a:latin typeface="Calibri"/>
              <a:ea typeface="Calibri"/>
              <a:cs typeface="Calibri"/>
              <a:sym typeface="Calibri"/>
            </a:endParaRPr>
          </a:p>
          <a:p>
            <a:pPr marL="635000" marR="0" lvl="0" indent="-50800" algn="r" rtl="0">
              <a:lnSpc>
                <a:spcPct val="100000"/>
              </a:lnSpc>
              <a:spcBef>
                <a:spcPts val="0"/>
              </a:spcBef>
              <a:spcAft>
                <a:spcPts val="0"/>
              </a:spcAft>
              <a:buClr>
                <a:srgbClr val="000000"/>
              </a:buClr>
              <a:buSzPts val="1800"/>
              <a:buFont typeface="Arial"/>
              <a:buNone/>
            </a:pPr>
            <a:r>
              <a:rPr lang="fr-FR" sz="1000" b="0" i="1" u="sng" strike="noStrike" cap="none">
                <a:solidFill>
                  <a:srgbClr val="63003C"/>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armelle.girard@uvsq.fr</a:t>
            </a:r>
            <a:endParaRPr sz="1000" b="0" i="0" u="none" strike="noStrike" cap="none">
              <a:solidFill>
                <a:schemeClr val="dk1"/>
              </a:solidFill>
              <a:latin typeface="Calibri"/>
              <a:ea typeface="Calibri"/>
              <a:cs typeface="Calibri"/>
              <a:sym typeface="Calibri"/>
            </a:endParaRPr>
          </a:p>
          <a:p>
            <a:pPr marL="635000" marR="0" lvl="0" indent="-50800" algn="r" rtl="0">
              <a:lnSpc>
                <a:spcPct val="100000"/>
              </a:lnSpc>
              <a:spcBef>
                <a:spcPts val="0"/>
              </a:spcBef>
              <a:spcAft>
                <a:spcPts val="0"/>
              </a:spcAft>
              <a:buClr>
                <a:srgbClr val="000000"/>
              </a:buClr>
              <a:buSzPts val="1800"/>
              <a:buFont typeface="Arial"/>
              <a:buNone/>
            </a:pPr>
            <a:r>
              <a:rPr lang="fr-FR" sz="1000" b="0" i="1" u="sng" strike="noStrike" cap="none">
                <a:solidFill>
                  <a:srgbClr val="63003C"/>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david.kreher@uvsq.fr</a:t>
            </a:r>
            <a:endParaRPr sz="1000" b="0" i="0" u="none" strike="noStrike" cap="none">
              <a:solidFill>
                <a:schemeClr val="dk1"/>
              </a:solidFill>
              <a:latin typeface="Calibri"/>
              <a:ea typeface="Calibri"/>
              <a:cs typeface="Calibri"/>
              <a:sym typeface="Calibri"/>
            </a:endParaRPr>
          </a:p>
          <a:p>
            <a:pPr marL="635000" marR="0" lvl="0" indent="-50800" algn="r" rtl="0">
              <a:lnSpc>
                <a:spcPct val="100000"/>
              </a:lnSpc>
              <a:spcBef>
                <a:spcPts val="0"/>
              </a:spcBef>
              <a:spcAft>
                <a:spcPts val="0"/>
              </a:spcAft>
              <a:buClr>
                <a:srgbClr val="000000"/>
              </a:buClr>
              <a:buSzPts val="1800"/>
              <a:buFont typeface="Arial"/>
              <a:buNone/>
            </a:pPr>
            <a:r>
              <a:rPr lang="fr-FR" sz="1000" b="0" i="1" u="sng" strike="noStrike" cap="none">
                <a:solidFill>
                  <a:srgbClr val="63003C"/>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christine.poirier@uvsq.fr</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br>
              <a:rPr lang="fr-FR" sz="1000" b="0" i="0" u="none" strike="noStrike" cap="none">
                <a:solidFill>
                  <a:schemeClr val="dk1"/>
                </a:solidFill>
                <a:latin typeface="Calibri"/>
                <a:ea typeface="Calibri"/>
                <a:cs typeface="Calibri"/>
                <a:sym typeface="Calibri"/>
              </a:rPr>
            </a:br>
            <a:endParaRPr sz="10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10</a:t>
            </a:fld>
            <a:endParaRPr/>
          </a:p>
        </p:txBody>
      </p:sp>
      <p:sp>
        <p:nvSpPr>
          <p:cNvPr id="229" name="Google Shape;229;p7"/>
          <p:cNvSpPr txBox="1"/>
          <p:nvPr/>
        </p:nvSpPr>
        <p:spPr>
          <a:xfrm>
            <a:off x="3995936" y="1510038"/>
            <a:ext cx="1787525" cy="369332"/>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Arial"/>
                <a:ea typeface="Arial"/>
                <a:cs typeface="Arial"/>
                <a:sym typeface="Arial"/>
              </a:rPr>
              <a:t>C’est quoi?</a:t>
            </a:r>
            <a:endParaRPr sz="1400" b="0" i="0" u="none" strike="noStrike" cap="none">
              <a:solidFill>
                <a:srgbClr val="000000"/>
              </a:solidFill>
              <a:latin typeface="Arial"/>
              <a:ea typeface="Arial"/>
              <a:cs typeface="Arial"/>
              <a:sym typeface="Arial"/>
            </a:endParaRPr>
          </a:p>
        </p:txBody>
      </p:sp>
      <p:sp>
        <p:nvSpPr>
          <p:cNvPr id="230" name="Google Shape;230;p7"/>
          <p:cNvSpPr txBox="1"/>
          <p:nvPr/>
        </p:nvSpPr>
        <p:spPr>
          <a:xfrm>
            <a:off x="3851920" y="3283593"/>
            <a:ext cx="1787525" cy="646331"/>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Arial"/>
                <a:ea typeface="Arial"/>
                <a:cs typeface="Arial"/>
                <a:sym typeface="Arial"/>
              </a:rPr>
              <a:t>A quoi ça sert??</a:t>
            </a:r>
            <a:endParaRPr sz="1400" b="0" i="0" u="none" strike="noStrike" cap="none">
              <a:solidFill>
                <a:srgbClr val="000000"/>
              </a:solidFill>
              <a:latin typeface="Arial"/>
              <a:ea typeface="Arial"/>
              <a:cs typeface="Arial"/>
              <a:sym typeface="Arial"/>
            </a:endParaRPr>
          </a:p>
        </p:txBody>
      </p:sp>
      <p:sp>
        <p:nvSpPr>
          <p:cNvPr id="231" name="Google Shape;231;p7"/>
          <p:cNvSpPr txBox="1"/>
          <p:nvPr/>
        </p:nvSpPr>
        <p:spPr>
          <a:xfrm>
            <a:off x="6223041" y="3089862"/>
            <a:ext cx="1787525" cy="369332"/>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Arial"/>
                <a:ea typeface="Arial"/>
                <a:cs typeface="Arial"/>
                <a:sym typeface="Arial"/>
              </a:rPr>
              <a:t>Comment ?</a:t>
            </a:r>
            <a:endParaRPr sz="1400" b="0" i="0" u="none" strike="noStrike" cap="none">
              <a:solidFill>
                <a:srgbClr val="000000"/>
              </a:solidFill>
              <a:latin typeface="Arial"/>
              <a:ea typeface="Arial"/>
              <a:cs typeface="Arial"/>
              <a:sym typeface="Arial"/>
            </a:endParaRPr>
          </a:p>
        </p:txBody>
      </p:sp>
      <p:sp>
        <p:nvSpPr>
          <p:cNvPr id="232" name="Google Shape;232;p7"/>
          <p:cNvSpPr txBox="1"/>
          <p:nvPr/>
        </p:nvSpPr>
        <p:spPr>
          <a:xfrm>
            <a:off x="5910735" y="1850746"/>
            <a:ext cx="1787525" cy="369332"/>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Arial"/>
                <a:ea typeface="Arial"/>
                <a:cs typeface="Arial"/>
                <a:sym typeface="Arial"/>
              </a:rPr>
              <a:t>Pourquoi ?</a:t>
            </a:r>
            <a:endParaRPr sz="1400" b="0" i="0" u="none" strike="noStrike" cap="none">
              <a:solidFill>
                <a:srgbClr val="000000"/>
              </a:solidFill>
              <a:latin typeface="Arial"/>
              <a:ea typeface="Arial"/>
              <a:cs typeface="Arial"/>
              <a:sym typeface="Arial"/>
            </a:endParaRPr>
          </a:p>
        </p:txBody>
      </p:sp>
      <p:sp>
        <p:nvSpPr>
          <p:cNvPr id="233" name="Google Shape;233;p7"/>
          <p:cNvSpPr txBox="1"/>
          <p:nvPr/>
        </p:nvSpPr>
        <p:spPr>
          <a:xfrm>
            <a:off x="6223041" y="5229200"/>
            <a:ext cx="1787525" cy="646331"/>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Arial"/>
                <a:ea typeface="Arial"/>
                <a:cs typeface="Arial"/>
                <a:sym typeface="Arial"/>
              </a:rPr>
              <a:t>Exemple d’application</a:t>
            </a:r>
            <a:endParaRPr sz="1400" b="0" i="0" u="none" strike="noStrike" cap="none">
              <a:solidFill>
                <a:srgbClr val="000000"/>
              </a:solidFill>
              <a:latin typeface="Arial"/>
              <a:ea typeface="Arial"/>
              <a:cs typeface="Arial"/>
              <a:sym typeface="Arial"/>
            </a:endParaRPr>
          </a:p>
        </p:txBody>
      </p:sp>
      <p:sp>
        <p:nvSpPr>
          <p:cNvPr id="234" name="Google Shape;234;p7"/>
          <p:cNvSpPr txBox="1"/>
          <p:nvPr/>
        </p:nvSpPr>
        <p:spPr>
          <a:xfrm>
            <a:off x="3995936" y="5256320"/>
            <a:ext cx="1787525" cy="369332"/>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dirty="0">
                <a:solidFill>
                  <a:schemeClr val="lt1"/>
                </a:solidFill>
                <a:latin typeface="Arial"/>
                <a:ea typeface="Arial"/>
                <a:cs typeface="Arial"/>
                <a:sym typeface="Arial"/>
              </a:rPr>
              <a:t>Exercice simple</a:t>
            </a:r>
            <a:endParaRPr sz="1400" b="0" i="0" u="none" strike="noStrike" cap="none" dirty="0">
              <a:solidFill>
                <a:srgbClr val="000000"/>
              </a:solidFill>
              <a:latin typeface="Arial"/>
              <a:ea typeface="Arial"/>
              <a:cs typeface="Arial"/>
              <a:sym typeface="Arial"/>
            </a:endParaRPr>
          </a:p>
        </p:txBody>
      </p:sp>
      <p:sp>
        <p:nvSpPr>
          <p:cNvPr id="235" name="Google Shape;235;p7"/>
          <p:cNvSpPr txBox="1"/>
          <p:nvPr/>
        </p:nvSpPr>
        <p:spPr>
          <a:xfrm>
            <a:off x="5910734" y="3524010"/>
            <a:ext cx="1787525" cy="646331"/>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Arial"/>
                <a:ea typeface="Arial"/>
                <a:cs typeface="Arial"/>
                <a:sym typeface="Arial"/>
              </a:rPr>
              <a:t>Exercice compliqué</a:t>
            </a:r>
            <a:endParaRPr sz="1400" b="0" i="0" u="none" strike="noStrike" cap="none">
              <a:solidFill>
                <a:srgbClr val="000000"/>
              </a:solidFill>
              <a:latin typeface="Arial"/>
              <a:ea typeface="Arial"/>
              <a:cs typeface="Arial"/>
              <a:sym typeface="Arial"/>
            </a:endParaRPr>
          </a:p>
        </p:txBody>
      </p:sp>
      <p:sp>
        <p:nvSpPr>
          <p:cNvPr id="236" name="Google Shape;236;p7"/>
          <p:cNvSpPr/>
          <p:nvPr/>
        </p:nvSpPr>
        <p:spPr>
          <a:xfrm>
            <a:off x="3716883" y="1113019"/>
            <a:ext cx="4625398" cy="1485165"/>
          </a:xfrm>
          <a:prstGeom prst="roundRect">
            <a:avLst>
              <a:gd name="adj" fmla="val 16667"/>
            </a:avLst>
          </a:prstGeom>
          <a:noFill/>
          <a:ln w="38100" cap="flat" cmpd="sng">
            <a:solidFill>
              <a:srgbClr val="1736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7" name="Google Shape;237;p7"/>
          <p:cNvSpPr/>
          <p:nvPr/>
        </p:nvSpPr>
        <p:spPr>
          <a:xfrm>
            <a:off x="3707904" y="2772781"/>
            <a:ext cx="4625398" cy="1485165"/>
          </a:xfrm>
          <a:prstGeom prst="roundRect">
            <a:avLst>
              <a:gd name="adj" fmla="val 16667"/>
            </a:avLst>
          </a:prstGeom>
          <a:noFill/>
          <a:ln w="38100" cap="flat" cmpd="sng">
            <a:solidFill>
              <a:srgbClr val="1736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8" name="Google Shape;238;p7"/>
          <p:cNvSpPr/>
          <p:nvPr/>
        </p:nvSpPr>
        <p:spPr>
          <a:xfrm>
            <a:off x="3710252" y="4703260"/>
            <a:ext cx="4625398" cy="1485165"/>
          </a:xfrm>
          <a:prstGeom prst="roundRect">
            <a:avLst>
              <a:gd name="adj" fmla="val 16667"/>
            </a:avLst>
          </a:prstGeom>
          <a:noFill/>
          <a:ln w="38100" cap="flat" cmpd="sng">
            <a:solidFill>
              <a:srgbClr val="1736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9" name="Google Shape;239;p7"/>
          <p:cNvSpPr txBox="1"/>
          <p:nvPr/>
        </p:nvSpPr>
        <p:spPr>
          <a:xfrm>
            <a:off x="5155153" y="1134259"/>
            <a:ext cx="1873250" cy="366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rgbClr val="3366FF"/>
                </a:solidFill>
                <a:latin typeface="Arial"/>
                <a:ea typeface="Arial"/>
                <a:cs typeface="Arial"/>
                <a:sym typeface="Arial"/>
              </a:rPr>
              <a:t>Traité en amphi</a:t>
            </a:r>
            <a:endParaRPr sz="1400" b="0" i="0" u="none" strike="noStrike" cap="none">
              <a:solidFill>
                <a:srgbClr val="000000"/>
              </a:solidFill>
              <a:latin typeface="Arial"/>
              <a:ea typeface="Arial"/>
              <a:cs typeface="Arial"/>
              <a:sym typeface="Arial"/>
            </a:endParaRPr>
          </a:p>
        </p:txBody>
      </p:sp>
      <p:sp>
        <p:nvSpPr>
          <p:cNvPr id="240" name="Google Shape;240;p7"/>
          <p:cNvSpPr txBox="1"/>
          <p:nvPr/>
        </p:nvSpPr>
        <p:spPr>
          <a:xfrm>
            <a:off x="5217314" y="2780928"/>
            <a:ext cx="1504950" cy="366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rgbClr val="3366FF"/>
                </a:solidFill>
                <a:latin typeface="Arial"/>
                <a:ea typeface="Arial"/>
                <a:cs typeface="Arial"/>
                <a:sym typeface="Arial"/>
              </a:rPr>
              <a:t>Traité en TD</a:t>
            </a:r>
            <a:endParaRPr sz="1400" b="0" i="0" u="none" strike="noStrike" cap="none">
              <a:solidFill>
                <a:srgbClr val="000000"/>
              </a:solidFill>
              <a:latin typeface="Arial"/>
              <a:ea typeface="Arial"/>
              <a:cs typeface="Arial"/>
              <a:sym typeface="Arial"/>
            </a:endParaRPr>
          </a:p>
        </p:txBody>
      </p:sp>
      <p:sp>
        <p:nvSpPr>
          <p:cNvPr id="241" name="Google Shape;241;p7"/>
          <p:cNvSpPr txBox="1"/>
          <p:nvPr/>
        </p:nvSpPr>
        <p:spPr>
          <a:xfrm>
            <a:off x="5152730" y="4752873"/>
            <a:ext cx="2076450" cy="366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rgbClr val="3366FF"/>
                </a:solidFill>
                <a:latin typeface="Arial"/>
                <a:ea typeface="Arial"/>
                <a:cs typeface="Arial"/>
                <a:sym typeface="Arial"/>
              </a:rPr>
              <a:t>Travail personnel</a:t>
            </a:r>
            <a:endParaRPr sz="1400" b="0" i="0" u="none" strike="noStrike" cap="none">
              <a:solidFill>
                <a:srgbClr val="000000"/>
              </a:solidFill>
              <a:latin typeface="Arial"/>
              <a:ea typeface="Arial"/>
              <a:cs typeface="Arial"/>
              <a:sym typeface="Arial"/>
            </a:endParaRPr>
          </a:p>
        </p:txBody>
      </p:sp>
      <p:sp>
        <p:nvSpPr>
          <p:cNvPr id="242" name="Google Shape;242;p7"/>
          <p:cNvSpPr txBox="1"/>
          <p:nvPr/>
        </p:nvSpPr>
        <p:spPr>
          <a:xfrm>
            <a:off x="987878" y="3290920"/>
            <a:ext cx="2600325" cy="1465262"/>
          </a:xfrm>
          <a:prstGeom prst="rect">
            <a:avLst/>
          </a:prstGeom>
          <a:solidFill>
            <a:srgbClr val="7030A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chemeClr val="lt1"/>
                </a:solidFill>
                <a:latin typeface="Arial"/>
                <a:ea typeface="Arial"/>
                <a:cs typeface="Arial"/>
                <a:sym typeface="Arial"/>
              </a:rPr>
              <a:t>Dans le cadre des études supérieures, vous devez traverser certaines étapes SEULS !!!</a:t>
            </a:r>
            <a:endParaRPr sz="1400" b="0" i="0" u="none" strike="noStrike" cap="none">
              <a:solidFill>
                <a:srgbClr val="000000"/>
              </a:solidFill>
              <a:latin typeface="Arial"/>
              <a:ea typeface="Arial"/>
              <a:cs typeface="Arial"/>
              <a:sym typeface="Arial"/>
            </a:endParaRPr>
          </a:p>
        </p:txBody>
      </p:sp>
      <p:sp>
        <p:nvSpPr>
          <p:cNvPr id="243" name="Google Shape;243;p7"/>
          <p:cNvSpPr/>
          <p:nvPr/>
        </p:nvSpPr>
        <p:spPr>
          <a:xfrm rot="-2690003">
            <a:off x="2699792" y="4936229"/>
            <a:ext cx="504056" cy="1157067"/>
          </a:xfrm>
          <a:prstGeom prst="curvedRightArrow">
            <a:avLst>
              <a:gd name="adj1" fmla="val 25000"/>
              <a:gd name="adj2" fmla="val 50000"/>
              <a:gd name="adj3" fmla="val 25000"/>
            </a:avLst>
          </a:prstGeom>
          <a:solidFill>
            <a:srgbClr val="17365D"/>
          </a:solidFill>
          <a:ln w="12700" cap="flat" cmpd="sng">
            <a:solidFill>
              <a:srgbClr val="1736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4" name="Google Shape;244;p7"/>
          <p:cNvSpPr/>
          <p:nvPr/>
        </p:nvSpPr>
        <p:spPr>
          <a:xfrm>
            <a:off x="202020" y="600238"/>
            <a:ext cx="813390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rgbClr val="7030A0"/>
                </a:solidFill>
                <a:latin typeface="Calibri"/>
                <a:ea typeface="Calibri"/>
                <a:cs typeface="Calibri"/>
                <a:sym typeface="Calibri"/>
              </a:rPr>
              <a:t>4- Qu’est-ce qui a changé depuis le lycée?</a:t>
            </a:r>
            <a:endParaRPr sz="2400" b="1" i="0" u="none" strike="noStrike" cap="none">
              <a:solidFill>
                <a:srgbClr val="7030A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11</a:t>
            </a:fld>
            <a:endParaRPr/>
          </a:p>
        </p:txBody>
      </p:sp>
      <p:sp>
        <p:nvSpPr>
          <p:cNvPr id="250" name="Google Shape;250;p8"/>
          <p:cNvSpPr/>
          <p:nvPr/>
        </p:nvSpPr>
        <p:spPr>
          <a:xfrm>
            <a:off x="329608" y="543687"/>
            <a:ext cx="862300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rgbClr val="7030A0"/>
                </a:solidFill>
                <a:latin typeface="Calibri"/>
                <a:ea typeface="Calibri"/>
                <a:cs typeface="Calibri"/>
                <a:sym typeface="Calibri"/>
              </a:rPr>
              <a:t>5- Quels sont les niveaux de difficultés rencontrés à l’université ?</a:t>
            </a:r>
            <a:endParaRPr sz="2400" b="1" i="0" u="none" strike="noStrike" cap="none">
              <a:solidFill>
                <a:srgbClr val="7030A0"/>
              </a:solidFill>
              <a:latin typeface="Calibri"/>
              <a:ea typeface="Calibri"/>
              <a:cs typeface="Calibri"/>
              <a:sym typeface="Calibri"/>
            </a:endParaRPr>
          </a:p>
        </p:txBody>
      </p:sp>
      <p:sp>
        <p:nvSpPr>
          <p:cNvPr id="251" name="Google Shape;251;p8"/>
          <p:cNvSpPr/>
          <p:nvPr/>
        </p:nvSpPr>
        <p:spPr>
          <a:xfrm>
            <a:off x="958644" y="1124744"/>
            <a:ext cx="7226712" cy="1661953"/>
          </a:xfrm>
          <a:prstGeom prst="rect">
            <a:avLst/>
          </a:prstGeom>
          <a:noFill/>
          <a:ln>
            <a:noFill/>
          </a:ln>
        </p:spPr>
        <p:txBody>
          <a:bodyPr spcFirstLastPara="1" wrap="square" lIns="91425" tIns="45700" rIns="91425" bIns="45700" anchor="t" anchorCtr="0">
            <a:spAutoFit/>
          </a:bodyPr>
          <a:lstStyle/>
          <a:p>
            <a:pPr marL="41910" marR="0" lvl="0" indent="0" algn="just" rtl="0">
              <a:lnSpc>
                <a:spcPct val="100000"/>
              </a:lnSpc>
              <a:spcBef>
                <a:spcPts val="0"/>
              </a:spcBef>
              <a:spcAft>
                <a:spcPts val="0"/>
              </a:spcAft>
              <a:buClr>
                <a:srgbClr val="000000"/>
              </a:buClr>
              <a:buSzPts val="2000"/>
              <a:buFont typeface="Arial"/>
              <a:buNone/>
            </a:pPr>
            <a:r>
              <a:rPr lang="fr-FR" sz="2000" b="1" i="0" u="none" strike="noStrike" cap="none" dirty="0">
                <a:solidFill>
                  <a:srgbClr val="E36C0A"/>
                </a:solidFill>
                <a:latin typeface="Times New Roman"/>
                <a:ea typeface="Times New Roman"/>
                <a:cs typeface="Times New Roman"/>
                <a:sym typeface="Times New Roman"/>
              </a:rPr>
              <a:t>1- Résoudre cet exercice (type lycée)</a:t>
            </a:r>
            <a:endParaRPr sz="1800" b="0" i="0" u="none" strike="noStrike" cap="none" dirty="0">
              <a:solidFill>
                <a:schemeClr val="dk1"/>
              </a:solidFill>
              <a:latin typeface="Calibri"/>
              <a:ea typeface="Calibri"/>
              <a:cs typeface="Calibri"/>
              <a:sym typeface="Calibri"/>
            </a:endParaRPr>
          </a:p>
          <a:p>
            <a:pPr algn="just">
              <a:spcBef>
                <a:spcPts val="600"/>
              </a:spcBef>
            </a:pPr>
            <a:r>
              <a:rPr lang="fr-FR" sz="1800" dirty="0"/>
              <a:t>La vergence V d’une lentille est liée à la distance focale image exprimée en mètre. V est alors en dioptrie. Calculer la vergence V d’une lentille de distance focale image f’ = 0,10 m</a:t>
            </a:r>
            <a:endParaRPr lang="fr-FR" sz="2400" dirty="0">
              <a:solidFill>
                <a:schemeClr val="dk1"/>
              </a:solidFill>
              <a:latin typeface="Calibri"/>
              <a:ea typeface="Calibri"/>
              <a:cs typeface="Calibri"/>
              <a:sym typeface="Calibri"/>
            </a:endParaRPr>
          </a:p>
          <a:p>
            <a:pPr marL="0" marR="0" lvl="0" indent="0" algn="just" rtl="0">
              <a:lnSpc>
                <a:spcPct val="100000"/>
              </a:lnSpc>
              <a:spcBef>
                <a:spcPts val="60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54" name="Google Shape;254;p8"/>
          <p:cNvSpPr txBox="1"/>
          <p:nvPr/>
        </p:nvSpPr>
        <p:spPr>
          <a:xfrm rot="1584772">
            <a:off x="4535591" y="3192439"/>
            <a:ext cx="292721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r-FR" sz="2800" b="1" i="0" u="none" strike="noStrike" cap="none" dirty="0">
                <a:solidFill>
                  <a:srgbClr val="C00000"/>
                </a:solidFill>
                <a:highlight>
                  <a:srgbClr val="FFFF00"/>
                </a:highlight>
                <a:latin typeface="Calibri"/>
                <a:ea typeface="Calibri"/>
                <a:cs typeface="Calibri"/>
                <a:sym typeface="Calibri"/>
              </a:rPr>
              <a:t>Facile ou difficile ?</a:t>
            </a:r>
            <a:endParaRPr sz="1400" b="0" i="0" u="none" strike="noStrike" cap="none" dirty="0">
              <a:solidFill>
                <a:srgbClr val="000000"/>
              </a:solidFill>
              <a:latin typeface="Arial"/>
              <a:ea typeface="Arial"/>
              <a:cs typeface="Arial"/>
              <a:sym typeface="Arial"/>
            </a:endParaRPr>
          </a:p>
        </p:txBody>
      </p:sp>
      <p:sp>
        <p:nvSpPr>
          <p:cNvPr id="257" name="Google Shape;257;p8"/>
          <p:cNvSpPr txBox="1"/>
          <p:nvPr/>
        </p:nvSpPr>
        <p:spPr>
          <a:xfrm>
            <a:off x="5950056" y="4827123"/>
            <a:ext cx="1159292"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fr-FR" sz="1800" b="0" i="0" u="none" strike="noStrike" cap="none">
                <a:solidFill>
                  <a:schemeClr val="lt1"/>
                </a:solidFill>
                <a:latin typeface="Arial"/>
                <a:ea typeface="Arial"/>
                <a:cs typeface="Arial"/>
                <a:sym typeface="Arial"/>
              </a:rPr>
              <a:t>Appliquer</a:t>
            </a:r>
            <a:endParaRPr sz="1400" b="0" i="0" u="none" strike="noStrike" cap="none">
              <a:solidFill>
                <a:srgbClr val="000000"/>
              </a:solidFill>
              <a:latin typeface="Arial"/>
              <a:ea typeface="Arial"/>
              <a:cs typeface="Arial"/>
              <a:sym typeface="Arial"/>
            </a:endParaRPr>
          </a:p>
        </p:txBody>
      </p:sp>
      <p:sp>
        <p:nvSpPr>
          <p:cNvPr id="258" name="Google Shape;258;p8"/>
          <p:cNvSpPr txBox="1"/>
          <p:nvPr/>
        </p:nvSpPr>
        <p:spPr>
          <a:xfrm>
            <a:off x="1155779" y="4684712"/>
            <a:ext cx="2544286" cy="369332"/>
          </a:xfrm>
          <a:prstGeom prst="rect">
            <a:avLst/>
          </a:prstGeom>
          <a:solidFill>
            <a:srgbClr val="0099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fr-FR" sz="1800" b="0" i="0" u="none" strike="noStrike" cap="none">
                <a:solidFill>
                  <a:schemeClr val="lt1"/>
                </a:solidFill>
                <a:latin typeface="Arial"/>
                <a:ea typeface="Arial"/>
                <a:cs typeface="Arial"/>
                <a:sym typeface="Arial"/>
              </a:rPr>
              <a:t>Connaître – mémoriser</a:t>
            </a:r>
            <a:endParaRPr sz="1400" b="0" i="0" u="none" strike="noStrike" cap="none">
              <a:solidFill>
                <a:srgbClr val="000000"/>
              </a:solidFill>
              <a:latin typeface="Arial"/>
              <a:ea typeface="Arial"/>
              <a:cs typeface="Arial"/>
              <a:sym typeface="Arial"/>
            </a:endParaRPr>
          </a:p>
        </p:txBody>
      </p:sp>
      <p:sp>
        <p:nvSpPr>
          <p:cNvPr id="259" name="Google Shape;259;p8"/>
          <p:cNvSpPr/>
          <p:nvPr/>
        </p:nvSpPr>
        <p:spPr>
          <a:xfrm>
            <a:off x="4391643" y="4350069"/>
            <a:ext cx="866834"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fr-FR" sz="8000" b="1" i="0" u="none" strike="noStrike" cap="none" dirty="0">
                <a:solidFill>
                  <a:srgbClr val="E5B8B7"/>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260" name="Google Shape;260;p8"/>
          <p:cNvSpPr txBox="1"/>
          <p:nvPr/>
        </p:nvSpPr>
        <p:spPr>
          <a:xfrm>
            <a:off x="3851920" y="5566353"/>
            <a:ext cx="2428870" cy="646331"/>
          </a:xfrm>
          <a:prstGeom prst="rect">
            <a:avLst/>
          </a:prstGeom>
          <a:solidFill>
            <a:srgbClr val="9933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800"/>
              <a:buFont typeface="Arial"/>
              <a:buNone/>
            </a:pPr>
            <a:r>
              <a:rPr lang="fr-FR" sz="1800" b="0" i="0" u="none" strike="noStrike" cap="none">
                <a:solidFill>
                  <a:schemeClr val="lt1"/>
                </a:solidFill>
                <a:latin typeface="Arial"/>
                <a:ea typeface="Arial"/>
                <a:cs typeface="Arial"/>
                <a:sym typeface="Arial"/>
              </a:rPr>
              <a:t>Comprendre, décrire,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800"/>
              <a:buFont typeface="Arial"/>
              <a:buNone/>
            </a:pPr>
            <a:r>
              <a:rPr lang="fr-FR" sz="1800" b="0" i="0" u="none" strike="noStrike" cap="none">
                <a:solidFill>
                  <a:schemeClr val="lt1"/>
                </a:solidFill>
                <a:latin typeface="Arial"/>
                <a:ea typeface="Arial"/>
                <a:cs typeface="Arial"/>
                <a:sym typeface="Arial"/>
              </a:rPr>
              <a:t>expliquer</a:t>
            </a:r>
            <a:endParaRPr sz="1400" b="0" i="0" u="none" strike="noStrike" cap="none">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E8CD16B3-BCFB-5A4A-9D3A-DB96A729C9C7}"/>
                  </a:ext>
                </a:extLst>
              </p:cNvPr>
              <p:cNvSpPr txBox="1"/>
              <p:nvPr/>
            </p:nvSpPr>
            <p:spPr>
              <a:xfrm>
                <a:off x="1066926" y="2648963"/>
                <a:ext cx="1591616" cy="7244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𝑉</m:t>
                      </m:r>
                      <m:r>
                        <a:rPr lang="fr-FR" sz="2000" b="0" i="1" smtClean="0">
                          <a:latin typeface="Cambria Math" panose="02040503050406030204" pitchFamily="18" charset="0"/>
                        </a:rPr>
                        <m:t>= </m:t>
                      </m:r>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1</m:t>
                          </m:r>
                        </m:num>
                        <m:den>
                          <m:r>
                            <a:rPr lang="fr-FR" sz="2000" b="0" i="1" smtClean="0">
                              <a:latin typeface="Cambria Math" panose="02040503050406030204" pitchFamily="18" charset="0"/>
                            </a:rPr>
                            <m:t>𝑓</m:t>
                          </m:r>
                          <m:r>
                            <a:rPr lang="fr-FR" sz="2000" b="0" i="1" smtClean="0">
                              <a:latin typeface="Cambria Math" panose="02040503050406030204" pitchFamily="18" charset="0"/>
                            </a:rPr>
                            <m:t>′</m:t>
                          </m:r>
                        </m:den>
                      </m:f>
                    </m:oMath>
                  </m:oMathPara>
                </a14:m>
                <a:endParaRPr lang="fr-FR" sz="2000" dirty="0"/>
              </a:p>
            </p:txBody>
          </p:sp>
        </mc:Choice>
        <mc:Fallback xmlns="">
          <p:sp>
            <p:nvSpPr>
              <p:cNvPr id="14" name="ZoneTexte 13">
                <a:extLst>
                  <a:ext uri="{FF2B5EF4-FFF2-40B4-BE49-F238E27FC236}">
                    <a16:creationId xmlns:a16="http://schemas.microsoft.com/office/drawing/2014/main" id="{E8CD16B3-BCFB-5A4A-9D3A-DB96A729C9C7}"/>
                  </a:ext>
                </a:extLst>
              </p:cNvPr>
              <p:cNvSpPr txBox="1">
                <a:spLocks noRot="1" noChangeAspect="1" noMove="1" noResize="1" noEditPoints="1" noAdjustHandles="1" noChangeArrowheads="1" noChangeShapeType="1" noTextEdit="1"/>
              </p:cNvSpPr>
              <p:nvPr/>
            </p:nvSpPr>
            <p:spPr>
              <a:xfrm>
                <a:off x="1066926" y="2648963"/>
                <a:ext cx="1591616" cy="724494"/>
              </a:xfrm>
              <a:prstGeom prst="rect">
                <a:avLst/>
              </a:prstGeom>
              <a:blipFill>
                <a:blip r:embed="rId3"/>
                <a:stretch>
                  <a:fillRect b="-862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02D9C2AD-55E8-1346-A625-1D56C5ABB2AA}"/>
                  </a:ext>
                </a:extLst>
              </p:cNvPr>
              <p:cNvSpPr txBox="1"/>
              <p:nvPr/>
            </p:nvSpPr>
            <p:spPr>
              <a:xfrm>
                <a:off x="1334423" y="3569089"/>
                <a:ext cx="2186997" cy="552139"/>
              </a:xfrm>
              <a:prstGeom prst="rect">
                <a:avLst/>
              </a:prstGeom>
              <a:noFill/>
            </p:spPr>
            <p:txBody>
              <a:bodyPr wrap="square" rtlCol="0">
                <a:spAutoFit/>
              </a:bodyPr>
              <a:lstStyle/>
              <a:p>
                <a14:m>
                  <m:oMath xmlns:m="http://schemas.openxmlformats.org/officeDocument/2006/math">
                    <m:r>
                      <a:rPr lang="fr-FR" sz="2000" b="0" i="1" smtClean="0">
                        <a:latin typeface="Cambria Math" panose="02040503050406030204" pitchFamily="18" charset="0"/>
                      </a:rPr>
                      <m:t>𝑉</m:t>
                    </m:r>
                    <m:r>
                      <a:rPr lang="fr-FR" sz="2000" b="0" i="1" smtClean="0">
                        <a:latin typeface="Cambria Math" panose="02040503050406030204" pitchFamily="18" charset="0"/>
                      </a:rPr>
                      <m:t>= </m:t>
                    </m:r>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1</m:t>
                        </m:r>
                      </m:num>
                      <m:den>
                        <m:r>
                          <a:rPr lang="fr-FR" sz="2000" b="0" i="1" smtClean="0">
                            <a:latin typeface="Cambria Math" panose="02040503050406030204" pitchFamily="18" charset="0"/>
                          </a:rPr>
                          <m:t>0,10 </m:t>
                        </m:r>
                      </m:den>
                    </m:f>
                    <m:r>
                      <a:rPr lang="fr-FR" sz="2000" b="0" i="1" smtClean="0">
                        <a:latin typeface="Cambria Math" panose="02040503050406030204" pitchFamily="18" charset="0"/>
                      </a:rPr>
                      <m:t> </m:t>
                    </m:r>
                    <m:r>
                      <a:rPr lang="fr-FR" sz="2000" b="0" i="1" smtClean="0">
                        <a:latin typeface="Cambria Math" panose="02040503050406030204" pitchFamily="18" charset="0"/>
                        <a:ea typeface="Cambria Math" panose="02040503050406030204" pitchFamily="18" charset="0"/>
                      </a:rPr>
                      <m:t>𝛿</m:t>
                    </m:r>
                  </m:oMath>
                </a14:m>
                <a:r>
                  <a:rPr lang="fr-FR" sz="2000" dirty="0"/>
                  <a:t> </a:t>
                </a:r>
              </a:p>
            </p:txBody>
          </p:sp>
        </mc:Choice>
        <mc:Fallback xmlns="">
          <p:sp>
            <p:nvSpPr>
              <p:cNvPr id="15" name="ZoneTexte 14">
                <a:extLst>
                  <a:ext uri="{FF2B5EF4-FFF2-40B4-BE49-F238E27FC236}">
                    <a16:creationId xmlns:a16="http://schemas.microsoft.com/office/drawing/2014/main" id="{02D9C2AD-55E8-1346-A625-1D56C5ABB2AA}"/>
                  </a:ext>
                </a:extLst>
              </p:cNvPr>
              <p:cNvSpPr txBox="1">
                <a:spLocks noRot="1" noChangeAspect="1" noMove="1" noResize="1" noEditPoints="1" noAdjustHandles="1" noChangeArrowheads="1" noChangeShapeType="1" noTextEdit="1"/>
              </p:cNvSpPr>
              <p:nvPr/>
            </p:nvSpPr>
            <p:spPr>
              <a:xfrm>
                <a:off x="1334423" y="3569089"/>
                <a:ext cx="2186997" cy="552139"/>
              </a:xfrm>
              <a:prstGeom prst="rect">
                <a:avLst/>
              </a:prstGeom>
              <a:blipFill>
                <a:blip r:embed="rId4"/>
                <a:stretch>
                  <a:fillRect b="-8889"/>
                </a:stretch>
              </a:blipFill>
            </p:spPr>
            <p:txBody>
              <a:bodyPr/>
              <a:lstStyle/>
              <a:p>
                <a:r>
                  <a:rPr lang="fr-F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58"/>
                                        </p:tgtEl>
                                        <p:attrNameLst>
                                          <p:attrName>ppt_y</p:attrName>
                                        </p:attrNameLst>
                                      </p:cBhvr>
                                      <p:tavLst>
                                        <p:tav tm="0">
                                          <p:val>
                                            <p:strVal val="#ppt_y"/>
                                          </p:val>
                                        </p:tav>
                                        <p:tav tm="100000">
                                          <p:val>
                                            <p:strVal val="#ppt_y+1"/>
                                          </p:val>
                                        </p:tav>
                                      </p:tavLst>
                                    </p:anim>
                                    <p:set>
                                      <p:cBhvr>
                                        <p:cTn id="7" dur="1" fill="hold">
                                          <p:stCondLst>
                                            <p:cond delay="500"/>
                                          </p:stCondLst>
                                        </p:cTn>
                                        <p:tgtEl>
                                          <p:spTgt spid="258"/>
                                        </p:tgtEl>
                                        <p:attrNameLst>
                                          <p:attrName>style.visibility</p:attrName>
                                        </p:attrNameLst>
                                      </p:cBhvr>
                                      <p:to>
                                        <p:strVal val="hidden"/>
                                      </p:to>
                                    </p:set>
                                  </p:childTnLst>
                                </p:cTn>
                              </p:par>
                              <p:par>
                                <p:cTn id="8" presetID="2" presetClass="exit" presetSubtype="4" fill="hold" nodeType="withEffect">
                                  <p:stCondLst>
                                    <p:cond delay="0"/>
                                  </p:stCondLst>
                                  <p:childTnLst>
                                    <p:anim calcmode="lin" valueType="num">
                                      <p:cBhvr additive="base">
                                        <p:cTn id="9" dur="500"/>
                                        <p:tgtEl>
                                          <p:spTgt spid="259"/>
                                        </p:tgtEl>
                                        <p:attrNameLst>
                                          <p:attrName>ppt_y</p:attrName>
                                        </p:attrNameLst>
                                      </p:cBhvr>
                                      <p:tavLst>
                                        <p:tav tm="0">
                                          <p:val>
                                            <p:strVal val="#ppt_y"/>
                                          </p:val>
                                        </p:tav>
                                        <p:tav tm="100000">
                                          <p:val>
                                            <p:strVal val="#ppt_y+1"/>
                                          </p:val>
                                        </p:tav>
                                      </p:tavLst>
                                    </p:anim>
                                    <p:set>
                                      <p:cBhvr>
                                        <p:cTn id="10" dur="1" fill="hold">
                                          <p:stCondLst>
                                            <p:cond delay="500"/>
                                          </p:stCondLst>
                                        </p:cTn>
                                        <p:tgtEl>
                                          <p:spTgt spid="259"/>
                                        </p:tgtEl>
                                        <p:attrNameLst>
                                          <p:attrName>style.visibility</p:attrName>
                                        </p:attrNameLst>
                                      </p:cBhvr>
                                      <p:to>
                                        <p:strVal val="hidden"/>
                                      </p:to>
                                    </p:set>
                                  </p:childTnLst>
                                </p:cTn>
                              </p:par>
                              <p:par>
                                <p:cTn id="11" presetID="2" presetClass="exit" presetSubtype="4" fill="hold" nodeType="withEffect">
                                  <p:stCondLst>
                                    <p:cond delay="0"/>
                                  </p:stCondLst>
                                  <p:childTnLst>
                                    <p:anim calcmode="lin" valueType="num">
                                      <p:cBhvr additive="base">
                                        <p:cTn id="12" dur="500"/>
                                        <p:tgtEl>
                                          <p:spTgt spid="260"/>
                                        </p:tgtEl>
                                        <p:attrNameLst>
                                          <p:attrName>ppt_y</p:attrName>
                                        </p:attrNameLst>
                                      </p:cBhvr>
                                      <p:tavLst>
                                        <p:tav tm="0">
                                          <p:val>
                                            <p:strVal val="#ppt_y"/>
                                          </p:val>
                                        </p:tav>
                                        <p:tav tm="100000">
                                          <p:val>
                                            <p:strVal val="#ppt_y+1"/>
                                          </p:val>
                                        </p:tav>
                                      </p:tavLst>
                                    </p:anim>
                                    <p:set>
                                      <p:cBhvr>
                                        <p:cTn id="13" dur="1" fill="hold">
                                          <p:stCondLst>
                                            <p:cond delay="500"/>
                                          </p:stCondLst>
                                        </p:cTn>
                                        <p:tgtEl>
                                          <p:spTgt spid="260"/>
                                        </p:tgtEl>
                                        <p:attrNameLst>
                                          <p:attrName>style.visibility</p:attrName>
                                        </p:attrNameLst>
                                      </p:cBhvr>
                                      <p:to>
                                        <p:strVal val="hidden"/>
                                      </p:to>
                                    </p:set>
                                  </p:childTnLst>
                                </p:cTn>
                              </p:par>
                              <p:par>
                                <p:cTn id="14" presetID="2" presetClass="exit" presetSubtype="4" fill="hold" nodeType="withEffect">
                                  <p:stCondLst>
                                    <p:cond delay="0"/>
                                  </p:stCondLst>
                                  <p:childTnLst>
                                    <p:anim calcmode="lin" valueType="num">
                                      <p:cBhvr additive="base">
                                        <p:cTn id="15" dur="500"/>
                                        <p:tgtEl>
                                          <p:spTgt spid="257"/>
                                        </p:tgtEl>
                                        <p:attrNameLst>
                                          <p:attrName>ppt_y</p:attrName>
                                        </p:attrNameLst>
                                      </p:cBhvr>
                                      <p:tavLst>
                                        <p:tav tm="0">
                                          <p:val>
                                            <p:strVal val="#ppt_y"/>
                                          </p:val>
                                        </p:tav>
                                        <p:tav tm="100000">
                                          <p:val>
                                            <p:strVal val="#ppt_y+1"/>
                                          </p:val>
                                        </p:tav>
                                      </p:tavLst>
                                    </p:anim>
                                    <p:set>
                                      <p:cBhvr>
                                        <p:cTn id="16" dur="1" fill="hold">
                                          <p:stCondLst>
                                            <p:cond delay="500"/>
                                          </p:stCondLst>
                                        </p:cTn>
                                        <p:tgtEl>
                                          <p:spTgt spid="25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12</a:t>
            </a:fld>
            <a:endParaRPr/>
          </a:p>
        </p:txBody>
      </p:sp>
      <p:sp>
        <p:nvSpPr>
          <p:cNvPr id="266" name="Google Shape;266;p9"/>
          <p:cNvSpPr/>
          <p:nvPr/>
        </p:nvSpPr>
        <p:spPr>
          <a:xfrm>
            <a:off x="958644" y="1124744"/>
            <a:ext cx="7226712" cy="1308010"/>
          </a:xfrm>
          <a:prstGeom prst="rect">
            <a:avLst/>
          </a:prstGeom>
          <a:noFill/>
          <a:ln>
            <a:noFill/>
          </a:ln>
        </p:spPr>
        <p:txBody>
          <a:bodyPr spcFirstLastPara="1" wrap="square" lIns="91425" tIns="45700" rIns="91425" bIns="45700" anchor="t" anchorCtr="0">
            <a:spAutoFit/>
          </a:bodyPr>
          <a:lstStyle/>
          <a:p>
            <a:pPr marL="41910" lvl="0" algn="just">
              <a:buSzPts val="2000"/>
            </a:pPr>
            <a:r>
              <a:rPr lang="fr-FR" sz="2000" b="1" dirty="0">
                <a:solidFill>
                  <a:srgbClr val="E36C0A"/>
                </a:solidFill>
                <a:latin typeface="Times New Roman"/>
                <a:ea typeface="Times New Roman"/>
                <a:cs typeface="Times New Roman"/>
                <a:sym typeface="Times New Roman"/>
              </a:rPr>
              <a:t>1- Résoudre cet exercice (type lycée)</a:t>
            </a:r>
            <a:endParaRPr lang="fr-FR" sz="1800" dirty="0">
              <a:solidFill>
                <a:schemeClr val="dk1"/>
              </a:solidFill>
              <a:latin typeface="Calibri"/>
              <a:ea typeface="Calibri"/>
              <a:cs typeface="Calibri"/>
              <a:sym typeface="Calibri"/>
            </a:endParaRPr>
          </a:p>
          <a:p>
            <a:pPr algn="just">
              <a:spcBef>
                <a:spcPts val="600"/>
              </a:spcBef>
            </a:pPr>
            <a:r>
              <a:rPr lang="fr-FR" sz="1800" dirty="0"/>
              <a:t>La vergence V d’une lentille est liée à la distance focale image exprimée en mètre. V est alors en dioptrie. Calculer la vergence V d’une lentille de distance focale image f’ = 0,10 m</a:t>
            </a:r>
            <a:endParaRPr lang="fr-FR" sz="2400" dirty="0">
              <a:solidFill>
                <a:schemeClr val="dk1"/>
              </a:solidFill>
              <a:latin typeface="Calibri"/>
              <a:ea typeface="Calibri"/>
              <a:cs typeface="Calibri"/>
              <a:sym typeface="Calibri"/>
            </a:endParaRPr>
          </a:p>
        </p:txBody>
      </p:sp>
      <p:sp>
        <p:nvSpPr>
          <p:cNvPr id="267" name="Google Shape;267;p9"/>
          <p:cNvSpPr txBox="1"/>
          <p:nvPr/>
        </p:nvSpPr>
        <p:spPr>
          <a:xfrm>
            <a:off x="3412708" y="3681184"/>
            <a:ext cx="1159292"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fr-FR" sz="1800" b="0" i="0" u="none" strike="noStrike" cap="none">
                <a:solidFill>
                  <a:schemeClr val="lt1"/>
                </a:solidFill>
                <a:latin typeface="Arial"/>
                <a:ea typeface="Arial"/>
                <a:cs typeface="Arial"/>
                <a:sym typeface="Arial"/>
              </a:rPr>
              <a:t>Appliquer</a:t>
            </a:r>
            <a:endParaRPr sz="1400" b="0" i="0" u="none" strike="noStrike" cap="none">
              <a:solidFill>
                <a:srgbClr val="000000"/>
              </a:solidFill>
              <a:latin typeface="Arial"/>
              <a:ea typeface="Arial"/>
              <a:cs typeface="Arial"/>
              <a:sym typeface="Arial"/>
            </a:endParaRPr>
          </a:p>
        </p:txBody>
      </p:sp>
      <p:sp>
        <p:nvSpPr>
          <p:cNvPr id="268" name="Google Shape;268;p9"/>
          <p:cNvSpPr txBox="1"/>
          <p:nvPr/>
        </p:nvSpPr>
        <p:spPr>
          <a:xfrm>
            <a:off x="3368967" y="2738600"/>
            <a:ext cx="2544286" cy="369332"/>
          </a:xfrm>
          <a:prstGeom prst="rect">
            <a:avLst/>
          </a:prstGeom>
          <a:solidFill>
            <a:srgbClr val="0099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fr-FR" sz="1800" b="0" i="0" u="none" strike="noStrike" cap="none">
                <a:solidFill>
                  <a:schemeClr val="lt1"/>
                </a:solidFill>
                <a:latin typeface="Arial"/>
                <a:ea typeface="Arial"/>
                <a:cs typeface="Arial"/>
                <a:sym typeface="Arial"/>
              </a:rPr>
              <a:t>Connaître – mémoriser</a:t>
            </a:r>
            <a:endParaRPr sz="1400" b="0" i="0" u="none" strike="noStrike" cap="none">
              <a:solidFill>
                <a:srgbClr val="000000"/>
              </a:solidFill>
              <a:latin typeface="Arial"/>
              <a:ea typeface="Arial"/>
              <a:cs typeface="Arial"/>
              <a:sym typeface="Arial"/>
            </a:endParaRPr>
          </a:p>
        </p:txBody>
      </p:sp>
      <p:sp>
        <p:nvSpPr>
          <p:cNvPr id="274" name="Google Shape;274;p9"/>
          <p:cNvSpPr txBox="1"/>
          <p:nvPr/>
        </p:nvSpPr>
        <p:spPr>
          <a:xfrm>
            <a:off x="1862734" y="5883432"/>
            <a:ext cx="2428870" cy="646331"/>
          </a:xfrm>
          <a:prstGeom prst="rect">
            <a:avLst/>
          </a:prstGeom>
          <a:solidFill>
            <a:srgbClr val="9933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800"/>
              <a:buFont typeface="Arial"/>
              <a:buNone/>
            </a:pPr>
            <a:r>
              <a:rPr lang="fr-FR" sz="1800" b="0" i="0" u="none" strike="noStrike" cap="none">
                <a:solidFill>
                  <a:schemeClr val="lt1"/>
                </a:solidFill>
                <a:latin typeface="Arial"/>
                <a:ea typeface="Arial"/>
                <a:cs typeface="Arial"/>
                <a:sym typeface="Arial"/>
              </a:rPr>
              <a:t>Comprendre, décrire,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800"/>
              <a:buFont typeface="Arial"/>
              <a:buNone/>
            </a:pPr>
            <a:r>
              <a:rPr lang="fr-FR" sz="1800" b="0" i="0" u="none" strike="noStrike" cap="none">
                <a:solidFill>
                  <a:schemeClr val="lt1"/>
                </a:solidFill>
                <a:latin typeface="Arial"/>
                <a:ea typeface="Arial"/>
                <a:cs typeface="Arial"/>
                <a:sym typeface="Arial"/>
              </a:rPr>
              <a:t>expliquer</a:t>
            </a:r>
            <a:endParaRPr sz="1400" b="0" i="0" u="none" strike="noStrike" cap="none">
              <a:solidFill>
                <a:srgbClr val="000000"/>
              </a:solidFill>
              <a:latin typeface="Arial"/>
              <a:ea typeface="Arial"/>
              <a:cs typeface="Arial"/>
              <a:sym typeface="Arial"/>
            </a:endParaRPr>
          </a:p>
        </p:txBody>
      </p:sp>
      <p:sp>
        <p:nvSpPr>
          <p:cNvPr id="275" name="Google Shape;275;p9"/>
          <p:cNvSpPr txBox="1"/>
          <p:nvPr/>
        </p:nvSpPr>
        <p:spPr>
          <a:xfrm rot="-1161137">
            <a:off x="4988453" y="3322821"/>
            <a:ext cx="2584671" cy="1015663"/>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6000" b="1" i="0" u="none" strike="noStrike" cap="none" dirty="0">
                <a:solidFill>
                  <a:srgbClr val="C00000"/>
                </a:solidFill>
                <a:latin typeface="Calibri"/>
                <a:ea typeface="Calibri"/>
                <a:cs typeface="Calibri"/>
                <a:sym typeface="Calibri"/>
              </a:rPr>
              <a:t>Facile</a:t>
            </a:r>
            <a:endParaRPr sz="1400" b="0" i="0" u="none" strike="noStrike" cap="none" dirty="0">
              <a:solidFill>
                <a:srgbClr val="000000"/>
              </a:solidFill>
              <a:latin typeface="Arial"/>
              <a:ea typeface="Arial"/>
              <a:cs typeface="Arial"/>
              <a:sym typeface="Arial"/>
            </a:endParaRPr>
          </a:p>
        </p:txBody>
      </p:sp>
      <p:sp>
        <p:nvSpPr>
          <p:cNvPr id="276" name="Google Shape;276;p9"/>
          <p:cNvSpPr/>
          <p:nvPr/>
        </p:nvSpPr>
        <p:spPr>
          <a:xfrm>
            <a:off x="329608" y="543687"/>
            <a:ext cx="862300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rgbClr val="7030A0"/>
                </a:solidFill>
                <a:latin typeface="Calibri"/>
                <a:ea typeface="Calibri"/>
                <a:cs typeface="Calibri"/>
                <a:sym typeface="Calibri"/>
              </a:rPr>
              <a:t>5- Quels sont les niveaux de difficultés rencontrés à l’université ?</a:t>
            </a:r>
            <a:endParaRPr sz="2400" b="1" i="0" u="none" strike="noStrike" cap="none">
              <a:solidFill>
                <a:srgbClr val="7030A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45977ABE-75B5-6045-9628-0506921AFE68}"/>
                  </a:ext>
                </a:extLst>
              </p:cNvPr>
              <p:cNvSpPr txBox="1"/>
              <p:nvPr/>
            </p:nvSpPr>
            <p:spPr>
              <a:xfrm>
                <a:off x="1066926" y="2648963"/>
                <a:ext cx="1591616" cy="7244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𝑉</m:t>
                      </m:r>
                      <m:r>
                        <a:rPr lang="fr-FR" sz="2000" b="0" i="1" smtClean="0">
                          <a:latin typeface="Cambria Math" panose="02040503050406030204" pitchFamily="18" charset="0"/>
                        </a:rPr>
                        <m:t>= </m:t>
                      </m:r>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1</m:t>
                          </m:r>
                        </m:num>
                        <m:den>
                          <m:r>
                            <a:rPr lang="fr-FR" sz="2000" b="0" i="1" smtClean="0">
                              <a:latin typeface="Cambria Math" panose="02040503050406030204" pitchFamily="18" charset="0"/>
                            </a:rPr>
                            <m:t>𝑓</m:t>
                          </m:r>
                          <m:r>
                            <a:rPr lang="fr-FR" sz="2000" b="0" i="1" smtClean="0">
                              <a:latin typeface="Cambria Math" panose="02040503050406030204" pitchFamily="18" charset="0"/>
                            </a:rPr>
                            <m:t>′</m:t>
                          </m:r>
                        </m:den>
                      </m:f>
                    </m:oMath>
                  </m:oMathPara>
                </a14:m>
                <a:endParaRPr lang="fr-FR" sz="2000" dirty="0"/>
              </a:p>
            </p:txBody>
          </p:sp>
        </mc:Choice>
        <mc:Fallback xmlns="">
          <p:sp>
            <p:nvSpPr>
              <p:cNvPr id="14" name="ZoneTexte 13">
                <a:extLst>
                  <a:ext uri="{FF2B5EF4-FFF2-40B4-BE49-F238E27FC236}">
                    <a16:creationId xmlns:a16="http://schemas.microsoft.com/office/drawing/2014/main" id="{45977ABE-75B5-6045-9628-0506921AFE68}"/>
                  </a:ext>
                </a:extLst>
              </p:cNvPr>
              <p:cNvSpPr txBox="1">
                <a:spLocks noRot="1" noChangeAspect="1" noMove="1" noResize="1" noEditPoints="1" noAdjustHandles="1" noChangeArrowheads="1" noChangeShapeType="1" noTextEdit="1"/>
              </p:cNvSpPr>
              <p:nvPr/>
            </p:nvSpPr>
            <p:spPr>
              <a:xfrm>
                <a:off x="1066926" y="2648963"/>
                <a:ext cx="1591616" cy="724494"/>
              </a:xfrm>
              <a:prstGeom prst="rect">
                <a:avLst/>
              </a:prstGeom>
              <a:blipFill>
                <a:blip r:embed="rId3"/>
                <a:stretch>
                  <a:fillRect b="-862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A06ECC14-30C0-474B-AC56-0916FED89BF3}"/>
                  </a:ext>
                </a:extLst>
              </p:cNvPr>
              <p:cNvSpPr txBox="1"/>
              <p:nvPr/>
            </p:nvSpPr>
            <p:spPr>
              <a:xfrm>
                <a:off x="1334423" y="3569089"/>
                <a:ext cx="2186997" cy="552139"/>
              </a:xfrm>
              <a:prstGeom prst="rect">
                <a:avLst/>
              </a:prstGeom>
              <a:noFill/>
            </p:spPr>
            <p:txBody>
              <a:bodyPr wrap="square" rtlCol="0">
                <a:spAutoFit/>
              </a:bodyPr>
              <a:lstStyle/>
              <a:p>
                <a14:m>
                  <m:oMath xmlns:m="http://schemas.openxmlformats.org/officeDocument/2006/math">
                    <m:r>
                      <a:rPr lang="fr-FR" sz="2000" b="0" i="1" smtClean="0">
                        <a:latin typeface="Cambria Math" panose="02040503050406030204" pitchFamily="18" charset="0"/>
                      </a:rPr>
                      <m:t>𝑉</m:t>
                    </m:r>
                    <m:r>
                      <a:rPr lang="fr-FR" sz="2000" b="0" i="1" smtClean="0">
                        <a:latin typeface="Cambria Math" panose="02040503050406030204" pitchFamily="18" charset="0"/>
                      </a:rPr>
                      <m:t>= </m:t>
                    </m:r>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1</m:t>
                        </m:r>
                      </m:num>
                      <m:den>
                        <m:r>
                          <a:rPr lang="fr-FR" sz="2000" b="0" i="1" smtClean="0">
                            <a:latin typeface="Cambria Math" panose="02040503050406030204" pitchFamily="18" charset="0"/>
                          </a:rPr>
                          <m:t>0,10 </m:t>
                        </m:r>
                      </m:den>
                    </m:f>
                    <m:r>
                      <a:rPr lang="fr-FR" sz="2000" b="0" i="1" smtClean="0">
                        <a:latin typeface="Cambria Math" panose="02040503050406030204" pitchFamily="18" charset="0"/>
                      </a:rPr>
                      <m:t> </m:t>
                    </m:r>
                    <m:r>
                      <a:rPr lang="fr-FR" sz="2000" b="0" i="1" smtClean="0">
                        <a:latin typeface="Cambria Math" panose="02040503050406030204" pitchFamily="18" charset="0"/>
                        <a:ea typeface="Cambria Math" panose="02040503050406030204" pitchFamily="18" charset="0"/>
                      </a:rPr>
                      <m:t>𝛿</m:t>
                    </m:r>
                  </m:oMath>
                </a14:m>
                <a:r>
                  <a:rPr lang="fr-FR" sz="2000" dirty="0"/>
                  <a:t> </a:t>
                </a:r>
              </a:p>
            </p:txBody>
          </p:sp>
        </mc:Choice>
        <mc:Fallback xmlns="">
          <p:sp>
            <p:nvSpPr>
              <p:cNvPr id="15" name="ZoneTexte 14">
                <a:extLst>
                  <a:ext uri="{FF2B5EF4-FFF2-40B4-BE49-F238E27FC236}">
                    <a16:creationId xmlns:a16="http://schemas.microsoft.com/office/drawing/2014/main" id="{A06ECC14-30C0-474B-AC56-0916FED89BF3}"/>
                  </a:ext>
                </a:extLst>
              </p:cNvPr>
              <p:cNvSpPr txBox="1">
                <a:spLocks noRot="1" noChangeAspect="1" noMove="1" noResize="1" noEditPoints="1" noAdjustHandles="1" noChangeArrowheads="1" noChangeShapeType="1" noTextEdit="1"/>
              </p:cNvSpPr>
              <p:nvPr/>
            </p:nvSpPr>
            <p:spPr>
              <a:xfrm>
                <a:off x="1334423" y="3569089"/>
                <a:ext cx="2186997" cy="552139"/>
              </a:xfrm>
              <a:prstGeom prst="rect">
                <a:avLst/>
              </a:prstGeom>
              <a:blipFill>
                <a:blip r:embed="rId4"/>
                <a:stretch>
                  <a:fillRect b="-8889"/>
                </a:stretch>
              </a:blipFill>
            </p:spPr>
            <p:txBody>
              <a:bodyPr/>
              <a:lstStyle/>
              <a:p>
                <a:r>
                  <a:rPr lang="fr-F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13</a:t>
            </a:fld>
            <a:endParaRPr/>
          </a:p>
        </p:txBody>
      </p:sp>
      <p:sp>
        <p:nvSpPr>
          <p:cNvPr id="285" name="Google Shape;285;p10"/>
          <p:cNvSpPr txBox="1"/>
          <p:nvPr/>
        </p:nvSpPr>
        <p:spPr>
          <a:xfrm>
            <a:off x="5609311" y="5866459"/>
            <a:ext cx="2576045" cy="369291"/>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fr-FR" sz="1800" b="0" i="0" u="none" strike="noStrike" cap="none" dirty="0">
                <a:solidFill>
                  <a:schemeClr val="lt1"/>
                </a:solidFill>
                <a:latin typeface="Arial"/>
                <a:ea typeface="Arial"/>
                <a:cs typeface="Arial"/>
                <a:sym typeface="Arial"/>
              </a:rPr>
              <a:t>Appliquer, Résoudre</a:t>
            </a:r>
            <a:endParaRPr sz="1400" b="0" i="0" u="none" strike="noStrike" cap="none" dirty="0">
              <a:solidFill>
                <a:srgbClr val="000000"/>
              </a:solidFill>
              <a:latin typeface="Arial"/>
              <a:ea typeface="Arial"/>
              <a:cs typeface="Arial"/>
              <a:sym typeface="Arial"/>
            </a:endParaRPr>
          </a:p>
        </p:txBody>
      </p:sp>
      <p:sp>
        <p:nvSpPr>
          <p:cNvPr id="286" name="Google Shape;286;p10"/>
          <p:cNvSpPr txBox="1"/>
          <p:nvPr/>
        </p:nvSpPr>
        <p:spPr>
          <a:xfrm>
            <a:off x="527691" y="5948433"/>
            <a:ext cx="2544286" cy="369332"/>
          </a:xfrm>
          <a:prstGeom prst="rect">
            <a:avLst/>
          </a:prstGeom>
          <a:solidFill>
            <a:srgbClr val="0099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fr-FR" sz="1800" b="0" i="0" u="none" strike="noStrike" cap="none" dirty="0">
                <a:solidFill>
                  <a:schemeClr val="lt1"/>
                </a:solidFill>
                <a:latin typeface="Arial"/>
                <a:ea typeface="Arial"/>
                <a:cs typeface="Arial"/>
                <a:sym typeface="Arial"/>
              </a:rPr>
              <a:t>Connaître – mémoriser</a:t>
            </a:r>
            <a:endParaRPr sz="1400" b="0" i="0" u="none" strike="noStrike" cap="none" dirty="0">
              <a:solidFill>
                <a:srgbClr val="000000"/>
              </a:solidFill>
              <a:latin typeface="Arial"/>
              <a:ea typeface="Arial"/>
              <a:cs typeface="Arial"/>
              <a:sym typeface="Arial"/>
            </a:endParaRPr>
          </a:p>
        </p:txBody>
      </p:sp>
      <p:sp>
        <p:nvSpPr>
          <p:cNvPr id="287" name="Google Shape;287;p10"/>
          <p:cNvSpPr/>
          <p:nvPr/>
        </p:nvSpPr>
        <p:spPr>
          <a:xfrm>
            <a:off x="3972359" y="5204739"/>
            <a:ext cx="866834"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fr-FR" sz="8000" b="1" i="0" u="none" strike="noStrike" cap="none" dirty="0">
                <a:solidFill>
                  <a:srgbClr val="E5B8B7"/>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288" name="Google Shape;288;p10"/>
          <p:cNvSpPr txBox="1"/>
          <p:nvPr/>
        </p:nvSpPr>
        <p:spPr>
          <a:xfrm>
            <a:off x="3548624" y="6476653"/>
            <a:ext cx="1805278" cy="369291"/>
          </a:xfrm>
          <a:prstGeom prst="rect">
            <a:avLst/>
          </a:prstGeom>
          <a:solidFill>
            <a:srgbClr val="9933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800"/>
              <a:buFont typeface="Arial"/>
              <a:buNone/>
            </a:pPr>
            <a:r>
              <a:rPr lang="fr-FR" sz="1800" b="0" i="0" u="none" strike="noStrike" cap="none" dirty="0">
                <a:solidFill>
                  <a:schemeClr val="lt1"/>
                </a:solidFill>
                <a:latin typeface="Arial"/>
                <a:ea typeface="Arial"/>
                <a:cs typeface="Arial"/>
                <a:sym typeface="Arial"/>
              </a:rPr>
              <a:t>Comprendre</a:t>
            </a:r>
            <a:endParaRPr sz="1400" b="0" i="0" u="none" strike="noStrike" cap="none" dirty="0">
              <a:solidFill>
                <a:srgbClr val="000000"/>
              </a:solidFill>
              <a:latin typeface="Arial"/>
              <a:ea typeface="Arial"/>
              <a:cs typeface="Arial"/>
              <a:sym typeface="Arial"/>
            </a:endParaRPr>
          </a:p>
        </p:txBody>
      </p:sp>
      <p:sp>
        <p:nvSpPr>
          <p:cNvPr id="292" name="Google Shape;292;p10"/>
          <p:cNvSpPr txBox="1"/>
          <p:nvPr/>
        </p:nvSpPr>
        <p:spPr>
          <a:xfrm>
            <a:off x="717714" y="4715125"/>
            <a:ext cx="2544286" cy="369332"/>
          </a:xfrm>
          <a:prstGeom prst="rect">
            <a:avLst/>
          </a:prstGeom>
          <a:solidFill>
            <a:srgbClr val="0099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fr-FR" sz="1800" b="0" i="0" u="none" strike="noStrike" cap="none" dirty="0">
                <a:solidFill>
                  <a:schemeClr val="lt1"/>
                </a:solidFill>
                <a:latin typeface="Arial"/>
                <a:ea typeface="Arial"/>
                <a:cs typeface="Arial"/>
                <a:sym typeface="Arial"/>
              </a:rPr>
              <a:t>Connaître – mémoriser</a:t>
            </a:r>
            <a:endParaRPr sz="1400" b="0" i="0" u="none" strike="noStrike" cap="none" dirty="0">
              <a:solidFill>
                <a:srgbClr val="000000"/>
              </a:solidFill>
              <a:latin typeface="Arial"/>
              <a:ea typeface="Arial"/>
              <a:cs typeface="Arial"/>
              <a:sym typeface="Arial"/>
            </a:endParaRPr>
          </a:p>
        </p:txBody>
      </p:sp>
      <p:sp>
        <p:nvSpPr>
          <p:cNvPr id="293" name="Google Shape;293;p10"/>
          <p:cNvSpPr txBox="1"/>
          <p:nvPr/>
        </p:nvSpPr>
        <p:spPr>
          <a:xfrm>
            <a:off x="6445714" y="4638181"/>
            <a:ext cx="2386609" cy="369291"/>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fr-FR" sz="1800" b="0" i="0" u="none" strike="noStrike" cap="none" dirty="0">
                <a:solidFill>
                  <a:schemeClr val="lt1"/>
                </a:solidFill>
                <a:latin typeface="Arial"/>
                <a:ea typeface="Arial"/>
                <a:cs typeface="Arial"/>
                <a:sym typeface="Arial"/>
              </a:rPr>
              <a:t>Appliquer, Résoudre</a:t>
            </a:r>
            <a:endParaRPr sz="1400" b="0" i="0" u="none" strike="noStrike" cap="none" dirty="0">
              <a:solidFill>
                <a:srgbClr val="000000"/>
              </a:solidFill>
              <a:latin typeface="Arial"/>
              <a:ea typeface="Arial"/>
              <a:cs typeface="Arial"/>
              <a:sym typeface="Arial"/>
            </a:endParaRPr>
          </a:p>
        </p:txBody>
      </p:sp>
      <p:sp>
        <p:nvSpPr>
          <p:cNvPr id="294" name="Google Shape;294;p10"/>
          <p:cNvSpPr txBox="1"/>
          <p:nvPr/>
        </p:nvSpPr>
        <p:spPr>
          <a:xfrm>
            <a:off x="6762689" y="4111485"/>
            <a:ext cx="1752661" cy="369291"/>
          </a:xfrm>
          <a:prstGeom prst="rect">
            <a:avLst/>
          </a:prstGeom>
          <a:solidFill>
            <a:srgbClr val="9933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800"/>
              <a:buFont typeface="Arial"/>
              <a:buNone/>
            </a:pPr>
            <a:r>
              <a:rPr lang="fr-FR" sz="1800" b="0" i="0" u="none" strike="noStrike" cap="none" dirty="0">
                <a:solidFill>
                  <a:schemeClr val="lt1"/>
                </a:solidFill>
                <a:latin typeface="Arial"/>
                <a:ea typeface="Arial"/>
                <a:cs typeface="Arial"/>
                <a:sym typeface="Arial"/>
              </a:rPr>
              <a:t>Comprendre</a:t>
            </a:r>
            <a:endParaRPr sz="1400" b="0" i="0" u="none" strike="noStrike" cap="none" dirty="0">
              <a:solidFill>
                <a:srgbClr val="000000"/>
              </a:solidFill>
              <a:latin typeface="Arial"/>
              <a:ea typeface="Arial"/>
              <a:cs typeface="Arial"/>
              <a:sym typeface="Arial"/>
            </a:endParaRPr>
          </a:p>
        </p:txBody>
      </p:sp>
      <p:sp>
        <p:nvSpPr>
          <p:cNvPr id="297" name="Google Shape;297;p10"/>
          <p:cNvSpPr/>
          <p:nvPr/>
        </p:nvSpPr>
        <p:spPr>
          <a:xfrm>
            <a:off x="329608" y="543687"/>
            <a:ext cx="862300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rgbClr val="7030A0"/>
                </a:solidFill>
                <a:latin typeface="Calibri"/>
                <a:ea typeface="Calibri"/>
                <a:cs typeface="Calibri"/>
                <a:sym typeface="Calibri"/>
              </a:rPr>
              <a:t>5- Quels sont les niveaux de difficultés rencontrés à l’université ?</a:t>
            </a:r>
            <a:endParaRPr sz="2400" b="1" i="0" u="none" strike="noStrike" cap="none">
              <a:solidFill>
                <a:srgbClr val="7030A0"/>
              </a:solidFill>
              <a:latin typeface="Calibri"/>
              <a:ea typeface="Calibri"/>
              <a:cs typeface="Calibri"/>
              <a:sym typeface="Calibri"/>
            </a:endParaRPr>
          </a:p>
        </p:txBody>
      </p:sp>
      <p:sp>
        <p:nvSpPr>
          <p:cNvPr id="24" name="Google Shape;236;p8">
            <a:extLst>
              <a:ext uri="{FF2B5EF4-FFF2-40B4-BE49-F238E27FC236}">
                <a16:creationId xmlns:a16="http://schemas.microsoft.com/office/drawing/2014/main" id="{050F45BA-0330-2149-99B1-E07685EF1F57}"/>
              </a:ext>
            </a:extLst>
          </p:cNvPr>
          <p:cNvSpPr/>
          <p:nvPr/>
        </p:nvSpPr>
        <p:spPr>
          <a:xfrm>
            <a:off x="958644" y="1124744"/>
            <a:ext cx="7226712" cy="892512"/>
          </a:xfrm>
          <a:prstGeom prst="rect">
            <a:avLst/>
          </a:prstGeom>
          <a:noFill/>
          <a:ln>
            <a:noFill/>
          </a:ln>
        </p:spPr>
        <p:txBody>
          <a:bodyPr spcFirstLastPara="1" wrap="square" lIns="91425" tIns="45700" rIns="91425" bIns="45700" anchor="t" anchorCtr="0">
            <a:spAutoFit/>
          </a:bodyPr>
          <a:lstStyle/>
          <a:p>
            <a:pPr marL="41910" lvl="0" algn="just">
              <a:buSzPts val="2000"/>
            </a:pPr>
            <a:r>
              <a:rPr lang="fr-FR" sz="2000" b="1" dirty="0">
                <a:solidFill>
                  <a:srgbClr val="E36C0A"/>
                </a:solidFill>
                <a:latin typeface="Times New Roman"/>
                <a:ea typeface="Times New Roman"/>
                <a:cs typeface="Times New Roman"/>
                <a:sym typeface="Times New Roman"/>
              </a:rPr>
              <a:t>2 - Résoudre cet exercice </a:t>
            </a:r>
          </a:p>
          <a:p>
            <a:pPr marL="41910" lvl="0" algn="just">
              <a:buSzPts val="2000"/>
            </a:pPr>
            <a:r>
              <a:rPr lang="fr-FR" sz="1600" dirty="0"/>
              <a:t>La vergence V d’une lentille est liée à la distance focale exprimée en mètre. V est alors en dioptrie. Compléter le tableau suivant :</a:t>
            </a:r>
            <a:endParaRPr sz="1600" dirty="0">
              <a:solidFill>
                <a:schemeClr val="dk1"/>
              </a:solidFill>
              <a:latin typeface="Calibri"/>
              <a:ea typeface="Calibri"/>
              <a:cs typeface="Calibri"/>
              <a:sym typeface="Calibri"/>
            </a:endParaRPr>
          </a:p>
        </p:txBody>
      </p:sp>
      <p:pic>
        <p:nvPicPr>
          <p:cNvPr id="25" name="Image 24">
            <a:extLst>
              <a:ext uri="{FF2B5EF4-FFF2-40B4-BE49-F238E27FC236}">
                <a16:creationId xmlns:a16="http://schemas.microsoft.com/office/drawing/2014/main" id="{4B975200-889E-114C-BA0B-C1472A70F754}"/>
              </a:ext>
            </a:extLst>
          </p:cNvPr>
          <p:cNvPicPr>
            <a:picLocks noChangeAspect="1"/>
          </p:cNvPicPr>
          <p:nvPr/>
        </p:nvPicPr>
        <p:blipFill>
          <a:blip r:embed="rId3"/>
          <a:stretch>
            <a:fillRect/>
          </a:stretch>
        </p:blipFill>
        <p:spPr>
          <a:xfrm>
            <a:off x="2046485" y="2089299"/>
            <a:ext cx="4835836" cy="1734699"/>
          </a:xfrm>
          <a:prstGeom prst="rect">
            <a:avLst/>
          </a:prstGeom>
        </p:spPr>
      </p:pic>
      <mc:AlternateContent xmlns:mc="http://schemas.openxmlformats.org/markup-compatibility/2006" xmlns:a14="http://schemas.microsoft.com/office/drawing/2010/main">
        <mc:Choice Requires="a14">
          <p:sp>
            <p:nvSpPr>
              <p:cNvPr id="26" name="ZoneTexte 25">
                <a:extLst>
                  <a:ext uri="{FF2B5EF4-FFF2-40B4-BE49-F238E27FC236}">
                    <a16:creationId xmlns:a16="http://schemas.microsoft.com/office/drawing/2014/main" id="{8AB017D9-2438-A145-B086-2A139CD47230}"/>
                  </a:ext>
                </a:extLst>
              </p:cNvPr>
              <p:cNvSpPr txBox="1"/>
              <p:nvPr/>
            </p:nvSpPr>
            <p:spPr>
              <a:xfrm>
                <a:off x="667771" y="3913687"/>
                <a:ext cx="1591616" cy="7244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𝑉</m:t>
                      </m:r>
                      <m:r>
                        <a:rPr lang="fr-FR" sz="2000" b="0" i="1" smtClean="0">
                          <a:latin typeface="Cambria Math" panose="02040503050406030204" pitchFamily="18" charset="0"/>
                        </a:rPr>
                        <m:t>= </m:t>
                      </m:r>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1</m:t>
                          </m:r>
                        </m:num>
                        <m:den>
                          <m:r>
                            <a:rPr lang="fr-FR" sz="2000" b="0" i="1" smtClean="0">
                              <a:latin typeface="Cambria Math" panose="02040503050406030204" pitchFamily="18" charset="0"/>
                            </a:rPr>
                            <m:t>𝑓</m:t>
                          </m:r>
                          <m:r>
                            <a:rPr lang="fr-FR" sz="2000" b="0" i="1" smtClean="0">
                              <a:latin typeface="Cambria Math" panose="02040503050406030204" pitchFamily="18" charset="0"/>
                            </a:rPr>
                            <m:t>′</m:t>
                          </m:r>
                        </m:den>
                      </m:f>
                    </m:oMath>
                  </m:oMathPara>
                </a14:m>
                <a:endParaRPr lang="fr-FR" sz="2000" dirty="0"/>
              </a:p>
            </p:txBody>
          </p:sp>
        </mc:Choice>
        <mc:Fallback xmlns="">
          <p:sp>
            <p:nvSpPr>
              <p:cNvPr id="26" name="ZoneTexte 25">
                <a:extLst>
                  <a:ext uri="{FF2B5EF4-FFF2-40B4-BE49-F238E27FC236}">
                    <a16:creationId xmlns:a16="http://schemas.microsoft.com/office/drawing/2014/main" id="{8AB017D9-2438-A145-B086-2A139CD47230}"/>
                  </a:ext>
                </a:extLst>
              </p:cNvPr>
              <p:cNvSpPr txBox="1">
                <a:spLocks noRot="1" noChangeAspect="1" noMove="1" noResize="1" noEditPoints="1" noAdjustHandles="1" noChangeArrowheads="1" noChangeShapeType="1" noTextEdit="1"/>
              </p:cNvSpPr>
              <p:nvPr/>
            </p:nvSpPr>
            <p:spPr>
              <a:xfrm>
                <a:off x="667771" y="3913687"/>
                <a:ext cx="1591616" cy="724494"/>
              </a:xfrm>
              <a:prstGeom prst="rect">
                <a:avLst/>
              </a:prstGeom>
              <a:blipFill>
                <a:blip r:embed="rId4"/>
                <a:stretch>
                  <a:fillRect b="-1034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8" name="ZoneTexte 27">
                <a:extLst>
                  <a:ext uri="{FF2B5EF4-FFF2-40B4-BE49-F238E27FC236}">
                    <a16:creationId xmlns:a16="http://schemas.microsoft.com/office/drawing/2014/main" id="{F1645295-7B1B-3041-97EF-B3A41CD14801}"/>
                  </a:ext>
                </a:extLst>
              </p:cNvPr>
              <p:cNvSpPr txBox="1"/>
              <p:nvPr/>
            </p:nvSpPr>
            <p:spPr>
              <a:xfrm>
                <a:off x="1974521" y="4031796"/>
                <a:ext cx="1591616" cy="528671"/>
              </a:xfrm>
              <a:prstGeom prst="rect">
                <a:avLst/>
              </a:prstGeom>
              <a:noFill/>
            </p:spPr>
            <p:txBody>
              <a:bodyPr wrap="square" rtlCol="0">
                <a:spAutoFit/>
              </a:bodyPr>
              <a:lstStyle/>
              <a:p>
                <a:r>
                  <a:rPr lang="fr-FR" sz="2000" b="0" dirty="0">
                    <a:sym typeface="Wingdings" pitchFamily="2" charset="2"/>
                  </a:rPr>
                  <a:t></a:t>
                </a:r>
                <a:r>
                  <a:rPr lang="fr-FR" sz="2000" b="0" dirty="0"/>
                  <a:t> </a:t>
                </a:r>
                <a14:m>
                  <m:oMath xmlns:m="http://schemas.openxmlformats.org/officeDocument/2006/math">
                    <m:r>
                      <a:rPr lang="fr-FR" sz="2000" b="0" i="1" smtClean="0">
                        <a:latin typeface="Cambria Math" panose="02040503050406030204" pitchFamily="18" charset="0"/>
                      </a:rPr>
                      <m:t>𝑓</m:t>
                    </m:r>
                    <m:r>
                      <a:rPr lang="fr-FR" sz="2000" b="0" i="1" smtClean="0">
                        <a:latin typeface="Cambria Math" panose="02040503050406030204" pitchFamily="18" charset="0"/>
                      </a:rPr>
                      <m:t>′= </m:t>
                    </m:r>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1</m:t>
                        </m:r>
                      </m:num>
                      <m:den>
                        <m:r>
                          <a:rPr lang="fr-FR" sz="2000" b="0" i="1" smtClean="0">
                            <a:latin typeface="Cambria Math" panose="02040503050406030204" pitchFamily="18" charset="0"/>
                          </a:rPr>
                          <m:t>𝑉</m:t>
                        </m:r>
                      </m:den>
                    </m:f>
                  </m:oMath>
                </a14:m>
                <a:endParaRPr lang="fr-FR" sz="2000" dirty="0"/>
              </a:p>
            </p:txBody>
          </p:sp>
        </mc:Choice>
        <mc:Fallback xmlns="">
          <p:sp>
            <p:nvSpPr>
              <p:cNvPr id="28" name="ZoneTexte 27">
                <a:extLst>
                  <a:ext uri="{FF2B5EF4-FFF2-40B4-BE49-F238E27FC236}">
                    <a16:creationId xmlns:a16="http://schemas.microsoft.com/office/drawing/2014/main" id="{F1645295-7B1B-3041-97EF-B3A41CD14801}"/>
                  </a:ext>
                </a:extLst>
              </p:cNvPr>
              <p:cNvSpPr txBox="1">
                <a:spLocks noRot="1" noChangeAspect="1" noMove="1" noResize="1" noEditPoints="1" noAdjustHandles="1" noChangeArrowheads="1" noChangeShapeType="1" noTextEdit="1"/>
              </p:cNvSpPr>
              <p:nvPr/>
            </p:nvSpPr>
            <p:spPr>
              <a:xfrm>
                <a:off x="1974521" y="4031796"/>
                <a:ext cx="1591616" cy="528671"/>
              </a:xfrm>
              <a:prstGeom prst="rect">
                <a:avLst/>
              </a:prstGeom>
              <a:blipFill>
                <a:blip r:embed="rId5"/>
                <a:stretch>
                  <a:fillRect l="-3150" b="-6977"/>
                </a:stretch>
              </a:blipFill>
            </p:spPr>
            <p:txBody>
              <a:bodyPr/>
              <a:lstStyle/>
              <a:p>
                <a:r>
                  <a:rPr lang="fr-FR">
                    <a:noFill/>
                  </a:rPr>
                  <a:t> </a:t>
                </a:r>
              </a:p>
            </p:txBody>
          </p:sp>
        </mc:Fallback>
      </mc:AlternateContent>
      <p:sp>
        <p:nvSpPr>
          <p:cNvPr id="2" name="ZoneTexte 1">
            <a:extLst>
              <a:ext uri="{FF2B5EF4-FFF2-40B4-BE49-F238E27FC236}">
                <a16:creationId xmlns:a16="http://schemas.microsoft.com/office/drawing/2014/main" id="{26A61018-B91B-A34E-830D-8B9C1EBA6571}"/>
              </a:ext>
            </a:extLst>
          </p:cNvPr>
          <p:cNvSpPr txBox="1"/>
          <p:nvPr/>
        </p:nvSpPr>
        <p:spPr>
          <a:xfrm>
            <a:off x="3419301" y="4106657"/>
            <a:ext cx="3331361" cy="338554"/>
          </a:xfrm>
          <a:prstGeom prst="rect">
            <a:avLst/>
          </a:prstGeom>
          <a:noFill/>
        </p:spPr>
        <p:txBody>
          <a:bodyPr wrap="none" rtlCol="0">
            <a:spAutoFit/>
          </a:bodyPr>
          <a:lstStyle/>
          <a:p>
            <a:r>
              <a:rPr lang="fr-FR" sz="1600" dirty="0"/>
              <a:t>Attention aux changements d’unité</a:t>
            </a:r>
          </a:p>
        </p:txBody>
      </p:sp>
      <mc:AlternateContent xmlns:mc="http://schemas.openxmlformats.org/markup-compatibility/2006" xmlns:a14="http://schemas.microsoft.com/office/drawing/2010/main">
        <mc:Choice Requires="a14">
          <p:sp>
            <p:nvSpPr>
              <p:cNvPr id="30" name="ZoneTexte 29">
                <a:extLst>
                  <a:ext uri="{FF2B5EF4-FFF2-40B4-BE49-F238E27FC236}">
                    <a16:creationId xmlns:a16="http://schemas.microsoft.com/office/drawing/2014/main" id="{F7F36990-70BD-804D-B398-576CC5C39C19}"/>
                  </a:ext>
                </a:extLst>
              </p:cNvPr>
              <p:cNvSpPr txBox="1"/>
              <p:nvPr/>
            </p:nvSpPr>
            <p:spPr>
              <a:xfrm>
                <a:off x="3440153" y="4554483"/>
                <a:ext cx="3595443" cy="528863"/>
              </a:xfrm>
              <a:prstGeom prst="rect">
                <a:avLst/>
              </a:prstGeom>
              <a:noFill/>
            </p:spPr>
            <p:txBody>
              <a:bodyPr wrap="square" rtlCol="0">
                <a:spAutoFit/>
              </a:bodyPr>
              <a:lstStyle/>
              <a:p>
                <a14:m>
                  <m:oMath xmlns:m="http://schemas.openxmlformats.org/officeDocument/2006/math">
                    <m:r>
                      <a:rPr lang="fr-FR" sz="2000" b="0" i="1" smtClean="0">
                        <a:latin typeface="Cambria Math" panose="02040503050406030204" pitchFamily="18" charset="0"/>
                      </a:rPr>
                      <m:t>𝑉</m:t>
                    </m:r>
                    <m:r>
                      <a:rPr lang="fr-FR" sz="2000" b="0" i="1" smtClean="0">
                        <a:latin typeface="Cambria Math" panose="02040503050406030204" pitchFamily="18" charset="0"/>
                      </a:rPr>
                      <m:t>= </m:t>
                    </m:r>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1</m:t>
                        </m:r>
                      </m:num>
                      <m:den>
                        <m:r>
                          <a:rPr lang="fr-FR" sz="2000" b="0" i="1" smtClean="0">
                            <a:latin typeface="Cambria Math" panose="02040503050406030204" pitchFamily="18" charset="0"/>
                          </a:rPr>
                          <m:t>40.</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10</m:t>
                            </m:r>
                          </m:e>
                          <m:sup>
                            <m:r>
                              <a:rPr lang="fr-FR" sz="2000" b="0" i="1" smtClean="0">
                                <a:latin typeface="Cambria Math" panose="02040503050406030204" pitchFamily="18" charset="0"/>
                              </a:rPr>
                              <m:t>−2</m:t>
                            </m:r>
                          </m:sup>
                        </m:sSup>
                      </m:den>
                    </m:f>
                    <m:r>
                      <a:rPr lang="fr-FR" sz="2000" b="0" i="1" smtClean="0">
                        <a:latin typeface="Cambria Math" panose="02040503050406030204" pitchFamily="18" charset="0"/>
                      </a:rPr>
                      <m:t> </m:t>
                    </m:r>
                    <m:r>
                      <a:rPr lang="fr-FR" sz="2000" b="0" i="1" smtClean="0">
                        <a:latin typeface="Cambria Math" panose="02040503050406030204" pitchFamily="18" charset="0"/>
                        <a:ea typeface="Cambria Math" panose="02040503050406030204" pitchFamily="18" charset="0"/>
                      </a:rPr>
                      <m:t>𝛿</m:t>
                    </m:r>
                  </m:oMath>
                </a14:m>
                <a:r>
                  <a:rPr lang="fr-FR" sz="2000" dirty="0"/>
                  <a:t> </a:t>
                </a:r>
                <a:r>
                  <a:rPr lang="fr-FR" sz="1600" dirty="0"/>
                  <a:t>par exemple </a:t>
                </a:r>
              </a:p>
            </p:txBody>
          </p:sp>
        </mc:Choice>
        <mc:Fallback xmlns="">
          <p:sp>
            <p:nvSpPr>
              <p:cNvPr id="30" name="ZoneTexte 29">
                <a:extLst>
                  <a:ext uri="{FF2B5EF4-FFF2-40B4-BE49-F238E27FC236}">
                    <a16:creationId xmlns:a16="http://schemas.microsoft.com/office/drawing/2014/main" id="{F7F36990-70BD-804D-B398-576CC5C39C19}"/>
                  </a:ext>
                </a:extLst>
              </p:cNvPr>
              <p:cNvSpPr txBox="1">
                <a:spLocks noRot="1" noChangeAspect="1" noMove="1" noResize="1" noEditPoints="1" noAdjustHandles="1" noChangeArrowheads="1" noChangeShapeType="1" noTextEdit="1"/>
              </p:cNvSpPr>
              <p:nvPr/>
            </p:nvSpPr>
            <p:spPr>
              <a:xfrm>
                <a:off x="3440153" y="4554483"/>
                <a:ext cx="3595443" cy="528863"/>
              </a:xfrm>
              <a:prstGeom prst="rect">
                <a:avLst/>
              </a:prstGeom>
              <a:blipFill>
                <a:blip r:embed="rId6"/>
                <a:stretch>
                  <a:fillRect/>
                </a:stretch>
              </a:blipFill>
            </p:spPr>
            <p:txBody>
              <a:bodyPr/>
              <a:lstStyle/>
              <a:p>
                <a:r>
                  <a:rPr lang="fr-FR">
                    <a:noFill/>
                  </a:rPr>
                  <a:t> </a:t>
                </a:r>
              </a:p>
            </p:txBody>
          </p:sp>
        </mc:Fallback>
      </mc:AlternateContent>
      <p:sp>
        <p:nvSpPr>
          <p:cNvPr id="295" name="Google Shape;295;p10"/>
          <p:cNvSpPr txBox="1"/>
          <p:nvPr/>
        </p:nvSpPr>
        <p:spPr>
          <a:xfrm rot="1584772">
            <a:off x="233899" y="2959680"/>
            <a:ext cx="292721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r-FR" sz="2800" b="1" i="0" u="none" strike="noStrike" cap="none">
                <a:solidFill>
                  <a:srgbClr val="C00000"/>
                </a:solidFill>
                <a:highlight>
                  <a:srgbClr val="FFFF00"/>
                </a:highlight>
                <a:latin typeface="Calibri"/>
                <a:ea typeface="Calibri"/>
                <a:cs typeface="Calibri"/>
                <a:sym typeface="Calibri"/>
              </a:rPr>
              <a:t>Facile ou difficile ?</a:t>
            </a:r>
            <a:endParaRPr sz="1400" b="0" i="0" u="none" strike="noStrike" cap="none">
              <a:solidFill>
                <a:srgbClr val="000000"/>
              </a:solidFill>
              <a:latin typeface="Arial"/>
              <a:ea typeface="Arial"/>
              <a:cs typeface="Arial"/>
              <a:sym typeface="Arial"/>
            </a:endParaRPr>
          </a:p>
        </p:txBody>
      </p:sp>
      <p:sp>
        <p:nvSpPr>
          <p:cNvPr id="3" name="Rectangle 2">
            <a:extLst>
              <a:ext uri="{FF2B5EF4-FFF2-40B4-BE49-F238E27FC236}">
                <a16:creationId xmlns:a16="http://schemas.microsoft.com/office/drawing/2014/main" id="{84A9BC07-C1A3-8443-B014-2257C3AEA99C}"/>
              </a:ext>
            </a:extLst>
          </p:cNvPr>
          <p:cNvSpPr/>
          <p:nvPr/>
        </p:nvSpPr>
        <p:spPr>
          <a:xfrm rot="5400000">
            <a:off x="3664362" y="4374798"/>
            <a:ext cx="429926" cy="369332"/>
          </a:xfrm>
          <a:prstGeom prst="rect">
            <a:avLst/>
          </a:prstGeom>
        </p:spPr>
        <p:txBody>
          <a:bodyPr wrap="none">
            <a:spAutoFit/>
          </a:bodyPr>
          <a:lstStyle/>
          <a:p>
            <a:r>
              <a:rPr lang="fr-FR" sz="1800" dirty="0">
                <a:sym typeface="Wingdings" pitchFamily="2" charset="2"/>
              </a:rPr>
              <a:t></a:t>
            </a:r>
            <a:endParaRPr lang="fr-F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2"/>
                                        </p:tgtEl>
                                        <p:attrNameLst>
                                          <p:attrName>style.visibility</p:attrName>
                                        </p:attrNameLst>
                                      </p:cBhvr>
                                      <p:to>
                                        <p:strVal val="visible"/>
                                      </p:to>
                                    </p:set>
                                    <p:anim calcmode="lin" valueType="num">
                                      <p:cBhvr additive="base">
                                        <p:cTn id="19" dur="500"/>
                                        <p:tgtEl>
                                          <p:spTgt spid="292"/>
                                        </p:tgtEl>
                                        <p:attrNameLst>
                                          <p:attrName>ppt_y</p:attrName>
                                        </p:attrNameLst>
                                      </p:cBhvr>
                                      <p:tavLst>
                                        <p:tav tm="0">
                                          <p:val>
                                            <p:strVal val="#ppt_y+1"/>
                                          </p:val>
                                        </p:tav>
                                        <p:tav tm="100000">
                                          <p:val>
                                            <p:strVal val="#ppt_y"/>
                                          </p:val>
                                        </p:tav>
                                      </p:tavLst>
                                    </p:anim>
                                  </p:childTnLst>
                                </p:cTn>
                              </p:par>
                              <p:par>
                                <p:cTn id="20" presetID="2" presetClass="exit" presetSubtype="4" fill="hold" nodeType="withEffect">
                                  <p:stCondLst>
                                    <p:cond delay="0"/>
                                  </p:stCondLst>
                                  <p:childTnLst>
                                    <p:anim calcmode="lin" valueType="num">
                                      <p:cBhvr additive="base">
                                        <p:cTn id="21" dur="500"/>
                                        <p:tgtEl>
                                          <p:spTgt spid="286"/>
                                        </p:tgtEl>
                                        <p:attrNameLst>
                                          <p:attrName>ppt_y</p:attrName>
                                        </p:attrNameLst>
                                      </p:cBhvr>
                                      <p:tavLst>
                                        <p:tav tm="0">
                                          <p:val>
                                            <p:strVal val="#ppt_y"/>
                                          </p:val>
                                        </p:tav>
                                        <p:tav tm="100000">
                                          <p:val>
                                            <p:strVal val="#ppt_y+1"/>
                                          </p:val>
                                        </p:tav>
                                      </p:tavLst>
                                    </p:anim>
                                    <p:set>
                                      <p:cBhvr>
                                        <p:cTn id="22" dur="1" fill="hold">
                                          <p:stCondLst>
                                            <p:cond delay="500"/>
                                          </p:stCondLst>
                                        </p:cTn>
                                        <p:tgtEl>
                                          <p:spTgt spid="28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94"/>
                                        </p:tgtEl>
                                        <p:attrNameLst>
                                          <p:attrName>style.visibility</p:attrName>
                                        </p:attrNameLst>
                                      </p:cBhvr>
                                      <p:to>
                                        <p:strVal val="visible"/>
                                      </p:to>
                                    </p:set>
                                    <p:anim calcmode="lin" valueType="num">
                                      <p:cBhvr additive="base">
                                        <p:cTn id="27" dur="500"/>
                                        <p:tgtEl>
                                          <p:spTgt spid="294"/>
                                        </p:tgtEl>
                                        <p:attrNameLst>
                                          <p:attrName>ppt_y</p:attrName>
                                        </p:attrNameLst>
                                      </p:cBhvr>
                                      <p:tavLst>
                                        <p:tav tm="0">
                                          <p:val>
                                            <p:strVal val="#ppt_y+1"/>
                                          </p:val>
                                        </p:tav>
                                        <p:tav tm="100000">
                                          <p:val>
                                            <p:strVal val="#ppt_y"/>
                                          </p:val>
                                        </p:tav>
                                      </p:tavLst>
                                    </p:anim>
                                  </p:childTnLst>
                                </p:cTn>
                              </p:par>
                              <p:par>
                                <p:cTn id="28" presetID="2" presetClass="exit" presetSubtype="4" fill="hold" nodeType="withEffect">
                                  <p:stCondLst>
                                    <p:cond delay="0"/>
                                  </p:stCondLst>
                                  <p:childTnLst>
                                    <p:anim calcmode="lin" valueType="num">
                                      <p:cBhvr additive="base">
                                        <p:cTn id="29" dur="500"/>
                                        <p:tgtEl>
                                          <p:spTgt spid="288"/>
                                        </p:tgtEl>
                                        <p:attrNameLst>
                                          <p:attrName>ppt_y</p:attrName>
                                        </p:attrNameLst>
                                      </p:cBhvr>
                                      <p:tavLst>
                                        <p:tav tm="0">
                                          <p:val>
                                            <p:strVal val="#ppt_y"/>
                                          </p:val>
                                        </p:tav>
                                        <p:tav tm="100000">
                                          <p:val>
                                            <p:strVal val="#ppt_y+1"/>
                                          </p:val>
                                        </p:tav>
                                      </p:tavLst>
                                    </p:anim>
                                    <p:set>
                                      <p:cBhvr>
                                        <p:cTn id="30" dur="1" fill="hold">
                                          <p:stCondLst>
                                            <p:cond delay="500"/>
                                          </p:stCondLst>
                                        </p:cTn>
                                        <p:tgtEl>
                                          <p:spTgt spid="28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93"/>
                                        </p:tgtEl>
                                        <p:attrNameLst>
                                          <p:attrName>style.visibility</p:attrName>
                                        </p:attrNameLst>
                                      </p:cBhvr>
                                      <p:to>
                                        <p:strVal val="visible"/>
                                      </p:to>
                                    </p:set>
                                    <p:anim calcmode="lin" valueType="num">
                                      <p:cBhvr additive="base">
                                        <p:cTn id="35" dur="500"/>
                                        <p:tgtEl>
                                          <p:spTgt spid="293"/>
                                        </p:tgtEl>
                                        <p:attrNameLst>
                                          <p:attrName>ppt_y</p:attrName>
                                        </p:attrNameLst>
                                      </p:cBhvr>
                                      <p:tavLst>
                                        <p:tav tm="0">
                                          <p:val>
                                            <p:strVal val="#ppt_y+1"/>
                                          </p:val>
                                        </p:tav>
                                        <p:tav tm="100000">
                                          <p:val>
                                            <p:strVal val="#ppt_y"/>
                                          </p:val>
                                        </p:tav>
                                      </p:tavLst>
                                    </p:anim>
                                  </p:childTnLst>
                                </p:cTn>
                              </p:par>
                              <p:par>
                                <p:cTn id="36" presetID="2" presetClass="exit" presetSubtype="4" fill="hold" nodeType="withEffect">
                                  <p:stCondLst>
                                    <p:cond delay="0"/>
                                  </p:stCondLst>
                                  <p:childTnLst>
                                    <p:anim calcmode="lin" valueType="num">
                                      <p:cBhvr additive="base">
                                        <p:cTn id="37" dur="500"/>
                                        <p:tgtEl>
                                          <p:spTgt spid="285"/>
                                        </p:tgtEl>
                                        <p:attrNameLst>
                                          <p:attrName>ppt_y</p:attrName>
                                        </p:attrNameLst>
                                      </p:cBhvr>
                                      <p:tavLst>
                                        <p:tav tm="0">
                                          <p:val>
                                            <p:strVal val="#ppt_y"/>
                                          </p:val>
                                        </p:tav>
                                        <p:tav tm="100000">
                                          <p:val>
                                            <p:strVal val="#ppt_y+1"/>
                                          </p:val>
                                        </p:tav>
                                      </p:tavLst>
                                    </p:anim>
                                    <p:set>
                                      <p:cBhvr>
                                        <p:cTn id="38" dur="1" fill="hold">
                                          <p:stCondLst>
                                            <p:cond delay="500"/>
                                          </p:stCondLst>
                                        </p:cTn>
                                        <p:tgtEl>
                                          <p:spTgt spid="285"/>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287"/>
                                        </p:tgtEl>
                                        <p:attrNameLst>
                                          <p:attrName>ppt_y</p:attrName>
                                        </p:attrNameLst>
                                      </p:cBhvr>
                                      <p:tavLst>
                                        <p:tav tm="0">
                                          <p:val>
                                            <p:strVal val="#ppt_y"/>
                                          </p:val>
                                        </p:tav>
                                        <p:tav tm="100000">
                                          <p:val>
                                            <p:strVal val="#ppt_y+1"/>
                                          </p:val>
                                        </p:tav>
                                      </p:tavLst>
                                    </p:anim>
                                    <p:set>
                                      <p:cBhvr>
                                        <p:cTn id="41" dur="1" fill="hold">
                                          <p:stCondLst>
                                            <p:cond delay="500"/>
                                          </p:stCondLst>
                                        </p:cTn>
                                        <p:tgtEl>
                                          <p:spTgt spid="28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p:bldP spid="2" grpId="0"/>
      <p:bldP spid="30"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20" name="Google Shape;236;p8">
            <a:extLst>
              <a:ext uri="{FF2B5EF4-FFF2-40B4-BE49-F238E27FC236}">
                <a16:creationId xmlns:a16="http://schemas.microsoft.com/office/drawing/2014/main" id="{C6226AF1-3C03-C542-A523-63B9A954C980}"/>
              </a:ext>
            </a:extLst>
          </p:cNvPr>
          <p:cNvSpPr/>
          <p:nvPr/>
        </p:nvSpPr>
        <p:spPr>
          <a:xfrm>
            <a:off x="958644" y="1124744"/>
            <a:ext cx="7226712" cy="892512"/>
          </a:xfrm>
          <a:prstGeom prst="rect">
            <a:avLst/>
          </a:prstGeom>
          <a:noFill/>
          <a:ln>
            <a:noFill/>
          </a:ln>
        </p:spPr>
        <p:txBody>
          <a:bodyPr spcFirstLastPara="1" wrap="square" lIns="91425" tIns="45700" rIns="91425" bIns="45700" anchor="t" anchorCtr="0">
            <a:spAutoFit/>
          </a:bodyPr>
          <a:lstStyle/>
          <a:p>
            <a:pPr marL="41910" lvl="0" algn="just">
              <a:buSzPts val="2000"/>
            </a:pPr>
            <a:r>
              <a:rPr lang="fr-FR" sz="2000" b="1" dirty="0">
                <a:solidFill>
                  <a:srgbClr val="E36C0A"/>
                </a:solidFill>
                <a:latin typeface="Times New Roman"/>
                <a:ea typeface="Times New Roman"/>
                <a:cs typeface="Times New Roman"/>
                <a:sym typeface="Times New Roman"/>
              </a:rPr>
              <a:t>2 - Résoudre cet exercice </a:t>
            </a:r>
          </a:p>
          <a:p>
            <a:pPr marL="41910" lvl="0" algn="just">
              <a:buSzPts val="2000"/>
            </a:pPr>
            <a:r>
              <a:rPr lang="fr-FR" sz="1600" dirty="0"/>
              <a:t>La vergence V d’une lentille est liée à la distance focale exprimée en mètre. V est alors en dioptrie. Compléter le tableau suivant :</a:t>
            </a:r>
            <a:endParaRPr sz="1600" dirty="0">
              <a:solidFill>
                <a:schemeClr val="dk1"/>
              </a:solidFill>
              <a:latin typeface="Calibri"/>
              <a:ea typeface="Calibri"/>
              <a:cs typeface="Calibri"/>
              <a:sym typeface="Calibri"/>
            </a:endParaRPr>
          </a:p>
        </p:txBody>
      </p:sp>
      <p:pic>
        <p:nvPicPr>
          <p:cNvPr id="21" name="Image 20">
            <a:extLst>
              <a:ext uri="{FF2B5EF4-FFF2-40B4-BE49-F238E27FC236}">
                <a16:creationId xmlns:a16="http://schemas.microsoft.com/office/drawing/2014/main" id="{DD2830F2-851B-1040-A446-B2D1ABA0D31F}"/>
              </a:ext>
            </a:extLst>
          </p:cNvPr>
          <p:cNvPicPr>
            <a:picLocks noChangeAspect="1"/>
          </p:cNvPicPr>
          <p:nvPr/>
        </p:nvPicPr>
        <p:blipFill>
          <a:blip r:embed="rId3"/>
          <a:stretch>
            <a:fillRect/>
          </a:stretch>
        </p:blipFill>
        <p:spPr>
          <a:xfrm>
            <a:off x="2046485" y="2089299"/>
            <a:ext cx="4835836" cy="1734699"/>
          </a:xfrm>
          <a:prstGeom prst="rect">
            <a:avLst/>
          </a:prstGeom>
        </p:spPr>
      </p:pic>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33B2A93E-18CE-4F4C-B264-5EA3A14BC767}"/>
                  </a:ext>
                </a:extLst>
              </p:cNvPr>
              <p:cNvSpPr txBox="1"/>
              <p:nvPr/>
            </p:nvSpPr>
            <p:spPr>
              <a:xfrm>
                <a:off x="667771" y="3913687"/>
                <a:ext cx="1591616" cy="7244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𝑉</m:t>
                      </m:r>
                      <m:r>
                        <a:rPr lang="fr-FR" sz="2000" b="0" i="1" smtClean="0">
                          <a:latin typeface="Cambria Math" panose="02040503050406030204" pitchFamily="18" charset="0"/>
                        </a:rPr>
                        <m:t>= </m:t>
                      </m:r>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1</m:t>
                          </m:r>
                        </m:num>
                        <m:den>
                          <m:r>
                            <a:rPr lang="fr-FR" sz="2000" b="0" i="1" smtClean="0">
                              <a:latin typeface="Cambria Math" panose="02040503050406030204" pitchFamily="18" charset="0"/>
                            </a:rPr>
                            <m:t>𝑓</m:t>
                          </m:r>
                          <m:r>
                            <a:rPr lang="fr-FR" sz="2000" b="0" i="1" smtClean="0">
                              <a:latin typeface="Cambria Math" panose="02040503050406030204" pitchFamily="18" charset="0"/>
                            </a:rPr>
                            <m:t>′</m:t>
                          </m:r>
                        </m:den>
                      </m:f>
                    </m:oMath>
                  </m:oMathPara>
                </a14:m>
                <a:endParaRPr lang="fr-FR" sz="2000" dirty="0"/>
              </a:p>
            </p:txBody>
          </p:sp>
        </mc:Choice>
        <mc:Fallback xmlns="">
          <p:sp>
            <p:nvSpPr>
              <p:cNvPr id="22" name="ZoneTexte 21">
                <a:extLst>
                  <a:ext uri="{FF2B5EF4-FFF2-40B4-BE49-F238E27FC236}">
                    <a16:creationId xmlns:a16="http://schemas.microsoft.com/office/drawing/2014/main" id="{33B2A93E-18CE-4F4C-B264-5EA3A14BC767}"/>
                  </a:ext>
                </a:extLst>
              </p:cNvPr>
              <p:cNvSpPr txBox="1">
                <a:spLocks noRot="1" noChangeAspect="1" noMove="1" noResize="1" noEditPoints="1" noAdjustHandles="1" noChangeArrowheads="1" noChangeShapeType="1" noTextEdit="1"/>
              </p:cNvSpPr>
              <p:nvPr/>
            </p:nvSpPr>
            <p:spPr>
              <a:xfrm>
                <a:off x="667771" y="3913687"/>
                <a:ext cx="1591616" cy="724494"/>
              </a:xfrm>
              <a:prstGeom prst="rect">
                <a:avLst/>
              </a:prstGeom>
              <a:blipFill>
                <a:blip r:embed="rId4"/>
                <a:stretch>
                  <a:fillRect b="-1034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ZoneTexte 22">
                <a:extLst>
                  <a:ext uri="{FF2B5EF4-FFF2-40B4-BE49-F238E27FC236}">
                    <a16:creationId xmlns:a16="http://schemas.microsoft.com/office/drawing/2014/main" id="{8EA3CCEE-69EF-C940-99AE-15908AA520AB}"/>
                  </a:ext>
                </a:extLst>
              </p:cNvPr>
              <p:cNvSpPr txBox="1"/>
              <p:nvPr/>
            </p:nvSpPr>
            <p:spPr>
              <a:xfrm>
                <a:off x="1974521" y="4031796"/>
                <a:ext cx="1591616" cy="528671"/>
              </a:xfrm>
              <a:prstGeom prst="rect">
                <a:avLst/>
              </a:prstGeom>
              <a:noFill/>
            </p:spPr>
            <p:txBody>
              <a:bodyPr wrap="square" rtlCol="0">
                <a:spAutoFit/>
              </a:bodyPr>
              <a:lstStyle/>
              <a:p>
                <a:r>
                  <a:rPr lang="fr-FR" sz="2000" b="0" dirty="0">
                    <a:sym typeface="Wingdings" pitchFamily="2" charset="2"/>
                  </a:rPr>
                  <a:t></a:t>
                </a:r>
                <a:r>
                  <a:rPr lang="fr-FR" sz="2000" b="0" dirty="0"/>
                  <a:t> </a:t>
                </a:r>
                <a14:m>
                  <m:oMath xmlns:m="http://schemas.openxmlformats.org/officeDocument/2006/math">
                    <m:r>
                      <a:rPr lang="fr-FR" sz="2000" b="0" i="1" smtClean="0">
                        <a:latin typeface="Cambria Math" panose="02040503050406030204" pitchFamily="18" charset="0"/>
                      </a:rPr>
                      <m:t>𝑓</m:t>
                    </m:r>
                    <m:r>
                      <a:rPr lang="fr-FR" sz="2000" b="0" i="1" smtClean="0">
                        <a:latin typeface="Cambria Math" panose="02040503050406030204" pitchFamily="18" charset="0"/>
                      </a:rPr>
                      <m:t>′= </m:t>
                    </m:r>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1</m:t>
                        </m:r>
                      </m:num>
                      <m:den>
                        <m:r>
                          <a:rPr lang="fr-FR" sz="2000" b="0" i="1" smtClean="0">
                            <a:latin typeface="Cambria Math" panose="02040503050406030204" pitchFamily="18" charset="0"/>
                          </a:rPr>
                          <m:t>𝑉</m:t>
                        </m:r>
                      </m:den>
                    </m:f>
                  </m:oMath>
                </a14:m>
                <a:endParaRPr lang="fr-FR" sz="2000" dirty="0"/>
              </a:p>
            </p:txBody>
          </p:sp>
        </mc:Choice>
        <mc:Fallback xmlns="">
          <p:sp>
            <p:nvSpPr>
              <p:cNvPr id="23" name="ZoneTexte 22">
                <a:extLst>
                  <a:ext uri="{FF2B5EF4-FFF2-40B4-BE49-F238E27FC236}">
                    <a16:creationId xmlns:a16="http://schemas.microsoft.com/office/drawing/2014/main" id="{8EA3CCEE-69EF-C940-99AE-15908AA520AB}"/>
                  </a:ext>
                </a:extLst>
              </p:cNvPr>
              <p:cNvSpPr txBox="1">
                <a:spLocks noRot="1" noChangeAspect="1" noMove="1" noResize="1" noEditPoints="1" noAdjustHandles="1" noChangeArrowheads="1" noChangeShapeType="1" noTextEdit="1"/>
              </p:cNvSpPr>
              <p:nvPr/>
            </p:nvSpPr>
            <p:spPr>
              <a:xfrm>
                <a:off x="1974521" y="4031796"/>
                <a:ext cx="1591616" cy="528671"/>
              </a:xfrm>
              <a:prstGeom prst="rect">
                <a:avLst/>
              </a:prstGeom>
              <a:blipFill>
                <a:blip r:embed="rId5"/>
                <a:stretch>
                  <a:fillRect l="-3150" b="-6977"/>
                </a:stretch>
              </a:blipFill>
            </p:spPr>
            <p:txBody>
              <a:bodyPr/>
              <a:lstStyle/>
              <a:p>
                <a:r>
                  <a:rPr lang="fr-FR">
                    <a:noFill/>
                  </a:rPr>
                  <a:t> </a:t>
                </a:r>
              </a:p>
            </p:txBody>
          </p:sp>
        </mc:Fallback>
      </mc:AlternateContent>
      <p:sp>
        <p:nvSpPr>
          <p:cNvPr id="24" name="ZoneTexte 23">
            <a:extLst>
              <a:ext uri="{FF2B5EF4-FFF2-40B4-BE49-F238E27FC236}">
                <a16:creationId xmlns:a16="http://schemas.microsoft.com/office/drawing/2014/main" id="{0058DAC4-34A2-A349-8571-0930A87EF055}"/>
              </a:ext>
            </a:extLst>
          </p:cNvPr>
          <p:cNvSpPr txBox="1"/>
          <p:nvPr/>
        </p:nvSpPr>
        <p:spPr>
          <a:xfrm>
            <a:off x="3419301" y="4106657"/>
            <a:ext cx="3331361" cy="338554"/>
          </a:xfrm>
          <a:prstGeom prst="rect">
            <a:avLst/>
          </a:prstGeom>
          <a:noFill/>
        </p:spPr>
        <p:txBody>
          <a:bodyPr wrap="none" rtlCol="0">
            <a:spAutoFit/>
          </a:bodyPr>
          <a:lstStyle/>
          <a:p>
            <a:r>
              <a:rPr lang="fr-FR" sz="1600" dirty="0"/>
              <a:t>Attention aux changements d’unité</a:t>
            </a:r>
          </a:p>
        </p:txBody>
      </p:sp>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802F4867-09D9-C240-A79F-62FCF318D769}"/>
                  </a:ext>
                </a:extLst>
              </p:cNvPr>
              <p:cNvSpPr txBox="1"/>
              <p:nvPr/>
            </p:nvSpPr>
            <p:spPr>
              <a:xfrm>
                <a:off x="3440153" y="4554483"/>
                <a:ext cx="3595443" cy="528863"/>
              </a:xfrm>
              <a:prstGeom prst="rect">
                <a:avLst/>
              </a:prstGeom>
              <a:noFill/>
            </p:spPr>
            <p:txBody>
              <a:bodyPr wrap="square" rtlCol="0">
                <a:spAutoFit/>
              </a:bodyPr>
              <a:lstStyle/>
              <a:p>
                <a14:m>
                  <m:oMath xmlns:m="http://schemas.openxmlformats.org/officeDocument/2006/math">
                    <m:r>
                      <a:rPr lang="fr-FR" sz="2000" b="0" i="1" smtClean="0">
                        <a:latin typeface="Cambria Math" panose="02040503050406030204" pitchFamily="18" charset="0"/>
                      </a:rPr>
                      <m:t>𝑉</m:t>
                    </m:r>
                    <m:r>
                      <a:rPr lang="fr-FR" sz="2000" b="0" i="1" smtClean="0">
                        <a:latin typeface="Cambria Math" panose="02040503050406030204" pitchFamily="18" charset="0"/>
                      </a:rPr>
                      <m:t>= </m:t>
                    </m:r>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1</m:t>
                        </m:r>
                      </m:num>
                      <m:den>
                        <m:r>
                          <a:rPr lang="fr-FR" sz="2000" b="0" i="1" smtClean="0">
                            <a:latin typeface="Cambria Math" panose="02040503050406030204" pitchFamily="18" charset="0"/>
                          </a:rPr>
                          <m:t>40.</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10</m:t>
                            </m:r>
                          </m:e>
                          <m:sup>
                            <m:r>
                              <a:rPr lang="fr-FR" sz="2000" b="0" i="1" smtClean="0">
                                <a:latin typeface="Cambria Math" panose="02040503050406030204" pitchFamily="18" charset="0"/>
                              </a:rPr>
                              <m:t>−2</m:t>
                            </m:r>
                          </m:sup>
                        </m:sSup>
                      </m:den>
                    </m:f>
                    <m:r>
                      <a:rPr lang="fr-FR" sz="2000" b="0" i="1" smtClean="0">
                        <a:latin typeface="Cambria Math" panose="02040503050406030204" pitchFamily="18" charset="0"/>
                      </a:rPr>
                      <m:t> </m:t>
                    </m:r>
                    <m:r>
                      <a:rPr lang="fr-FR" sz="2000" b="0" i="1" smtClean="0">
                        <a:latin typeface="Cambria Math" panose="02040503050406030204" pitchFamily="18" charset="0"/>
                        <a:ea typeface="Cambria Math" panose="02040503050406030204" pitchFamily="18" charset="0"/>
                      </a:rPr>
                      <m:t>𝛿</m:t>
                    </m:r>
                  </m:oMath>
                </a14:m>
                <a:r>
                  <a:rPr lang="fr-FR" sz="2000" dirty="0"/>
                  <a:t> </a:t>
                </a:r>
                <a:r>
                  <a:rPr lang="fr-FR" sz="1600" dirty="0"/>
                  <a:t>par exemple </a:t>
                </a:r>
              </a:p>
            </p:txBody>
          </p:sp>
        </mc:Choice>
        <mc:Fallback xmlns="">
          <p:sp>
            <p:nvSpPr>
              <p:cNvPr id="25" name="ZoneTexte 24">
                <a:extLst>
                  <a:ext uri="{FF2B5EF4-FFF2-40B4-BE49-F238E27FC236}">
                    <a16:creationId xmlns:a16="http://schemas.microsoft.com/office/drawing/2014/main" id="{802F4867-09D9-C240-A79F-62FCF318D769}"/>
                  </a:ext>
                </a:extLst>
              </p:cNvPr>
              <p:cNvSpPr txBox="1">
                <a:spLocks noRot="1" noChangeAspect="1" noMove="1" noResize="1" noEditPoints="1" noAdjustHandles="1" noChangeArrowheads="1" noChangeShapeType="1" noTextEdit="1"/>
              </p:cNvSpPr>
              <p:nvPr/>
            </p:nvSpPr>
            <p:spPr>
              <a:xfrm>
                <a:off x="3440153" y="4554483"/>
                <a:ext cx="3595443" cy="528863"/>
              </a:xfrm>
              <a:prstGeom prst="rect">
                <a:avLst/>
              </a:prstGeom>
              <a:blipFill>
                <a:blip r:embed="rId6"/>
                <a:stretch>
                  <a:fillRect b="-7143"/>
                </a:stretch>
              </a:blipFill>
            </p:spPr>
            <p:txBody>
              <a:bodyPr/>
              <a:lstStyle/>
              <a:p>
                <a:r>
                  <a:rPr lang="fr-FR">
                    <a:noFill/>
                  </a:rPr>
                  <a:t> </a:t>
                </a:r>
              </a:p>
            </p:txBody>
          </p:sp>
        </mc:Fallback>
      </mc:AlternateContent>
      <p:sp>
        <p:nvSpPr>
          <p:cNvPr id="302" name="Google Shape;302;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14</a:t>
            </a:fld>
            <a:endParaRPr/>
          </a:p>
        </p:txBody>
      </p:sp>
      <p:sp>
        <p:nvSpPr>
          <p:cNvPr id="312" name="Google Shape;312;p11"/>
          <p:cNvSpPr txBox="1"/>
          <p:nvPr/>
        </p:nvSpPr>
        <p:spPr>
          <a:xfrm>
            <a:off x="709166" y="4634248"/>
            <a:ext cx="2544286" cy="369332"/>
          </a:xfrm>
          <a:prstGeom prst="rect">
            <a:avLst/>
          </a:prstGeom>
          <a:solidFill>
            <a:srgbClr val="0099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fr-FR" sz="1800" b="0" i="0" u="none" strike="noStrike" cap="none" dirty="0">
                <a:solidFill>
                  <a:schemeClr val="lt1"/>
                </a:solidFill>
                <a:latin typeface="Arial"/>
                <a:ea typeface="Arial"/>
                <a:cs typeface="Arial"/>
                <a:sym typeface="Arial"/>
              </a:rPr>
              <a:t>Connaître – mémoriser</a:t>
            </a:r>
            <a:endParaRPr sz="1400" b="0" i="0" u="none" strike="noStrike" cap="none" dirty="0">
              <a:solidFill>
                <a:srgbClr val="000000"/>
              </a:solidFill>
              <a:latin typeface="Arial"/>
              <a:ea typeface="Arial"/>
              <a:cs typeface="Arial"/>
              <a:sym typeface="Arial"/>
            </a:endParaRPr>
          </a:p>
        </p:txBody>
      </p:sp>
      <p:sp>
        <p:nvSpPr>
          <p:cNvPr id="313" name="Google Shape;313;p11"/>
          <p:cNvSpPr txBox="1"/>
          <p:nvPr/>
        </p:nvSpPr>
        <p:spPr>
          <a:xfrm>
            <a:off x="6412678" y="4718062"/>
            <a:ext cx="2617742" cy="369291"/>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fr-FR" sz="1800" b="0" i="0" u="none" strike="noStrike" cap="none" dirty="0">
                <a:solidFill>
                  <a:schemeClr val="lt1"/>
                </a:solidFill>
                <a:latin typeface="Arial"/>
                <a:ea typeface="Arial"/>
                <a:cs typeface="Arial"/>
                <a:sym typeface="Arial"/>
              </a:rPr>
              <a:t>Appliquer, Résoudre</a:t>
            </a:r>
            <a:endParaRPr sz="1400" b="0" i="0" u="none" strike="noStrike" cap="none" dirty="0">
              <a:solidFill>
                <a:srgbClr val="000000"/>
              </a:solidFill>
              <a:latin typeface="Arial"/>
              <a:ea typeface="Arial"/>
              <a:cs typeface="Arial"/>
              <a:sym typeface="Arial"/>
            </a:endParaRPr>
          </a:p>
        </p:txBody>
      </p:sp>
      <p:sp>
        <p:nvSpPr>
          <p:cNvPr id="314" name="Google Shape;314;p11"/>
          <p:cNvSpPr txBox="1"/>
          <p:nvPr/>
        </p:nvSpPr>
        <p:spPr>
          <a:xfrm>
            <a:off x="6696141" y="3896041"/>
            <a:ext cx="2428870" cy="646331"/>
          </a:xfrm>
          <a:prstGeom prst="rect">
            <a:avLst/>
          </a:prstGeom>
          <a:solidFill>
            <a:srgbClr val="9933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800"/>
              <a:buFont typeface="Arial"/>
              <a:buNone/>
            </a:pPr>
            <a:r>
              <a:rPr lang="fr-FR" sz="1800" b="0" i="0" u="none" strike="noStrike" cap="none">
                <a:solidFill>
                  <a:schemeClr val="lt1"/>
                </a:solidFill>
                <a:latin typeface="Arial"/>
                <a:ea typeface="Arial"/>
                <a:cs typeface="Arial"/>
                <a:sym typeface="Arial"/>
              </a:rPr>
              <a:t>Comprendre, décrire,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800"/>
              <a:buFont typeface="Arial"/>
              <a:buNone/>
            </a:pPr>
            <a:r>
              <a:rPr lang="fr-FR" sz="1800" b="0" i="0" u="none" strike="noStrike" cap="none">
                <a:solidFill>
                  <a:schemeClr val="lt1"/>
                </a:solidFill>
                <a:latin typeface="Arial"/>
                <a:ea typeface="Arial"/>
                <a:cs typeface="Arial"/>
                <a:sym typeface="Arial"/>
              </a:rPr>
              <a:t>expliquer</a:t>
            </a:r>
            <a:endParaRPr sz="1400" b="0" i="0" u="none" strike="noStrike" cap="none">
              <a:solidFill>
                <a:srgbClr val="000000"/>
              </a:solidFill>
              <a:latin typeface="Arial"/>
              <a:ea typeface="Arial"/>
              <a:cs typeface="Arial"/>
              <a:sym typeface="Arial"/>
            </a:endParaRPr>
          </a:p>
        </p:txBody>
      </p:sp>
      <p:sp>
        <p:nvSpPr>
          <p:cNvPr id="315" name="Google Shape;315;p11"/>
          <p:cNvSpPr txBox="1"/>
          <p:nvPr/>
        </p:nvSpPr>
        <p:spPr>
          <a:xfrm rot="-1161137">
            <a:off x="4063795" y="5223722"/>
            <a:ext cx="3162887" cy="1015663"/>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6000" b="1" i="0" u="none" strike="noStrike" cap="none" dirty="0">
                <a:solidFill>
                  <a:srgbClr val="C00000"/>
                </a:solidFill>
                <a:latin typeface="Calibri"/>
                <a:ea typeface="Calibri"/>
                <a:cs typeface="Calibri"/>
                <a:sym typeface="Calibri"/>
              </a:rPr>
              <a:t>Facile</a:t>
            </a:r>
            <a:endParaRPr sz="1400" b="0" i="0" u="none" strike="noStrike" cap="none" dirty="0">
              <a:solidFill>
                <a:srgbClr val="000000"/>
              </a:solidFill>
              <a:latin typeface="Arial"/>
              <a:ea typeface="Arial"/>
              <a:cs typeface="Arial"/>
              <a:sym typeface="Arial"/>
            </a:endParaRPr>
          </a:p>
        </p:txBody>
      </p:sp>
      <p:sp>
        <p:nvSpPr>
          <p:cNvPr id="317" name="Google Shape;317;p11"/>
          <p:cNvSpPr/>
          <p:nvPr/>
        </p:nvSpPr>
        <p:spPr>
          <a:xfrm>
            <a:off x="329608" y="543687"/>
            <a:ext cx="862300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rgbClr val="7030A0"/>
                </a:solidFill>
                <a:latin typeface="Calibri"/>
                <a:ea typeface="Calibri"/>
                <a:cs typeface="Calibri"/>
                <a:sym typeface="Calibri"/>
              </a:rPr>
              <a:t>5- Quels sont les niveaux de difficultés rencontrés à l’université ?</a:t>
            </a:r>
            <a:endParaRPr sz="2400" b="1" i="0" u="none" strike="noStrike" cap="none">
              <a:solidFill>
                <a:srgbClr val="7030A0"/>
              </a:solidFill>
              <a:latin typeface="Calibri"/>
              <a:ea typeface="Calibri"/>
              <a:cs typeface="Calibri"/>
              <a:sym typeface="Calibri"/>
            </a:endParaRPr>
          </a:p>
        </p:txBody>
      </p:sp>
      <p:sp>
        <p:nvSpPr>
          <p:cNvPr id="2" name="ZoneTexte 1">
            <a:extLst>
              <a:ext uri="{FF2B5EF4-FFF2-40B4-BE49-F238E27FC236}">
                <a16:creationId xmlns:a16="http://schemas.microsoft.com/office/drawing/2014/main" id="{0E626395-C8B9-BB44-BF2A-3D0106D13E6E}"/>
              </a:ext>
            </a:extLst>
          </p:cNvPr>
          <p:cNvSpPr txBox="1"/>
          <p:nvPr/>
        </p:nvSpPr>
        <p:spPr>
          <a:xfrm>
            <a:off x="5410238" y="2392743"/>
            <a:ext cx="412292" cy="338554"/>
          </a:xfrm>
          <a:prstGeom prst="rect">
            <a:avLst/>
          </a:prstGeom>
          <a:noFill/>
        </p:spPr>
        <p:txBody>
          <a:bodyPr wrap="none" rtlCol="0">
            <a:spAutoFit/>
          </a:bodyPr>
          <a:lstStyle/>
          <a:p>
            <a:r>
              <a:rPr lang="fr-FR" sz="1600" dirty="0">
                <a:solidFill>
                  <a:srgbClr val="FF0000"/>
                </a:solidFill>
              </a:rPr>
              <a:t>10</a:t>
            </a:r>
          </a:p>
        </p:txBody>
      </p:sp>
      <p:sp>
        <p:nvSpPr>
          <p:cNvPr id="27" name="ZoneTexte 26">
            <a:extLst>
              <a:ext uri="{FF2B5EF4-FFF2-40B4-BE49-F238E27FC236}">
                <a16:creationId xmlns:a16="http://schemas.microsoft.com/office/drawing/2014/main" id="{F6FAD705-B080-5641-9B85-1A6A8AF06EA6}"/>
              </a:ext>
            </a:extLst>
          </p:cNvPr>
          <p:cNvSpPr txBox="1"/>
          <p:nvPr/>
        </p:nvSpPr>
        <p:spPr>
          <a:xfrm>
            <a:off x="2426055" y="2644568"/>
            <a:ext cx="1601721" cy="338554"/>
          </a:xfrm>
          <a:prstGeom prst="rect">
            <a:avLst/>
          </a:prstGeom>
          <a:noFill/>
        </p:spPr>
        <p:txBody>
          <a:bodyPr wrap="none" rtlCol="0">
            <a:spAutoFit/>
          </a:bodyPr>
          <a:lstStyle/>
          <a:p>
            <a:r>
              <a:rPr lang="fr-FR" sz="1600" dirty="0">
                <a:solidFill>
                  <a:srgbClr val="FF0000"/>
                </a:solidFill>
              </a:rPr>
              <a:t>0,04 m ou 4 cm</a:t>
            </a:r>
          </a:p>
        </p:txBody>
      </p:sp>
      <p:sp>
        <p:nvSpPr>
          <p:cNvPr id="28" name="ZoneTexte 27">
            <a:extLst>
              <a:ext uri="{FF2B5EF4-FFF2-40B4-BE49-F238E27FC236}">
                <a16:creationId xmlns:a16="http://schemas.microsoft.com/office/drawing/2014/main" id="{592EF0FB-5521-514F-925A-41A47F1D075B}"/>
              </a:ext>
            </a:extLst>
          </p:cNvPr>
          <p:cNvSpPr txBox="1"/>
          <p:nvPr/>
        </p:nvSpPr>
        <p:spPr>
          <a:xfrm>
            <a:off x="5410238" y="2926488"/>
            <a:ext cx="470000" cy="338554"/>
          </a:xfrm>
          <a:prstGeom prst="rect">
            <a:avLst/>
          </a:prstGeom>
          <a:noFill/>
        </p:spPr>
        <p:txBody>
          <a:bodyPr wrap="none" rtlCol="0">
            <a:spAutoFit/>
          </a:bodyPr>
          <a:lstStyle/>
          <a:p>
            <a:r>
              <a:rPr lang="fr-FR" sz="1600" dirty="0">
                <a:solidFill>
                  <a:srgbClr val="FF0000"/>
                </a:solidFill>
              </a:rPr>
              <a:t>2,5</a:t>
            </a:r>
          </a:p>
        </p:txBody>
      </p:sp>
      <p:sp>
        <p:nvSpPr>
          <p:cNvPr id="29" name="ZoneTexte 28">
            <a:extLst>
              <a:ext uri="{FF2B5EF4-FFF2-40B4-BE49-F238E27FC236}">
                <a16:creationId xmlns:a16="http://schemas.microsoft.com/office/drawing/2014/main" id="{1EE21AFA-324F-A445-807D-6049E73606B6}"/>
              </a:ext>
            </a:extLst>
          </p:cNvPr>
          <p:cNvSpPr txBox="1"/>
          <p:nvPr/>
        </p:nvSpPr>
        <p:spPr>
          <a:xfrm>
            <a:off x="2452591" y="3148439"/>
            <a:ext cx="2000869" cy="338554"/>
          </a:xfrm>
          <a:prstGeom prst="rect">
            <a:avLst/>
          </a:prstGeom>
          <a:noFill/>
        </p:spPr>
        <p:txBody>
          <a:bodyPr wrap="none" rtlCol="0">
            <a:spAutoFit/>
          </a:bodyPr>
          <a:lstStyle/>
          <a:p>
            <a:r>
              <a:rPr lang="fr-FR" sz="1600" dirty="0">
                <a:solidFill>
                  <a:srgbClr val="FF0000"/>
                </a:solidFill>
              </a:rPr>
              <a:t>0,125 m ou 12,5 cm</a:t>
            </a:r>
          </a:p>
        </p:txBody>
      </p:sp>
      <p:sp>
        <p:nvSpPr>
          <p:cNvPr id="30" name="ZoneTexte 29">
            <a:extLst>
              <a:ext uri="{FF2B5EF4-FFF2-40B4-BE49-F238E27FC236}">
                <a16:creationId xmlns:a16="http://schemas.microsoft.com/office/drawing/2014/main" id="{4D7310D9-CBF8-1540-8EDE-9B8D975F38D4}"/>
              </a:ext>
            </a:extLst>
          </p:cNvPr>
          <p:cNvSpPr txBox="1"/>
          <p:nvPr/>
        </p:nvSpPr>
        <p:spPr>
          <a:xfrm>
            <a:off x="5439092" y="3471604"/>
            <a:ext cx="412292" cy="338554"/>
          </a:xfrm>
          <a:prstGeom prst="rect">
            <a:avLst/>
          </a:prstGeom>
          <a:noFill/>
        </p:spPr>
        <p:txBody>
          <a:bodyPr wrap="none" rtlCol="0">
            <a:spAutoFit/>
          </a:bodyPr>
          <a:lstStyle/>
          <a:p>
            <a:r>
              <a:rPr lang="fr-FR" sz="1600" dirty="0">
                <a:solidFill>
                  <a:srgbClr val="FF0000"/>
                </a:solidFill>
              </a:rPr>
              <a:t>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12"/>
                                        </p:tgtEl>
                                        <p:attrNameLst>
                                          <p:attrName>style.visibility</p:attrName>
                                        </p:attrNameLst>
                                      </p:cBhvr>
                                      <p:to>
                                        <p:strVal val="visible"/>
                                      </p:to>
                                    </p:set>
                                    <p:anim calcmode="lin" valueType="num">
                                      <p:cBhvr additive="base">
                                        <p:cTn id="7" dur="500"/>
                                        <p:tgtEl>
                                          <p:spTgt spid="31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14"/>
                                        </p:tgtEl>
                                        <p:attrNameLst>
                                          <p:attrName>style.visibility</p:attrName>
                                        </p:attrNameLst>
                                      </p:cBhvr>
                                      <p:to>
                                        <p:strVal val="visible"/>
                                      </p:to>
                                    </p:set>
                                    <p:anim calcmode="lin" valueType="num">
                                      <p:cBhvr additive="base">
                                        <p:cTn id="12" dur="500"/>
                                        <p:tgtEl>
                                          <p:spTgt spid="3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13"/>
                                        </p:tgtEl>
                                        <p:attrNameLst>
                                          <p:attrName>style.visibility</p:attrName>
                                        </p:attrNameLst>
                                      </p:cBhvr>
                                      <p:to>
                                        <p:strVal val="visible"/>
                                      </p:to>
                                    </p:set>
                                    <p:anim calcmode="lin" valueType="num">
                                      <p:cBhvr additive="base">
                                        <p:cTn id="17" dur="500"/>
                                        <p:tgtEl>
                                          <p:spTgt spid="3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fr-FR" sz="1800"/>
              <a:t>15</a:t>
            </a:fld>
            <a:endParaRPr sz="1800"/>
          </a:p>
        </p:txBody>
      </p:sp>
      <p:sp>
        <p:nvSpPr>
          <p:cNvPr id="326" name="Google Shape;326;p12"/>
          <p:cNvSpPr/>
          <p:nvPr/>
        </p:nvSpPr>
        <p:spPr>
          <a:xfrm>
            <a:off x="827584" y="1179307"/>
            <a:ext cx="7488832" cy="1631175"/>
          </a:xfrm>
          <a:prstGeom prst="rect">
            <a:avLst/>
          </a:prstGeom>
          <a:noFill/>
          <a:ln>
            <a:noFill/>
          </a:ln>
        </p:spPr>
        <p:txBody>
          <a:bodyPr spcFirstLastPara="1" wrap="square" lIns="91425" tIns="45700" rIns="91425" bIns="45700" anchor="ctr" anchorCtr="0">
            <a:spAutoFit/>
          </a:bodyPr>
          <a:lstStyle/>
          <a:p>
            <a:pPr marL="41910" lvl="0" algn="just">
              <a:buSzPts val="2000"/>
            </a:pPr>
            <a:r>
              <a:rPr lang="fr-FR" sz="1800" b="1" dirty="0">
                <a:solidFill>
                  <a:srgbClr val="E36C0A"/>
                </a:solidFill>
                <a:latin typeface="Times New Roman"/>
                <a:ea typeface="Times New Roman"/>
                <a:cs typeface="Times New Roman"/>
                <a:sym typeface="Times New Roman"/>
              </a:rPr>
              <a:t>3 - Résoudre cet exercice </a:t>
            </a:r>
          </a:p>
          <a:p>
            <a:pPr algn="just"/>
            <a:r>
              <a:rPr lang="fr-FR" sz="1600" dirty="0"/>
              <a:t>Un œil voit parfaitement de près et de loin. La distance entre le cristallin et la rétine pour cet œil vaut 15,4 </a:t>
            </a:r>
            <a:r>
              <a:rPr lang="fr-FR" sz="1600" dirty="0" err="1"/>
              <a:t>mm.</a:t>
            </a:r>
            <a:r>
              <a:rPr lang="fr-FR" sz="1600" dirty="0"/>
              <a:t> Où se situent son </a:t>
            </a:r>
            <a:r>
              <a:rPr lang="fr-FR" sz="1600" dirty="0" err="1"/>
              <a:t>Ponctum</a:t>
            </a:r>
            <a:r>
              <a:rPr lang="fr-FR" sz="1600" dirty="0"/>
              <a:t> </a:t>
            </a:r>
            <a:r>
              <a:rPr lang="fr-FR" sz="1600" dirty="0" err="1"/>
              <a:t>Remotum</a:t>
            </a:r>
            <a:r>
              <a:rPr lang="fr-FR" sz="1600" dirty="0"/>
              <a:t> (PR) et son </a:t>
            </a:r>
            <a:r>
              <a:rPr lang="fr-FR" sz="1600" dirty="0" err="1"/>
              <a:t>Ponctum</a:t>
            </a:r>
            <a:r>
              <a:rPr lang="fr-FR" sz="1600" dirty="0"/>
              <a:t> </a:t>
            </a:r>
            <a:r>
              <a:rPr lang="fr-FR" sz="1600" dirty="0" err="1"/>
              <a:t>Proximum</a:t>
            </a:r>
            <a:r>
              <a:rPr lang="fr-FR" sz="1600" dirty="0"/>
              <a:t> (PP) sachant que la vergence du cristallin peut augmenter de 6 </a:t>
            </a:r>
            <a:r>
              <a:rPr lang="fr-FR" sz="1600" dirty="0" err="1"/>
              <a:t>δ</a:t>
            </a:r>
            <a:r>
              <a:rPr lang="fr-FR" sz="1600" dirty="0"/>
              <a:t> ?</a:t>
            </a: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Arial"/>
              <a:ea typeface="Arial"/>
              <a:cs typeface="Arial"/>
              <a:sym typeface="Arial"/>
            </a:endParaRPr>
          </a:p>
        </p:txBody>
      </p:sp>
      <p:sp>
        <p:nvSpPr>
          <p:cNvPr id="328" name="Google Shape;328;p12"/>
          <p:cNvSpPr/>
          <p:nvPr/>
        </p:nvSpPr>
        <p:spPr>
          <a:xfrm>
            <a:off x="755575" y="3377614"/>
            <a:ext cx="4717573"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1" u="none" strike="noStrike" cap="none" dirty="0">
                <a:solidFill>
                  <a:srgbClr val="0070C0"/>
                </a:solidFill>
                <a:latin typeface="Arial"/>
                <a:ea typeface="Arial"/>
                <a:cs typeface="Arial"/>
                <a:sym typeface="Arial"/>
              </a:rPr>
              <a:t>Aide : 	</a:t>
            </a:r>
            <a:r>
              <a:rPr lang="fr-FR" sz="1800" b="0" i="1" u="none" strike="noStrike" cap="none" dirty="0">
                <a:solidFill>
                  <a:srgbClr val="0070C0"/>
                </a:solidFill>
                <a:latin typeface="Arial"/>
                <a:ea typeface="Arial"/>
                <a:cs typeface="Arial"/>
                <a:sym typeface="Arial"/>
              </a:rPr>
              <a:t>Faire un schéma (modèle de l’œil)</a:t>
            </a:r>
          </a:p>
          <a:p>
            <a:pPr marL="0" marR="0" lvl="0" indent="0" algn="l" rtl="0">
              <a:lnSpc>
                <a:spcPct val="100000"/>
              </a:lnSpc>
              <a:spcBef>
                <a:spcPts val="0"/>
              </a:spcBef>
              <a:spcAft>
                <a:spcPts val="0"/>
              </a:spcAft>
              <a:buClr>
                <a:srgbClr val="000000"/>
              </a:buClr>
              <a:buSzPts val="1800"/>
              <a:buFont typeface="Arial"/>
              <a:buNone/>
            </a:pPr>
            <a:r>
              <a:rPr lang="fr-FR" sz="1800" i="1" dirty="0">
                <a:solidFill>
                  <a:srgbClr val="0070C0"/>
                </a:solidFill>
              </a:rPr>
              <a:t>	Raisonner avec les vergences</a:t>
            </a:r>
            <a:endParaRPr sz="1800" b="0" i="0" u="none" strike="noStrike" cap="none" dirty="0">
              <a:solidFill>
                <a:schemeClr val="dk1"/>
              </a:solidFill>
              <a:latin typeface="Arial"/>
              <a:ea typeface="Arial"/>
              <a:cs typeface="Arial"/>
              <a:sym typeface="Arial"/>
            </a:endParaRPr>
          </a:p>
        </p:txBody>
      </p:sp>
      <p:sp>
        <p:nvSpPr>
          <p:cNvPr id="329" name="Google Shape;329;p12"/>
          <p:cNvSpPr/>
          <p:nvPr/>
        </p:nvSpPr>
        <p:spPr>
          <a:xfrm>
            <a:off x="148855" y="579183"/>
            <a:ext cx="862300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rgbClr val="7030A0"/>
                </a:solidFill>
                <a:latin typeface="Calibri"/>
                <a:ea typeface="Calibri"/>
                <a:cs typeface="Calibri"/>
                <a:sym typeface="Calibri"/>
              </a:rPr>
              <a:t>5- Quels sont les niveaux de difficultés rencontrés à l’université ?</a:t>
            </a:r>
            <a:endParaRPr sz="2400" b="1" i="0" u="none" strike="noStrike" cap="none">
              <a:solidFill>
                <a:srgbClr val="7030A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fr-FR" sz="1800"/>
              <a:t>16</a:t>
            </a:fld>
            <a:endParaRPr sz="1800"/>
          </a:p>
        </p:txBody>
      </p:sp>
      <p:sp>
        <p:nvSpPr>
          <p:cNvPr id="326" name="Google Shape;326;p12"/>
          <p:cNvSpPr/>
          <p:nvPr/>
        </p:nvSpPr>
        <p:spPr>
          <a:xfrm>
            <a:off x="827584" y="1179307"/>
            <a:ext cx="7488832" cy="1631175"/>
          </a:xfrm>
          <a:prstGeom prst="rect">
            <a:avLst/>
          </a:prstGeom>
          <a:noFill/>
          <a:ln>
            <a:noFill/>
          </a:ln>
        </p:spPr>
        <p:txBody>
          <a:bodyPr spcFirstLastPara="1" wrap="square" lIns="91425" tIns="45700" rIns="91425" bIns="45700" anchor="ctr" anchorCtr="0">
            <a:spAutoFit/>
          </a:bodyPr>
          <a:lstStyle/>
          <a:p>
            <a:pPr marL="41910" lvl="0" algn="just">
              <a:buSzPts val="2000"/>
            </a:pPr>
            <a:r>
              <a:rPr lang="fr-FR" sz="1800" b="1" dirty="0">
                <a:solidFill>
                  <a:srgbClr val="E36C0A"/>
                </a:solidFill>
                <a:latin typeface="Times New Roman"/>
                <a:ea typeface="Times New Roman"/>
                <a:cs typeface="Times New Roman"/>
                <a:sym typeface="Times New Roman"/>
              </a:rPr>
              <a:t>3 - Résoudre cet exercice </a:t>
            </a:r>
          </a:p>
          <a:p>
            <a:pPr algn="just"/>
            <a:r>
              <a:rPr lang="fr-FR" sz="1600" dirty="0"/>
              <a:t>Un œil voit parfaitement de près et de loin. La distance entre le cristallin et la rétine pour cet œil vaut 15,4 </a:t>
            </a:r>
            <a:r>
              <a:rPr lang="fr-FR" sz="1600" dirty="0" err="1"/>
              <a:t>mm.</a:t>
            </a:r>
            <a:r>
              <a:rPr lang="fr-FR" sz="1600" dirty="0"/>
              <a:t> Où se situent son </a:t>
            </a:r>
            <a:r>
              <a:rPr lang="fr-FR" sz="1600" dirty="0" err="1"/>
              <a:t>Ponctum</a:t>
            </a:r>
            <a:r>
              <a:rPr lang="fr-FR" sz="1600" dirty="0"/>
              <a:t> </a:t>
            </a:r>
            <a:r>
              <a:rPr lang="fr-FR" sz="1600" dirty="0" err="1"/>
              <a:t>Remotum</a:t>
            </a:r>
            <a:r>
              <a:rPr lang="fr-FR" sz="1600" dirty="0"/>
              <a:t> (PR) et son </a:t>
            </a:r>
            <a:r>
              <a:rPr lang="fr-FR" sz="1600" dirty="0" err="1"/>
              <a:t>Ponctum</a:t>
            </a:r>
            <a:r>
              <a:rPr lang="fr-FR" sz="1600" dirty="0"/>
              <a:t> </a:t>
            </a:r>
            <a:r>
              <a:rPr lang="fr-FR" sz="1600" dirty="0" err="1"/>
              <a:t>Proximum</a:t>
            </a:r>
            <a:r>
              <a:rPr lang="fr-FR" sz="1600" dirty="0"/>
              <a:t> (PP) sachant que la vergence du cristallin peut augmenter de 6 </a:t>
            </a:r>
            <a:r>
              <a:rPr lang="fr-FR" sz="1600" dirty="0" err="1"/>
              <a:t>δ</a:t>
            </a:r>
            <a:r>
              <a:rPr lang="fr-FR" sz="1600" dirty="0"/>
              <a:t> ?</a:t>
            </a: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Arial"/>
              <a:ea typeface="Arial"/>
              <a:cs typeface="Arial"/>
              <a:sym typeface="Arial"/>
            </a:endParaRPr>
          </a:p>
        </p:txBody>
      </p:sp>
      <p:sp>
        <p:nvSpPr>
          <p:cNvPr id="328" name="Google Shape;328;p12"/>
          <p:cNvSpPr/>
          <p:nvPr/>
        </p:nvSpPr>
        <p:spPr>
          <a:xfrm>
            <a:off x="305001" y="2729144"/>
            <a:ext cx="4717573"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1" u="none" strike="noStrike" cap="none" dirty="0">
                <a:solidFill>
                  <a:srgbClr val="0070C0"/>
                </a:solidFill>
                <a:latin typeface="Arial"/>
                <a:ea typeface="Arial"/>
                <a:cs typeface="Arial"/>
                <a:sym typeface="Arial"/>
              </a:rPr>
              <a:t>Aide : 	</a:t>
            </a:r>
            <a:r>
              <a:rPr lang="fr-FR" sz="1800" b="0" i="1" u="none" strike="noStrike" cap="none" dirty="0">
                <a:solidFill>
                  <a:srgbClr val="0070C0"/>
                </a:solidFill>
                <a:latin typeface="Arial"/>
                <a:ea typeface="Arial"/>
                <a:cs typeface="Arial"/>
                <a:sym typeface="Arial"/>
              </a:rPr>
              <a:t>Faire un schéma (modèle de l’œil)</a:t>
            </a:r>
          </a:p>
          <a:p>
            <a:pPr marL="0" marR="0" lvl="0" indent="0" algn="l" rtl="0">
              <a:lnSpc>
                <a:spcPct val="100000"/>
              </a:lnSpc>
              <a:spcBef>
                <a:spcPts val="0"/>
              </a:spcBef>
              <a:spcAft>
                <a:spcPts val="0"/>
              </a:spcAft>
              <a:buClr>
                <a:srgbClr val="000000"/>
              </a:buClr>
              <a:buSzPts val="1800"/>
              <a:buFont typeface="Arial"/>
              <a:buNone/>
            </a:pPr>
            <a:r>
              <a:rPr lang="fr-FR" sz="1800" i="1" dirty="0">
                <a:solidFill>
                  <a:srgbClr val="0070C0"/>
                </a:solidFill>
              </a:rPr>
              <a:t>	Raisonner avec les vergences</a:t>
            </a:r>
            <a:endParaRPr sz="1800" b="0" i="0" u="none" strike="noStrike" cap="none" dirty="0">
              <a:solidFill>
                <a:schemeClr val="dk1"/>
              </a:solidFill>
              <a:latin typeface="Arial"/>
              <a:ea typeface="Arial"/>
              <a:cs typeface="Arial"/>
              <a:sym typeface="Arial"/>
            </a:endParaRPr>
          </a:p>
        </p:txBody>
      </p:sp>
      <p:sp>
        <p:nvSpPr>
          <p:cNvPr id="329" name="Google Shape;329;p12"/>
          <p:cNvSpPr/>
          <p:nvPr/>
        </p:nvSpPr>
        <p:spPr>
          <a:xfrm>
            <a:off x="148855" y="579183"/>
            <a:ext cx="862300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rgbClr val="7030A0"/>
                </a:solidFill>
                <a:latin typeface="Calibri"/>
                <a:ea typeface="Calibri"/>
                <a:cs typeface="Calibri"/>
                <a:sym typeface="Calibri"/>
              </a:rPr>
              <a:t>5- Quels sont les niveaux de difficultés rencontrés à l’université ?</a:t>
            </a:r>
            <a:endParaRPr sz="2400" b="1" i="0" u="none" strike="noStrike" cap="none">
              <a:solidFill>
                <a:srgbClr val="7030A0"/>
              </a:solidFill>
              <a:latin typeface="Calibri"/>
              <a:ea typeface="Calibri"/>
              <a:cs typeface="Calibri"/>
              <a:sym typeface="Calibri"/>
            </a:endParaRPr>
          </a:p>
        </p:txBody>
      </p:sp>
      <p:sp>
        <p:nvSpPr>
          <p:cNvPr id="3" name="ZoneTexte 2">
            <a:extLst>
              <a:ext uri="{FF2B5EF4-FFF2-40B4-BE49-F238E27FC236}">
                <a16:creationId xmlns:a16="http://schemas.microsoft.com/office/drawing/2014/main" id="{048298DA-8B12-D049-B29A-09CE63FB108C}"/>
              </a:ext>
            </a:extLst>
          </p:cNvPr>
          <p:cNvSpPr txBox="1"/>
          <p:nvPr/>
        </p:nvSpPr>
        <p:spPr>
          <a:xfrm>
            <a:off x="2610778" y="3675475"/>
            <a:ext cx="6280452" cy="1384995"/>
          </a:xfrm>
          <a:prstGeom prst="rect">
            <a:avLst/>
          </a:prstGeom>
          <a:solidFill>
            <a:schemeClr val="bg1"/>
          </a:solidFill>
        </p:spPr>
        <p:txBody>
          <a:bodyPr wrap="square" rtlCol="0">
            <a:spAutoFit/>
          </a:bodyPr>
          <a:lstStyle/>
          <a:p>
            <a:r>
              <a:rPr lang="fr-FR" i="1" u="sng" dirty="0">
                <a:solidFill>
                  <a:srgbClr val="FF0000"/>
                </a:solidFill>
              </a:rPr>
              <a:t>Définition du PR </a:t>
            </a:r>
            <a:r>
              <a:rPr lang="fr-FR" i="1" dirty="0">
                <a:solidFill>
                  <a:srgbClr val="FF0000"/>
                </a:solidFill>
              </a:rPr>
              <a:t>: </a:t>
            </a:r>
          </a:p>
          <a:p>
            <a:r>
              <a:rPr lang="fr-FR" i="1" dirty="0">
                <a:solidFill>
                  <a:srgbClr val="FF0000"/>
                </a:solidFill>
              </a:rPr>
              <a:t>point le plus éloigné qu'un œil peut voir nettement, sans accommoder</a:t>
            </a:r>
          </a:p>
          <a:p>
            <a:endParaRPr lang="fr-FR" i="1" dirty="0">
              <a:solidFill>
                <a:srgbClr val="FF0000"/>
              </a:solidFill>
            </a:endParaRPr>
          </a:p>
          <a:p>
            <a:r>
              <a:rPr lang="fr-FR" i="1" u="sng" dirty="0">
                <a:solidFill>
                  <a:srgbClr val="FF0000"/>
                </a:solidFill>
              </a:rPr>
              <a:t>Définition du PP </a:t>
            </a:r>
            <a:r>
              <a:rPr lang="fr-FR" i="1" dirty="0">
                <a:solidFill>
                  <a:srgbClr val="FF0000"/>
                </a:solidFill>
              </a:rPr>
              <a:t>: </a:t>
            </a:r>
          </a:p>
          <a:p>
            <a:r>
              <a:rPr lang="fr-FR" i="1" dirty="0">
                <a:solidFill>
                  <a:srgbClr val="FF0000"/>
                </a:solidFill>
              </a:rPr>
              <a:t>point extrême le plus proche pour lequel l'individu utilise ses capacités maximales d’</a:t>
            </a:r>
            <a:r>
              <a:rPr lang="fr-FR" i="1" dirty="0" err="1">
                <a:solidFill>
                  <a:srgbClr val="FF0000"/>
                </a:solidFill>
              </a:rPr>
              <a:t>accomodation</a:t>
            </a:r>
            <a:endParaRPr lang="fr-FR" i="1" dirty="0">
              <a:solidFill>
                <a:srgbClr val="FF0000"/>
              </a:solidFill>
            </a:endParaRPr>
          </a:p>
        </p:txBody>
      </p:sp>
    </p:spTree>
    <p:extLst>
      <p:ext uri="{BB962C8B-B14F-4D97-AF65-F5344CB8AC3E}">
        <p14:creationId xmlns:p14="http://schemas.microsoft.com/office/powerpoint/2010/main" val="2390197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17</a:t>
            </a:fld>
            <a:endParaRPr/>
          </a:p>
        </p:txBody>
      </p:sp>
      <p:sp>
        <p:nvSpPr>
          <p:cNvPr id="351" name="Google Shape;351;p14"/>
          <p:cNvSpPr txBox="1"/>
          <p:nvPr/>
        </p:nvSpPr>
        <p:spPr>
          <a:xfrm>
            <a:off x="1094299" y="5459114"/>
            <a:ext cx="228203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dirty="0">
                <a:solidFill>
                  <a:srgbClr val="366092"/>
                </a:solidFill>
                <a:latin typeface="Calibri"/>
                <a:ea typeface="Calibri"/>
                <a:cs typeface="Calibri"/>
                <a:sym typeface="Calibri"/>
              </a:rPr>
              <a:t>Comment procéder  ?</a:t>
            </a:r>
            <a:endParaRPr sz="1400" b="0" i="0" u="none" strike="noStrike" cap="none" dirty="0">
              <a:solidFill>
                <a:srgbClr val="000000"/>
              </a:solidFill>
              <a:latin typeface="Arial"/>
              <a:ea typeface="Arial"/>
              <a:cs typeface="Arial"/>
              <a:sym typeface="Arial"/>
            </a:endParaRPr>
          </a:p>
        </p:txBody>
      </p:sp>
      <p:sp>
        <p:nvSpPr>
          <p:cNvPr id="352" name="Google Shape;352;p14"/>
          <p:cNvSpPr txBox="1"/>
          <p:nvPr/>
        </p:nvSpPr>
        <p:spPr>
          <a:xfrm>
            <a:off x="4860032" y="1110508"/>
            <a:ext cx="3560783"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rgbClr val="366092"/>
                </a:solidFill>
                <a:latin typeface="Calibri"/>
                <a:ea typeface="Calibri"/>
                <a:cs typeface="Calibri"/>
                <a:sym typeface="Calibri"/>
              </a:rPr>
              <a:t>Quels paramètres je connais ?</a:t>
            </a:r>
            <a:endParaRPr sz="1400" b="0" i="0" u="none" strike="noStrike" cap="none">
              <a:solidFill>
                <a:srgbClr val="000000"/>
              </a:solidFill>
              <a:latin typeface="Arial"/>
              <a:ea typeface="Arial"/>
              <a:cs typeface="Arial"/>
              <a:sym typeface="Arial"/>
            </a:endParaRPr>
          </a:p>
        </p:txBody>
      </p:sp>
      <p:sp>
        <p:nvSpPr>
          <p:cNvPr id="353" name="Google Shape;353;p14"/>
          <p:cNvSpPr txBox="1"/>
          <p:nvPr/>
        </p:nvSpPr>
        <p:spPr>
          <a:xfrm>
            <a:off x="1037349" y="1125209"/>
            <a:ext cx="324661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rgbClr val="366092"/>
                </a:solidFill>
                <a:latin typeface="Calibri"/>
                <a:ea typeface="Calibri"/>
                <a:cs typeface="Calibri"/>
                <a:sym typeface="Calibri"/>
              </a:rPr>
              <a:t>Quels paramètres je cherche ?</a:t>
            </a:r>
            <a:endParaRPr sz="1400" b="0" i="0" u="none" strike="noStrike" cap="none">
              <a:solidFill>
                <a:srgbClr val="000000"/>
              </a:solidFill>
              <a:latin typeface="Arial"/>
              <a:ea typeface="Arial"/>
              <a:cs typeface="Arial"/>
              <a:sym typeface="Arial"/>
            </a:endParaRPr>
          </a:p>
        </p:txBody>
      </p:sp>
      <p:sp>
        <p:nvSpPr>
          <p:cNvPr id="354" name="Google Shape;354;p14"/>
          <p:cNvSpPr txBox="1"/>
          <p:nvPr/>
        </p:nvSpPr>
        <p:spPr>
          <a:xfrm>
            <a:off x="4860032" y="1444145"/>
            <a:ext cx="3560783"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dirty="0">
                <a:solidFill>
                  <a:srgbClr val="9A0E7C"/>
                </a:solidFill>
                <a:latin typeface="Calibri"/>
                <a:ea typeface="Calibri"/>
                <a:cs typeface="Calibri"/>
                <a:sym typeface="Calibri"/>
              </a:rPr>
              <a:t>Décrypter l’énoncé :</a:t>
            </a:r>
            <a:endParaRPr sz="1400" b="0" i="0" u="none" strike="noStrike" cap="none" dirty="0">
              <a:solidFill>
                <a:srgbClr val="000000"/>
              </a:solidFill>
              <a:latin typeface="Arial"/>
              <a:ea typeface="Arial"/>
              <a:cs typeface="Arial"/>
              <a:sym typeface="Arial"/>
            </a:endParaRPr>
          </a:p>
          <a:p>
            <a:pPr marL="285750" lvl="0" indent="-285750">
              <a:buSzPts val="1800"/>
              <a:buFont typeface="Noto Sans Symbols"/>
              <a:buChar char="⮚"/>
            </a:pPr>
            <a:r>
              <a:rPr lang="fr-FR" sz="1800" dirty="0">
                <a:solidFill>
                  <a:srgbClr val="9A0E7C"/>
                </a:solidFill>
                <a:latin typeface="Calibri"/>
                <a:ea typeface="Calibri"/>
                <a:cs typeface="Calibri"/>
                <a:sym typeface="Calibri"/>
              </a:rPr>
              <a:t>Extraire ce que l’on comprend, ce que l’on peut établir (équations) de l’énoncé</a:t>
            </a:r>
          </a:p>
          <a:p>
            <a:pPr marL="285750" indent="-285750">
              <a:buClr>
                <a:srgbClr val="9A0E7C"/>
              </a:buClr>
              <a:buSzPts val="1800"/>
              <a:buFont typeface="Noto Sans Symbols"/>
              <a:buChar char="⮚"/>
            </a:pPr>
            <a:r>
              <a:rPr lang="fr-FR" sz="1800" dirty="0">
                <a:solidFill>
                  <a:srgbClr val="9A0E7C"/>
                </a:solidFill>
                <a:latin typeface="Calibri"/>
                <a:ea typeface="Calibri"/>
                <a:cs typeface="Calibri"/>
                <a:sym typeface="Calibri"/>
              </a:rPr>
              <a:t>Noter les unités proposées si elles existent</a:t>
            </a:r>
            <a:endParaRPr lang="fr-FR" dirty="0"/>
          </a:p>
        </p:txBody>
      </p:sp>
      <p:sp>
        <p:nvSpPr>
          <p:cNvPr id="355" name="Google Shape;355;p14"/>
          <p:cNvSpPr txBox="1"/>
          <p:nvPr/>
        </p:nvSpPr>
        <p:spPr>
          <a:xfrm>
            <a:off x="1037350" y="1512599"/>
            <a:ext cx="3560783"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dirty="0">
                <a:solidFill>
                  <a:srgbClr val="9A0E7C"/>
                </a:solidFill>
                <a:latin typeface="Calibri"/>
                <a:ea typeface="Calibri"/>
                <a:cs typeface="Calibri"/>
                <a:sym typeface="Calibri"/>
              </a:rPr>
              <a:t>Décrypter l’énoncé :</a:t>
            </a:r>
          </a:p>
          <a:p>
            <a:pPr marL="285750" lvl="0" indent="-285750">
              <a:buSzPts val="1800"/>
              <a:buFont typeface="Noto Sans Symbols"/>
              <a:buChar char="⮚"/>
            </a:pPr>
            <a:r>
              <a:rPr lang="fr-FR" sz="1800" dirty="0">
                <a:solidFill>
                  <a:srgbClr val="9A0E7C"/>
                </a:solidFill>
                <a:latin typeface="Calibri"/>
                <a:ea typeface="Calibri"/>
                <a:cs typeface="Calibri"/>
                <a:sym typeface="Calibri"/>
              </a:rPr>
              <a:t>Extraire ce que l’on veut de l’énoncé</a:t>
            </a:r>
          </a:p>
          <a:p>
            <a:pPr marL="285750" indent="-285750">
              <a:buClr>
                <a:srgbClr val="9A0E7C"/>
              </a:buClr>
              <a:buSzPts val="1800"/>
              <a:buFont typeface="Noto Sans Symbols"/>
              <a:buChar char="⮚"/>
            </a:pPr>
            <a:r>
              <a:rPr lang="fr-FR" sz="1800" dirty="0">
                <a:solidFill>
                  <a:srgbClr val="9A0E7C"/>
                </a:solidFill>
                <a:latin typeface="Calibri"/>
                <a:ea typeface="Calibri"/>
                <a:cs typeface="Calibri"/>
                <a:sym typeface="Calibri"/>
              </a:rPr>
              <a:t>Noter les unités dans lesquelles on doit travailler</a:t>
            </a:r>
            <a:endParaRPr lang="fr-FR" sz="1800"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
        <p:nvSpPr>
          <p:cNvPr id="356" name="Google Shape;356;p14"/>
          <p:cNvSpPr txBox="1"/>
          <p:nvPr/>
        </p:nvSpPr>
        <p:spPr>
          <a:xfrm>
            <a:off x="1067166" y="4051734"/>
            <a:ext cx="713505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dirty="0">
                <a:solidFill>
                  <a:srgbClr val="9A0E7C"/>
                </a:solidFill>
                <a:latin typeface="Calibri"/>
                <a:ea typeface="Calibri"/>
                <a:cs typeface="Calibri"/>
                <a:sym typeface="Calibri"/>
              </a:rPr>
              <a:t>Quelles </a:t>
            </a:r>
            <a:r>
              <a:rPr lang="fr-FR" sz="1800" b="1" i="0" u="none" strike="noStrike" cap="none" dirty="0">
                <a:solidFill>
                  <a:srgbClr val="9A0E7C"/>
                </a:solidFill>
                <a:latin typeface="Calibri"/>
                <a:ea typeface="Calibri"/>
                <a:cs typeface="Calibri"/>
                <a:sym typeface="Calibri"/>
              </a:rPr>
              <a:t>formules</a:t>
            </a:r>
            <a:r>
              <a:rPr lang="fr-FR" sz="1800" b="0" i="0" u="none" strike="noStrike" cap="none" dirty="0">
                <a:solidFill>
                  <a:srgbClr val="9A0E7C"/>
                </a:solidFill>
                <a:latin typeface="Calibri"/>
                <a:ea typeface="Calibri"/>
                <a:cs typeface="Calibri"/>
                <a:sym typeface="Calibri"/>
              </a:rPr>
              <a:t> connaissez-vous qui </a:t>
            </a:r>
            <a:r>
              <a:rPr lang="fr-FR" sz="1800" b="1" i="0" u="none" strike="noStrike" cap="none" dirty="0">
                <a:solidFill>
                  <a:srgbClr val="9A0E7C"/>
                </a:solidFill>
                <a:latin typeface="Calibri"/>
                <a:ea typeface="Calibri"/>
                <a:cs typeface="Calibri"/>
                <a:sym typeface="Calibri"/>
              </a:rPr>
              <a:t>relient</a:t>
            </a:r>
            <a:r>
              <a:rPr lang="fr-FR" sz="1800" b="0" i="0" u="none" strike="noStrike" cap="none" dirty="0">
                <a:solidFill>
                  <a:srgbClr val="9A0E7C"/>
                </a:solidFill>
                <a:latin typeface="Calibri"/>
                <a:ea typeface="Calibri"/>
                <a:cs typeface="Calibri"/>
                <a:sym typeface="Calibri"/>
              </a:rPr>
              <a:t> les </a:t>
            </a:r>
            <a:r>
              <a:rPr lang="fr-FR" sz="1800" b="1" i="0" u="none" strike="noStrike" cap="none" dirty="0">
                <a:solidFill>
                  <a:srgbClr val="9A0E7C"/>
                </a:solidFill>
                <a:latin typeface="Calibri"/>
                <a:ea typeface="Calibri"/>
                <a:cs typeface="Calibri"/>
                <a:sym typeface="Calibri"/>
              </a:rPr>
              <a:t>paramètres</a:t>
            </a:r>
            <a:r>
              <a:rPr lang="fr-FR" sz="1800" b="0" i="0" u="none" strike="noStrike" cap="none" dirty="0">
                <a:solidFill>
                  <a:srgbClr val="9A0E7C"/>
                </a:solidFill>
                <a:latin typeface="Calibri"/>
                <a:ea typeface="Calibri"/>
                <a:cs typeface="Calibri"/>
                <a:sym typeface="Calibri"/>
              </a:rPr>
              <a:t> que vous </a:t>
            </a:r>
            <a:r>
              <a:rPr lang="fr-FR" sz="1800" b="1" i="0" u="none" strike="noStrike" cap="none" dirty="0">
                <a:solidFill>
                  <a:srgbClr val="9A0E7C"/>
                </a:solidFill>
                <a:latin typeface="Calibri"/>
                <a:ea typeface="Calibri"/>
                <a:cs typeface="Calibri"/>
                <a:sym typeface="Calibri"/>
              </a:rPr>
              <a:t>cherchez</a:t>
            </a:r>
            <a:r>
              <a:rPr lang="fr-FR" sz="1800" b="0" i="0" u="none" strike="noStrike" cap="none" dirty="0">
                <a:solidFill>
                  <a:srgbClr val="9A0E7C"/>
                </a:solidFill>
                <a:latin typeface="Calibri"/>
                <a:ea typeface="Calibri"/>
                <a:cs typeface="Calibri"/>
                <a:sym typeface="Calibri"/>
              </a:rPr>
              <a:t> à ceux que vous  </a:t>
            </a:r>
            <a:r>
              <a:rPr lang="fr-FR" sz="1800" b="1" i="0" u="none" strike="noStrike" cap="none" dirty="0">
                <a:solidFill>
                  <a:srgbClr val="9A0E7C"/>
                </a:solidFill>
                <a:latin typeface="Calibri"/>
                <a:ea typeface="Calibri"/>
                <a:cs typeface="Calibri"/>
                <a:sym typeface="Calibri"/>
              </a:rPr>
              <a:t>connaissez</a:t>
            </a:r>
            <a:r>
              <a:rPr lang="fr-FR" sz="1800" b="0" i="0" u="none" strike="noStrike" cap="none" dirty="0">
                <a:solidFill>
                  <a:srgbClr val="9A0E7C"/>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9A0E7C"/>
              </a:buClr>
              <a:buSzPts val="1800"/>
              <a:buFont typeface="Noto Sans Symbols"/>
              <a:buChar char="⮚"/>
            </a:pPr>
            <a:r>
              <a:rPr lang="fr-FR" sz="1800" b="1" i="0" u="none" strike="noStrike" cap="none" dirty="0">
                <a:solidFill>
                  <a:srgbClr val="9A0E7C"/>
                </a:solidFill>
                <a:latin typeface="Calibri"/>
                <a:ea typeface="Calibri"/>
                <a:cs typeface="Calibri"/>
                <a:sym typeface="Calibri"/>
              </a:rPr>
              <a:t>Formules</a:t>
            </a:r>
            <a:r>
              <a:rPr lang="fr-FR" sz="1800" b="0" i="0" u="none" strike="noStrike" cap="none" dirty="0">
                <a:solidFill>
                  <a:srgbClr val="9A0E7C"/>
                </a:solidFill>
                <a:latin typeface="Calibri"/>
                <a:ea typeface="Calibri"/>
                <a:cs typeface="Calibri"/>
                <a:sym typeface="Calibri"/>
              </a:rPr>
              <a:t> directes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9A0E7C"/>
              </a:buClr>
              <a:buSzPts val="1800"/>
              <a:buFont typeface="Noto Sans Symbols"/>
              <a:buChar char="⮚"/>
            </a:pPr>
            <a:r>
              <a:rPr lang="fr-FR" sz="1800" b="0" i="0" u="none" strike="noStrike" cap="none" dirty="0">
                <a:solidFill>
                  <a:srgbClr val="9A0E7C"/>
                </a:solidFill>
                <a:latin typeface="Calibri"/>
                <a:ea typeface="Calibri"/>
                <a:cs typeface="Calibri"/>
                <a:sym typeface="Calibri"/>
              </a:rPr>
              <a:t>Etapes intermédiaires </a:t>
            </a:r>
            <a:endParaRPr sz="1400" b="0" i="0" u="none" strike="noStrike" cap="none" dirty="0">
              <a:solidFill>
                <a:srgbClr val="000000"/>
              </a:solidFill>
              <a:latin typeface="Arial"/>
              <a:ea typeface="Arial"/>
              <a:cs typeface="Arial"/>
              <a:sym typeface="Arial"/>
            </a:endParaRPr>
          </a:p>
        </p:txBody>
      </p:sp>
      <p:sp>
        <p:nvSpPr>
          <p:cNvPr id="357" name="Google Shape;357;p14"/>
          <p:cNvSpPr txBox="1"/>
          <p:nvPr/>
        </p:nvSpPr>
        <p:spPr>
          <a:xfrm>
            <a:off x="1037349" y="5819278"/>
            <a:ext cx="605256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dirty="0">
                <a:solidFill>
                  <a:srgbClr val="9A0E7C"/>
                </a:solidFill>
                <a:latin typeface="Calibri"/>
                <a:ea typeface="Calibri"/>
                <a:cs typeface="Calibri"/>
                <a:sym typeface="Calibri"/>
              </a:rPr>
              <a:t>Quelles </a:t>
            </a:r>
            <a:r>
              <a:rPr lang="fr-FR" sz="1800" b="1" i="0" u="none" strike="noStrike" cap="none" dirty="0">
                <a:solidFill>
                  <a:srgbClr val="9A0E7C"/>
                </a:solidFill>
                <a:latin typeface="Calibri"/>
                <a:ea typeface="Calibri"/>
                <a:cs typeface="Calibri"/>
                <a:sym typeface="Calibri"/>
              </a:rPr>
              <a:t>démarche  </a:t>
            </a:r>
            <a:r>
              <a:rPr lang="fr-FR" sz="1800" b="0" i="0" u="none" strike="noStrike" cap="none" dirty="0">
                <a:solidFill>
                  <a:srgbClr val="9A0E7C"/>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9A0E7C"/>
              </a:buClr>
              <a:buSzPts val="1800"/>
              <a:buFont typeface="Noto Sans Symbols"/>
              <a:buChar char="⮚"/>
            </a:pPr>
            <a:r>
              <a:rPr lang="fr-FR" sz="1800" b="0" i="0" u="none" strike="noStrike" cap="none" dirty="0">
                <a:solidFill>
                  <a:srgbClr val="9A0E7C"/>
                </a:solidFill>
                <a:latin typeface="Calibri"/>
                <a:ea typeface="Calibri"/>
                <a:cs typeface="Calibri"/>
                <a:sym typeface="Calibri"/>
              </a:rPr>
              <a:t>Visualisez votre </a:t>
            </a:r>
            <a:r>
              <a:rPr lang="fr-FR" sz="1800" b="1" i="0" u="none" strike="noStrike" cap="none" dirty="0">
                <a:solidFill>
                  <a:srgbClr val="9A0E7C"/>
                </a:solidFill>
                <a:latin typeface="Calibri"/>
                <a:ea typeface="Calibri"/>
                <a:cs typeface="Calibri"/>
                <a:sym typeface="Calibri"/>
              </a:rPr>
              <a:t>stratégie</a:t>
            </a:r>
            <a:r>
              <a:rPr lang="fr-FR" sz="1800" b="0" i="0" u="none" strike="noStrike" cap="none" dirty="0">
                <a:solidFill>
                  <a:srgbClr val="9A0E7C"/>
                </a:solidFill>
                <a:latin typeface="Calibri"/>
                <a:ea typeface="Calibri"/>
                <a:cs typeface="Calibri"/>
                <a:sym typeface="Calibri"/>
              </a:rPr>
              <a:t> de résolution du problème </a:t>
            </a:r>
            <a:endParaRPr sz="1400" b="0" i="0" u="none" strike="noStrike" cap="none" dirty="0">
              <a:solidFill>
                <a:srgbClr val="000000"/>
              </a:solidFill>
              <a:latin typeface="Arial"/>
              <a:ea typeface="Arial"/>
              <a:cs typeface="Arial"/>
              <a:sym typeface="Arial"/>
            </a:endParaRPr>
          </a:p>
        </p:txBody>
      </p:sp>
      <p:sp>
        <p:nvSpPr>
          <p:cNvPr id="358" name="Google Shape;358;p14"/>
          <p:cNvSpPr/>
          <p:nvPr/>
        </p:nvSpPr>
        <p:spPr>
          <a:xfrm>
            <a:off x="4895262" y="3142243"/>
            <a:ext cx="4248737"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dirty="0">
                <a:solidFill>
                  <a:srgbClr val="9A0E7C"/>
                </a:solidFill>
                <a:latin typeface="Calibri"/>
                <a:ea typeface="Calibri"/>
                <a:cs typeface="Calibri"/>
                <a:sym typeface="Calibri"/>
              </a:rPr>
              <a:t>Ajouter les données </a:t>
            </a:r>
            <a:r>
              <a:rPr lang="fr-FR" sz="1800" b="1" i="1" u="none" strike="noStrike" cap="none" dirty="0">
                <a:solidFill>
                  <a:srgbClr val="9A0E7C"/>
                </a:solidFill>
                <a:latin typeface="Calibri"/>
                <a:ea typeface="Calibri"/>
                <a:cs typeface="Calibri"/>
                <a:sym typeface="Calibri"/>
              </a:rPr>
              <a:t>explicites</a:t>
            </a:r>
            <a:r>
              <a:rPr lang="fr-FR" sz="1800" b="1" i="0" u="none" strike="noStrike" cap="none" dirty="0">
                <a:solidFill>
                  <a:srgbClr val="9A0E7C"/>
                </a:solidFill>
                <a:latin typeface="Calibri"/>
                <a:ea typeface="Calibri"/>
                <a:cs typeface="Calibri"/>
                <a:sym typeface="Calibri"/>
              </a:rPr>
              <a:t> de l’énoncé</a:t>
            </a:r>
            <a:endParaRPr sz="1400" b="0" i="0" u="none" strike="noStrike" cap="none" dirty="0">
              <a:solidFill>
                <a:srgbClr val="000000"/>
              </a:solidFill>
              <a:latin typeface="Arial"/>
              <a:ea typeface="Arial"/>
              <a:cs typeface="Arial"/>
              <a:sym typeface="Arial"/>
            </a:endParaRPr>
          </a:p>
        </p:txBody>
      </p:sp>
      <p:sp>
        <p:nvSpPr>
          <p:cNvPr id="359" name="Google Shape;359;p14"/>
          <p:cNvSpPr txBox="1"/>
          <p:nvPr/>
        </p:nvSpPr>
        <p:spPr>
          <a:xfrm>
            <a:off x="1017622" y="548680"/>
            <a:ext cx="454887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rgbClr val="0070C0"/>
                </a:solidFill>
                <a:latin typeface="Calibri"/>
                <a:ea typeface="Calibri"/>
                <a:cs typeface="Calibri"/>
                <a:sym typeface="Calibri"/>
              </a:rPr>
              <a:t>Comment résoudre un problème :</a:t>
            </a:r>
            <a:endParaRPr sz="1400" b="0" i="0" u="none" strike="noStrike" cap="none">
              <a:solidFill>
                <a:srgbClr val="000000"/>
              </a:solidFill>
              <a:latin typeface="Arial"/>
              <a:ea typeface="Arial"/>
              <a:cs typeface="Arial"/>
              <a:sym typeface="Arial"/>
            </a:endParaRPr>
          </a:p>
        </p:txBody>
      </p:sp>
      <p:sp>
        <p:nvSpPr>
          <p:cNvPr id="360" name="Google Shape;360;p14"/>
          <p:cNvSpPr txBox="1"/>
          <p:nvPr/>
        </p:nvSpPr>
        <p:spPr>
          <a:xfrm>
            <a:off x="1067166" y="3640360"/>
            <a:ext cx="557562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dirty="0">
                <a:solidFill>
                  <a:srgbClr val="366092"/>
                </a:solidFill>
                <a:latin typeface="Calibri"/>
                <a:ea typeface="Calibri"/>
                <a:cs typeface="Calibri"/>
                <a:sym typeface="Calibri"/>
              </a:rPr>
              <a:t>Comment relier ce que je cherche à ce que je connais ?</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18</a:t>
            </a:fld>
            <a:endParaRPr dirty="0"/>
          </a:p>
        </p:txBody>
      </p:sp>
      <p:sp>
        <p:nvSpPr>
          <p:cNvPr id="366" name="Google Shape;366;p15"/>
          <p:cNvSpPr/>
          <p:nvPr/>
        </p:nvSpPr>
        <p:spPr>
          <a:xfrm>
            <a:off x="3796493" y="102334"/>
            <a:ext cx="4454123" cy="3396985"/>
          </a:xfrm>
          <a:prstGeom prst="roundRect">
            <a:avLst>
              <a:gd name="adj" fmla="val 16667"/>
            </a:avLst>
          </a:prstGeom>
          <a:solidFill>
            <a:srgbClr val="FDE9D8"/>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67" name="Google Shape;367;p15"/>
          <p:cNvSpPr txBox="1"/>
          <p:nvPr/>
        </p:nvSpPr>
        <p:spPr>
          <a:xfrm>
            <a:off x="3925956" y="272121"/>
            <a:ext cx="4061768"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800" b="1" i="0" u="none" strike="noStrike" cap="none" dirty="0">
                <a:solidFill>
                  <a:srgbClr val="366092"/>
                </a:solidFill>
                <a:latin typeface="Calibri"/>
                <a:ea typeface="Calibri"/>
                <a:cs typeface="Calibri"/>
                <a:sym typeface="Calibri"/>
              </a:rPr>
              <a:t>Quels paramètres je connais ?</a:t>
            </a:r>
            <a:endParaRPr sz="1400" b="0" i="0" u="none" strike="noStrike" cap="none" dirty="0">
              <a:solidFill>
                <a:srgbClr val="000000"/>
              </a:solidFill>
              <a:latin typeface="Arial"/>
              <a:ea typeface="Arial"/>
              <a:cs typeface="Arial"/>
              <a:sym typeface="Arial"/>
            </a:endParaRPr>
          </a:p>
        </p:txBody>
      </p:sp>
      <p:sp>
        <p:nvSpPr>
          <p:cNvPr id="369" name="Google Shape;369;p15"/>
          <p:cNvSpPr/>
          <p:nvPr/>
        </p:nvSpPr>
        <p:spPr>
          <a:xfrm>
            <a:off x="372140" y="1377223"/>
            <a:ext cx="3339425" cy="1345565"/>
          </a:xfrm>
          <a:prstGeom prst="roundRect">
            <a:avLst>
              <a:gd name="adj" fmla="val 16667"/>
            </a:avLst>
          </a:prstGeom>
          <a:solidFill>
            <a:srgbClr val="FDE9D8"/>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0" name="Google Shape;370;p15"/>
          <p:cNvSpPr txBox="1"/>
          <p:nvPr/>
        </p:nvSpPr>
        <p:spPr>
          <a:xfrm>
            <a:off x="478465" y="1381358"/>
            <a:ext cx="3144355"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rgbClr val="366092"/>
                </a:solidFill>
                <a:latin typeface="Calibri"/>
                <a:ea typeface="Calibri"/>
                <a:cs typeface="Calibri"/>
                <a:sym typeface="Calibri"/>
              </a:rPr>
              <a:t>Quels paramètres je cherche ?</a:t>
            </a:r>
            <a:endParaRPr sz="1400" b="0" i="0" u="none" strike="noStrike" cap="none">
              <a:solidFill>
                <a:srgbClr val="000000"/>
              </a:solidFill>
              <a:latin typeface="Arial"/>
              <a:ea typeface="Arial"/>
              <a:cs typeface="Arial"/>
              <a:sym typeface="Arial"/>
            </a:endParaRPr>
          </a:p>
        </p:txBody>
      </p:sp>
      <p:sp>
        <p:nvSpPr>
          <p:cNvPr id="371" name="Google Shape;371;p15"/>
          <p:cNvSpPr/>
          <p:nvPr/>
        </p:nvSpPr>
        <p:spPr>
          <a:xfrm>
            <a:off x="774860" y="1796603"/>
            <a:ext cx="2459417"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600" b="1" i="0" u="none" strike="noStrike" cap="none" dirty="0">
                <a:solidFill>
                  <a:srgbClr val="7030A0"/>
                </a:solidFill>
                <a:latin typeface="Arial"/>
                <a:ea typeface="Arial"/>
                <a:cs typeface="Arial"/>
                <a:sym typeface="Arial"/>
              </a:rPr>
              <a:t>Le PR et le PP d’un œil normal</a:t>
            </a:r>
            <a:endParaRPr sz="1400" b="0" i="0" u="none" strike="noStrike" cap="none" dirty="0">
              <a:solidFill>
                <a:srgbClr val="000000"/>
              </a:solidFill>
              <a:latin typeface="Arial"/>
              <a:ea typeface="Arial"/>
              <a:cs typeface="Arial"/>
              <a:sym typeface="Arial"/>
            </a:endParaRPr>
          </a:p>
        </p:txBody>
      </p:sp>
      <p:sp>
        <p:nvSpPr>
          <p:cNvPr id="372" name="Google Shape;372;p15"/>
          <p:cNvSpPr/>
          <p:nvPr/>
        </p:nvSpPr>
        <p:spPr>
          <a:xfrm>
            <a:off x="849741" y="3758572"/>
            <a:ext cx="7089872" cy="2740497"/>
          </a:xfrm>
          <a:prstGeom prst="roundRect">
            <a:avLst>
              <a:gd name="adj" fmla="val 16667"/>
            </a:avLst>
          </a:prstGeom>
          <a:solidFill>
            <a:srgbClr val="DAE5F1"/>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73" name="Google Shape;373;p15"/>
          <p:cNvSpPr txBox="1"/>
          <p:nvPr/>
        </p:nvSpPr>
        <p:spPr>
          <a:xfrm>
            <a:off x="1008678" y="3786172"/>
            <a:ext cx="557562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rgbClr val="366092"/>
                </a:solidFill>
                <a:latin typeface="Calibri"/>
                <a:ea typeface="Calibri"/>
                <a:cs typeface="Calibri"/>
                <a:sym typeface="Calibri"/>
              </a:rPr>
              <a:t>Comment relier ce que je cherche à ce que je connais ?</a:t>
            </a:r>
            <a:endParaRPr sz="1400" b="0" i="0" u="none" strike="noStrike" cap="none">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2" name="ZoneTexte 1">
                <a:extLst>
                  <a:ext uri="{FF2B5EF4-FFF2-40B4-BE49-F238E27FC236}">
                    <a16:creationId xmlns:a16="http://schemas.microsoft.com/office/drawing/2014/main" id="{0EBC6B3B-6821-EC4E-8B0D-2CE55809D995}"/>
                  </a:ext>
                </a:extLst>
              </p:cNvPr>
              <p:cNvSpPr txBox="1"/>
              <p:nvPr/>
            </p:nvSpPr>
            <p:spPr>
              <a:xfrm>
                <a:off x="4117549" y="627159"/>
                <a:ext cx="4054375" cy="2124236"/>
              </a:xfrm>
              <a:prstGeom prst="rect">
                <a:avLst/>
              </a:prstGeom>
              <a:noFill/>
            </p:spPr>
            <p:txBody>
              <a:bodyPr wrap="square" rtlCol="0">
                <a:spAutoFit/>
              </a:bodyPr>
              <a:lstStyle/>
              <a:p>
                <a:r>
                  <a:rPr lang="fr-FR" sz="1600" dirty="0">
                    <a:solidFill>
                      <a:srgbClr val="AC4C9E"/>
                    </a:solidFill>
                  </a:rPr>
                  <a:t>Je connais la distance cristallin-rétine </a:t>
                </a:r>
              </a:p>
              <a:p>
                <a:r>
                  <a:rPr lang="fr-FR" sz="1600" dirty="0">
                    <a:solidFill>
                      <a:srgbClr val="AC4C9E"/>
                    </a:solidFill>
                  </a:rPr>
                  <a:t>d = 15,4 mm (= 15,4 10</a:t>
                </a:r>
                <a:r>
                  <a:rPr lang="fr-FR" sz="1600" baseline="30000" dirty="0">
                    <a:solidFill>
                      <a:srgbClr val="AC4C9E"/>
                    </a:solidFill>
                  </a:rPr>
                  <a:t>-3</a:t>
                </a:r>
                <a:r>
                  <a:rPr lang="fr-FR" sz="1600" dirty="0">
                    <a:solidFill>
                      <a:srgbClr val="AC4C9E"/>
                    </a:solidFill>
                  </a:rPr>
                  <a:t>)</a:t>
                </a:r>
              </a:p>
              <a:p>
                <a:pPr algn="ctr"/>
                <a14:m>
                  <m:oMath xmlns:m="http://schemas.openxmlformats.org/officeDocument/2006/math">
                    <m:r>
                      <a:rPr lang="fr-FR" sz="1800" i="1" smtClean="0">
                        <a:solidFill>
                          <a:srgbClr val="AC4C9E"/>
                        </a:solidFill>
                        <a:latin typeface="Cambria Math" panose="02040503050406030204" pitchFamily="18" charset="0"/>
                      </a:rPr>
                      <m:t>𝑑</m:t>
                    </m:r>
                    <m:r>
                      <a:rPr lang="fr-FR" sz="1800" b="0" i="1" smtClean="0">
                        <a:solidFill>
                          <a:srgbClr val="AC4C9E"/>
                        </a:solidFill>
                        <a:latin typeface="Cambria Math" panose="02040503050406030204" pitchFamily="18" charset="0"/>
                      </a:rPr>
                      <m:t>=</m:t>
                    </m:r>
                    <m:sSup>
                      <m:sSupPr>
                        <m:ctrlPr>
                          <a:rPr lang="fr-FR" sz="1800" b="0" i="1" smtClean="0">
                            <a:solidFill>
                              <a:srgbClr val="AC4C9E"/>
                            </a:solidFill>
                            <a:latin typeface="Cambria Math" panose="02040503050406030204" pitchFamily="18" charset="0"/>
                          </a:rPr>
                        </m:ctrlPr>
                      </m:sSupPr>
                      <m:e>
                        <m:acc>
                          <m:accPr>
                            <m:chr m:val="̅"/>
                            <m:ctrlPr>
                              <a:rPr lang="fr-FR" sz="1800" i="1">
                                <a:solidFill>
                                  <a:srgbClr val="AC4C9E"/>
                                </a:solidFill>
                                <a:latin typeface="Cambria Math" panose="02040503050406030204" pitchFamily="18" charset="0"/>
                              </a:rPr>
                            </m:ctrlPr>
                          </m:accPr>
                          <m:e>
                            <m:r>
                              <a:rPr lang="fr-FR" sz="1800" i="1">
                                <a:solidFill>
                                  <a:srgbClr val="AC4C9E"/>
                                </a:solidFill>
                                <a:latin typeface="Cambria Math" panose="02040503050406030204" pitchFamily="18" charset="0"/>
                              </a:rPr>
                              <m:t>𝑂𝐴</m:t>
                            </m:r>
                          </m:e>
                        </m:acc>
                      </m:e>
                      <m:sup>
                        <m:r>
                          <a:rPr lang="fr-FR" sz="1800" b="0" i="1" smtClean="0">
                            <a:solidFill>
                              <a:srgbClr val="AC4C9E"/>
                            </a:solidFill>
                            <a:latin typeface="Cambria Math" panose="02040503050406030204" pitchFamily="18" charset="0"/>
                          </a:rPr>
                          <m:t>′</m:t>
                        </m:r>
                      </m:sup>
                    </m:sSup>
                    <m:r>
                      <a:rPr lang="fr-FR" sz="1800" b="0" i="1" smtClean="0">
                        <a:solidFill>
                          <a:srgbClr val="AC4C9E"/>
                        </a:solidFill>
                        <a:latin typeface="Cambria Math" panose="02040503050406030204" pitchFamily="18" charset="0"/>
                      </a:rPr>
                      <m:t> </m:t>
                    </m:r>
                  </m:oMath>
                </a14:m>
                <a:r>
                  <a:rPr lang="fr-FR" sz="1800" dirty="0">
                    <a:solidFill>
                      <a:srgbClr val="AC4C9E"/>
                    </a:solidFill>
                    <a:latin typeface="Calibri" panose="020F0502020204030204" pitchFamily="34" charset="0"/>
                    <a:cs typeface="Calibri" panose="020F0502020204030204" pitchFamily="34" charset="0"/>
                  </a:rPr>
                  <a:t>(pour l’œil)</a:t>
                </a:r>
              </a:p>
              <a:p>
                <a:pPr algn="ctr"/>
                <a:endParaRPr lang="fr-FR" sz="1600" dirty="0">
                  <a:solidFill>
                    <a:srgbClr val="AC4C9E"/>
                  </a:solidFill>
                </a:endParaRPr>
              </a:p>
              <a:p>
                <a:r>
                  <a:rPr lang="fr-FR" sz="1600" dirty="0">
                    <a:solidFill>
                      <a:srgbClr val="AC4C9E"/>
                    </a:solidFill>
                  </a:rPr>
                  <a:t>Je connais de combien la vergence peut augmenter quand on passe du PR au PP :</a:t>
                </a:r>
              </a:p>
              <a:p>
                <a:pPr algn="ctr"/>
                <a14:m>
                  <m:oMath xmlns:m="http://schemas.openxmlformats.org/officeDocument/2006/math">
                    <m:sSub>
                      <m:sSubPr>
                        <m:ctrlPr>
                          <a:rPr lang="fr-FR" sz="1800" i="1" smtClean="0">
                            <a:solidFill>
                              <a:srgbClr val="AC4C9E"/>
                            </a:solidFill>
                            <a:latin typeface="Cambria Math" panose="02040503050406030204" pitchFamily="18" charset="0"/>
                          </a:rPr>
                        </m:ctrlPr>
                      </m:sSubPr>
                      <m:e>
                        <m:r>
                          <a:rPr lang="fr-FR" sz="1800" i="1">
                            <a:solidFill>
                              <a:srgbClr val="AC4C9E"/>
                            </a:solidFill>
                            <a:latin typeface="Cambria Math" panose="02040503050406030204" pitchFamily="18" charset="0"/>
                          </a:rPr>
                          <m:t>𝑉</m:t>
                        </m:r>
                      </m:e>
                      <m:sub>
                        <m:r>
                          <a:rPr lang="fr-FR" sz="1800" i="1">
                            <a:solidFill>
                              <a:srgbClr val="AC4C9E"/>
                            </a:solidFill>
                            <a:latin typeface="Cambria Math" panose="02040503050406030204" pitchFamily="18" charset="0"/>
                          </a:rPr>
                          <m:t>𝑃𝑃</m:t>
                        </m:r>
                      </m:sub>
                    </m:sSub>
                    <m:r>
                      <a:rPr lang="fr-FR" sz="1800" i="1">
                        <a:solidFill>
                          <a:srgbClr val="AC4C9E"/>
                        </a:solidFill>
                        <a:latin typeface="Cambria Math" panose="02040503050406030204" pitchFamily="18" charset="0"/>
                      </a:rPr>
                      <m:t>=</m:t>
                    </m:r>
                    <m:sSub>
                      <m:sSubPr>
                        <m:ctrlPr>
                          <a:rPr lang="fr-FR" sz="1800" i="1">
                            <a:solidFill>
                              <a:srgbClr val="AC4C9E"/>
                            </a:solidFill>
                            <a:latin typeface="Cambria Math" panose="02040503050406030204" pitchFamily="18" charset="0"/>
                          </a:rPr>
                        </m:ctrlPr>
                      </m:sSubPr>
                      <m:e>
                        <m:r>
                          <a:rPr lang="fr-FR" sz="1800" i="1">
                            <a:solidFill>
                              <a:srgbClr val="AC4C9E"/>
                            </a:solidFill>
                            <a:latin typeface="Cambria Math" panose="02040503050406030204" pitchFamily="18" charset="0"/>
                          </a:rPr>
                          <m:t> </m:t>
                        </m:r>
                        <m:r>
                          <a:rPr lang="fr-FR" sz="1800" i="1">
                            <a:solidFill>
                              <a:srgbClr val="AC4C9E"/>
                            </a:solidFill>
                            <a:latin typeface="Cambria Math" panose="02040503050406030204" pitchFamily="18" charset="0"/>
                          </a:rPr>
                          <m:t>𝑉</m:t>
                        </m:r>
                      </m:e>
                      <m:sub>
                        <m:r>
                          <a:rPr lang="fr-FR" sz="1800" i="1">
                            <a:solidFill>
                              <a:srgbClr val="AC4C9E"/>
                            </a:solidFill>
                            <a:latin typeface="Cambria Math" panose="02040503050406030204" pitchFamily="18" charset="0"/>
                          </a:rPr>
                          <m:t>𝑃𝑅</m:t>
                        </m:r>
                      </m:sub>
                    </m:sSub>
                    <m:r>
                      <a:rPr lang="fr-FR" sz="1800" i="1">
                        <a:solidFill>
                          <a:srgbClr val="AC4C9E"/>
                        </a:solidFill>
                        <a:latin typeface="Cambria Math" panose="02040503050406030204" pitchFamily="18" charset="0"/>
                      </a:rPr>
                      <m:t>+6</m:t>
                    </m:r>
                    <m:r>
                      <a:rPr lang="fr-FR" sz="1800" i="1">
                        <a:solidFill>
                          <a:srgbClr val="AC4C9E"/>
                        </a:solidFill>
                        <a:latin typeface="Cambria Math" panose="02040503050406030204" pitchFamily="18" charset="0"/>
                      </a:rPr>
                      <m:t>𝛿</m:t>
                    </m:r>
                  </m:oMath>
                </a14:m>
                <a:r>
                  <a:rPr lang="fr-FR" sz="1800" dirty="0">
                    <a:solidFill>
                      <a:srgbClr val="AC4C9E"/>
                    </a:solidFill>
                    <a:effectLst/>
                  </a:rPr>
                  <a:t> </a:t>
                </a:r>
                <a:endParaRPr lang="fr-FR" sz="1800" dirty="0">
                  <a:solidFill>
                    <a:srgbClr val="AC4C9E"/>
                  </a:solidFill>
                </a:endParaRPr>
              </a:p>
              <a:p>
                <a:endParaRPr lang="fr-FR" sz="1600" dirty="0">
                  <a:solidFill>
                    <a:srgbClr val="AC4C9E"/>
                  </a:solidFill>
                </a:endParaRPr>
              </a:p>
            </p:txBody>
          </p:sp>
        </mc:Choice>
        <mc:Fallback xmlns="">
          <p:sp>
            <p:nvSpPr>
              <p:cNvPr id="2" name="ZoneTexte 1">
                <a:extLst>
                  <a:ext uri="{FF2B5EF4-FFF2-40B4-BE49-F238E27FC236}">
                    <a16:creationId xmlns:a16="http://schemas.microsoft.com/office/drawing/2014/main" id="{0EBC6B3B-6821-EC4E-8B0D-2CE55809D995}"/>
                  </a:ext>
                </a:extLst>
              </p:cNvPr>
              <p:cNvSpPr txBox="1">
                <a:spLocks noRot="1" noChangeAspect="1" noMove="1" noResize="1" noEditPoints="1" noAdjustHandles="1" noChangeArrowheads="1" noChangeShapeType="1" noTextEdit="1"/>
              </p:cNvSpPr>
              <p:nvPr/>
            </p:nvSpPr>
            <p:spPr>
              <a:xfrm>
                <a:off x="4117549" y="627159"/>
                <a:ext cx="4054375" cy="2124236"/>
              </a:xfrm>
              <a:prstGeom prst="rect">
                <a:avLst/>
              </a:prstGeom>
              <a:blipFill>
                <a:blip r:embed="rId3"/>
                <a:stretch>
                  <a:fillRect l="-940"/>
                </a:stretch>
              </a:blipFill>
            </p:spPr>
            <p:txBody>
              <a:bodyPr/>
              <a:lstStyle/>
              <a:p>
                <a:r>
                  <a:rPr lang="fr-FR">
                    <a:noFill/>
                  </a:rPr>
                  <a:t> </a:t>
                </a:r>
              </a:p>
            </p:txBody>
          </p:sp>
        </mc:Fallback>
      </mc:AlternateContent>
      <p:grpSp>
        <p:nvGrpSpPr>
          <p:cNvPr id="17" name="Groupe 16">
            <a:extLst>
              <a:ext uri="{FF2B5EF4-FFF2-40B4-BE49-F238E27FC236}">
                <a16:creationId xmlns:a16="http://schemas.microsoft.com/office/drawing/2014/main" id="{C9E4545C-4B3C-3C4B-9D4B-3B5EB1A0650F}"/>
              </a:ext>
            </a:extLst>
          </p:cNvPr>
          <p:cNvGrpSpPr/>
          <p:nvPr/>
        </p:nvGrpSpPr>
        <p:grpSpPr>
          <a:xfrm>
            <a:off x="3307796" y="4249906"/>
            <a:ext cx="4390473" cy="1160419"/>
            <a:chOff x="0" y="-120284"/>
            <a:chExt cx="8610556" cy="3120607"/>
          </a:xfrm>
        </p:grpSpPr>
        <p:cxnSp>
          <p:nvCxnSpPr>
            <p:cNvPr id="18" name="Line 103">
              <a:extLst>
                <a:ext uri="{FF2B5EF4-FFF2-40B4-BE49-F238E27FC236}">
                  <a16:creationId xmlns:a16="http://schemas.microsoft.com/office/drawing/2014/main" id="{FA3D38BA-204B-4C47-AA70-86DF678EF28F}"/>
                </a:ext>
              </a:extLst>
            </p:cNvPr>
            <p:cNvCxnSpPr/>
            <p:nvPr/>
          </p:nvCxnSpPr>
          <p:spPr bwMode="auto">
            <a:xfrm flipV="1">
              <a:off x="0" y="1485357"/>
              <a:ext cx="8610556" cy="0"/>
            </a:xfrm>
            <a:prstGeom prst="line">
              <a:avLst/>
            </a:prstGeom>
            <a:noFill/>
            <a:ln w="12700">
              <a:solidFill>
                <a:schemeClr val="tx1"/>
              </a:solidFill>
              <a:prstDash val="dash"/>
              <a:round/>
              <a:headEnd/>
              <a:tailEnd type="triangle" w="lg" len="lg"/>
            </a:ln>
            <a:extLst>
              <a:ext uri="{909E8E84-426E-40DD-AFC4-6F175D3DCCD1}">
                <a14:hiddenFill xmlns:a14="http://schemas.microsoft.com/office/drawing/2010/main">
                  <a:noFill/>
                </a14:hiddenFill>
              </a:ext>
            </a:extLst>
          </p:spPr>
        </p:cxnSp>
        <p:cxnSp>
          <p:nvCxnSpPr>
            <p:cNvPr id="19" name="Line 214">
              <a:extLst>
                <a:ext uri="{FF2B5EF4-FFF2-40B4-BE49-F238E27FC236}">
                  <a16:creationId xmlns:a16="http://schemas.microsoft.com/office/drawing/2014/main" id="{711C6A3E-D4E1-5042-A3A7-81784E7B4140}"/>
                </a:ext>
              </a:extLst>
            </p:cNvPr>
            <p:cNvCxnSpPr/>
            <p:nvPr/>
          </p:nvCxnSpPr>
          <p:spPr bwMode="auto">
            <a:xfrm>
              <a:off x="4195951" y="0"/>
              <a:ext cx="0" cy="2992500"/>
            </a:xfrm>
            <a:prstGeom prst="line">
              <a:avLst/>
            </a:prstGeom>
            <a:noFill/>
            <a:ln w="12700">
              <a:solidFill>
                <a:schemeClr val="tx1"/>
              </a:solidFill>
              <a:round/>
              <a:headEnd type="triangle" w="lg" len="lg"/>
              <a:tailEnd type="triangle" w="lg" len="lg"/>
            </a:ln>
            <a:extLst>
              <a:ext uri="{909E8E84-426E-40DD-AFC4-6F175D3DCCD1}">
                <a14:hiddenFill xmlns:a14="http://schemas.microsoft.com/office/drawing/2010/main">
                  <a:noFill/>
                </a14:hiddenFill>
              </a:ext>
            </a:extLst>
          </p:spPr>
        </p:cxnSp>
        <p:sp>
          <p:nvSpPr>
            <p:cNvPr id="20" name="ZoneTexte 3">
              <a:extLst>
                <a:ext uri="{FF2B5EF4-FFF2-40B4-BE49-F238E27FC236}">
                  <a16:creationId xmlns:a16="http://schemas.microsoft.com/office/drawing/2014/main" id="{4E2A187B-BDB1-CA41-B077-6206E5178016}"/>
                </a:ext>
              </a:extLst>
            </p:cNvPr>
            <p:cNvSpPr txBox="1"/>
            <p:nvPr/>
          </p:nvSpPr>
          <p:spPr>
            <a:xfrm>
              <a:off x="4154216" y="1555276"/>
              <a:ext cx="424357" cy="414918"/>
            </a:xfrm>
            <a:prstGeom prst="rect">
              <a:avLst/>
            </a:prstGeom>
            <a:noFill/>
          </p:spPr>
          <p:txBody>
            <a:bodyPr wrap="none" rtlCol="0">
              <a:spAutoFit/>
            </a:bodyPr>
            <a:lstStyle/>
            <a:p>
              <a:pPr>
                <a:spcAft>
                  <a:spcPts val="0"/>
                </a:spcAft>
              </a:pPr>
              <a:r>
                <a:rPr lang="fr-FR" sz="12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fr-FR" sz="1200">
                <a:effectLst/>
                <a:latin typeface="Times New Roman" panose="02020603050405020304" pitchFamily="18" charset="0"/>
                <a:ea typeface="Times New Roman" panose="02020603050405020304" pitchFamily="18" charset="0"/>
              </a:endParaRPr>
            </a:p>
          </p:txBody>
        </p:sp>
        <p:cxnSp>
          <p:nvCxnSpPr>
            <p:cNvPr id="21" name="Connecteur droit 20">
              <a:extLst>
                <a:ext uri="{FF2B5EF4-FFF2-40B4-BE49-F238E27FC236}">
                  <a16:creationId xmlns:a16="http://schemas.microsoft.com/office/drawing/2014/main" id="{A91FA538-C6FC-4248-8E89-2703F91BD676}"/>
                </a:ext>
              </a:extLst>
            </p:cNvPr>
            <p:cNvCxnSpPr/>
            <p:nvPr/>
          </p:nvCxnSpPr>
          <p:spPr>
            <a:xfrm>
              <a:off x="2981299" y="1302214"/>
              <a:ext cx="0" cy="403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B1416B5C-2BC1-2940-A584-6DA6D9FFC76D}"/>
                </a:ext>
              </a:extLst>
            </p:cNvPr>
            <p:cNvCxnSpPr/>
            <p:nvPr/>
          </p:nvCxnSpPr>
          <p:spPr>
            <a:xfrm>
              <a:off x="5333326" y="1297146"/>
              <a:ext cx="0" cy="403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ZoneTexte 6">
              <a:extLst>
                <a:ext uri="{FF2B5EF4-FFF2-40B4-BE49-F238E27FC236}">
                  <a16:creationId xmlns:a16="http://schemas.microsoft.com/office/drawing/2014/main" id="{B5A622BA-010A-E941-A73E-C5EA9F69C320}"/>
                </a:ext>
              </a:extLst>
            </p:cNvPr>
            <p:cNvSpPr txBox="1"/>
            <p:nvPr/>
          </p:nvSpPr>
          <p:spPr>
            <a:xfrm>
              <a:off x="2896048" y="910059"/>
              <a:ext cx="378751" cy="414824"/>
            </a:xfrm>
            <a:prstGeom prst="rect">
              <a:avLst/>
            </a:prstGeom>
            <a:noFill/>
          </p:spPr>
          <p:txBody>
            <a:bodyPr wrap="none" rtlCol="0">
              <a:spAutoFit/>
            </a:bodyPr>
            <a:lstStyle/>
            <a:p>
              <a:pPr>
                <a:spcAft>
                  <a:spcPts val="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fr-FR" sz="1200" dirty="0">
                <a:effectLst/>
                <a:latin typeface="Times New Roman" panose="02020603050405020304" pitchFamily="18" charset="0"/>
                <a:ea typeface="Times New Roman" panose="02020603050405020304" pitchFamily="18" charset="0"/>
              </a:endParaRPr>
            </a:p>
          </p:txBody>
        </p:sp>
        <p:sp>
          <p:nvSpPr>
            <p:cNvPr id="24" name="ZoneTexte 7">
              <a:extLst>
                <a:ext uri="{FF2B5EF4-FFF2-40B4-BE49-F238E27FC236}">
                  <a16:creationId xmlns:a16="http://schemas.microsoft.com/office/drawing/2014/main" id="{8A70AF92-2D3F-AE44-9031-C64466096DA2}"/>
                </a:ext>
              </a:extLst>
            </p:cNvPr>
            <p:cNvSpPr txBox="1"/>
            <p:nvPr/>
          </p:nvSpPr>
          <p:spPr>
            <a:xfrm>
              <a:off x="5147216" y="716334"/>
              <a:ext cx="435708" cy="414824"/>
            </a:xfrm>
            <a:prstGeom prst="rect">
              <a:avLst/>
            </a:prstGeom>
            <a:noFill/>
          </p:spPr>
          <p:txBody>
            <a:bodyPr wrap="none" rtlCol="0">
              <a:spAutoFit/>
            </a:bodyPr>
            <a:lstStyle/>
            <a:p>
              <a:pPr>
                <a:spcAft>
                  <a:spcPts val="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fr-FR" sz="1200" dirty="0">
                <a:effectLst/>
                <a:latin typeface="Times New Roman" panose="02020603050405020304" pitchFamily="18" charset="0"/>
                <a:ea typeface="Times New Roman" panose="02020603050405020304" pitchFamily="18" charset="0"/>
              </a:endParaRPr>
            </a:p>
          </p:txBody>
        </p:sp>
        <p:cxnSp>
          <p:nvCxnSpPr>
            <p:cNvPr id="25" name="Connecteur droit 24">
              <a:extLst>
                <a:ext uri="{FF2B5EF4-FFF2-40B4-BE49-F238E27FC236}">
                  <a16:creationId xmlns:a16="http://schemas.microsoft.com/office/drawing/2014/main" id="{49FAC26F-70AF-094D-AFD4-174F856FBB7A}"/>
                </a:ext>
              </a:extLst>
            </p:cNvPr>
            <p:cNvCxnSpPr>
              <a:cxnSpLocks/>
            </p:cNvCxnSpPr>
            <p:nvPr/>
          </p:nvCxnSpPr>
          <p:spPr>
            <a:xfrm>
              <a:off x="971531" y="473709"/>
              <a:ext cx="0" cy="1030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ZoneTexte 9">
              <a:extLst>
                <a:ext uri="{FF2B5EF4-FFF2-40B4-BE49-F238E27FC236}">
                  <a16:creationId xmlns:a16="http://schemas.microsoft.com/office/drawing/2014/main" id="{04399BC8-2116-A148-A896-4DF096DD1FAD}"/>
                </a:ext>
              </a:extLst>
            </p:cNvPr>
            <p:cNvSpPr txBox="1"/>
            <p:nvPr/>
          </p:nvSpPr>
          <p:spPr>
            <a:xfrm>
              <a:off x="548223" y="1040160"/>
              <a:ext cx="405331" cy="414824"/>
            </a:xfrm>
            <a:prstGeom prst="rect">
              <a:avLst/>
            </a:prstGeom>
            <a:noFill/>
          </p:spPr>
          <p:txBody>
            <a:bodyPr wrap="none" rtlCol="0">
              <a:spAutoFit/>
            </a:bodyPr>
            <a:lstStyle/>
            <a:p>
              <a:pPr>
                <a:spcAft>
                  <a:spcPts val="0"/>
                </a:spcAft>
              </a:pPr>
              <a:r>
                <a:rPr lang="fr-FR" sz="12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fr-FR" sz="1200">
                <a:effectLst/>
                <a:latin typeface="Times New Roman" panose="02020603050405020304" pitchFamily="18" charset="0"/>
                <a:ea typeface="Times New Roman" panose="02020603050405020304" pitchFamily="18" charset="0"/>
              </a:endParaRPr>
            </a:p>
          </p:txBody>
        </p:sp>
        <p:sp>
          <p:nvSpPr>
            <p:cNvPr id="27" name="ZoneTexte 10">
              <a:extLst>
                <a:ext uri="{FF2B5EF4-FFF2-40B4-BE49-F238E27FC236}">
                  <a16:creationId xmlns:a16="http://schemas.microsoft.com/office/drawing/2014/main" id="{FFC4EF37-D493-924A-8D21-A9F46D7D9E7D}"/>
                </a:ext>
              </a:extLst>
            </p:cNvPr>
            <p:cNvSpPr txBox="1"/>
            <p:nvPr/>
          </p:nvSpPr>
          <p:spPr>
            <a:xfrm>
              <a:off x="5929531" y="2123714"/>
              <a:ext cx="454692" cy="414823"/>
            </a:xfrm>
            <a:prstGeom prst="rect">
              <a:avLst/>
            </a:prstGeom>
            <a:noFill/>
          </p:spPr>
          <p:txBody>
            <a:bodyPr wrap="none" rtlCol="0">
              <a:spAutoFit/>
            </a:bodyPr>
            <a:lstStyle/>
            <a:p>
              <a:pPr>
                <a:spcAft>
                  <a:spcPts val="0"/>
                </a:spcAft>
              </a:pPr>
              <a:r>
                <a:rPr lang="fr-FR" sz="12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fr-FR" sz="1200">
                <a:effectLst/>
                <a:latin typeface="Times New Roman" panose="02020603050405020304" pitchFamily="18" charset="0"/>
                <a:ea typeface="Times New Roman" panose="02020603050405020304" pitchFamily="18" charset="0"/>
              </a:endParaRPr>
            </a:p>
          </p:txBody>
        </p:sp>
        <p:cxnSp>
          <p:nvCxnSpPr>
            <p:cNvPr id="28" name="Connecteur droit 27">
              <a:extLst>
                <a:ext uri="{FF2B5EF4-FFF2-40B4-BE49-F238E27FC236}">
                  <a16:creationId xmlns:a16="http://schemas.microsoft.com/office/drawing/2014/main" id="{ED7CAEEB-A915-C94E-A1DC-16083B1C5818}"/>
                </a:ext>
              </a:extLst>
            </p:cNvPr>
            <p:cNvCxnSpPr>
              <a:cxnSpLocks/>
            </p:cNvCxnSpPr>
            <p:nvPr/>
          </p:nvCxnSpPr>
          <p:spPr>
            <a:xfrm>
              <a:off x="99792" y="215554"/>
              <a:ext cx="7602929" cy="2386902"/>
            </a:xfrm>
            <a:prstGeom prst="line">
              <a:avLst/>
            </a:prstGeom>
            <a:ln w="12700">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E7268328-D97E-D745-84EE-041D091A5480}"/>
                </a:ext>
              </a:extLst>
            </p:cNvPr>
            <p:cNvCxnSpPr>
              <a:cxnSpLocks/>
            </p:cNvCxnSpPr>
            <p:nvPr/>
          </p:nvCxnSpPr>
          <p:spPr>
            <a:xfrm flipV="1">
              <a:off x="126779" y="480659"/>
              <a:ext cx="4069172" cy="0"/>
            </a:xfrm>
            <a:prstGeom prst="line">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0" name="Line 106">
              <a:extLst>
                <a:ext uri="{FF2B5EF4-FFF2-40B4-BE49-F238E27FC236}">
                  <a16:creationId xmlns:a16="http://schemas.microsoft.com/office/drawing/2014/main" id="{F3463D09-78C5-9A47-91C3-0A17E4CC3617}"/>
                </a:ext>
              </a:extLst>
            </p:cNvPr>
            <p:cNvCxnSpPr/>
            <p:nvPr/>
          </p:nvCxnSpPr>
          <p:spPr bwMode="auto">
            <a:xfrm>
              <a:off x="2141531" y="860926"/>
              <a:ext cx="118698" cy="61029"/>
            </a:xfrm>
            <a:prstGeom prst="line">
              <a:avLst/>
            </a:prstGeom>
            <a:noFill/>
            <a:ln w="12700">
              <a:solidFill>
                <a:schemeClr val="accent5"/>
              </a:solidFill>
              <a:round/>
              <a:headEnd/>
              <a:tailEnd type="arrow" w="lg" len="lg"/>
            </a:ln>
            <a:extLst>
              <a:ext uri="{909E8E84-426E-40DD-AFC4-6F175D3DCCD1}">
                <a14:hiddenFill xmlns:a14="http://schemas.microsoft.com/office/drawing/2010/main">
                  <a:noFill/>
                </a14:hiddenFill>
              </a:ext>
            </a:extLst>
          </p:spPr>
        </p:cxnSp>
        <p:cxnSp>
          <p:nvCxnSpPr>
            <p:cNvPr id="31" name="Line 106">
              <a:extLst>
                <a:ext uri="{FF2B5EF4-FFF2-40B4-BE49-F238E27FC236}">
                  <a16:creationId xmlns:a16="http://schemas.microsoft.com/office/drawing/2014/main" id="{5E062627-D7F0-2C4A-B494-5CEA11F03429}"/>
                </a:ext>
              </a:extLst>
            </p:cNvPr>
            <p:cNvCxnSpPr/>
            <p:nvPr/>
          </p:nvCxnSpPr>
          <p:spPr bwMode="auto">
            <a:xfrm flipV="1">
              <a:off x="2944813" y="465668"/>
              <a:ext cx="197987" cy="14658"/>
            </a:xfrm>
            <a:prstGeom prst="line">
              <a:avLst/>
            </a:prstGeom>
            <a:noFill/>
            <a:ln w="12700">
              <a:solidFill>
                <a:srgbClr val="FF3300"/>
              </a:solidFill>
              <a:round/>
              <a:headEnd/>
              <a:tailEnd type="arrow" w="lg" len="lg"/>
            </a:ln>
            <a:extLst>
              <a:ext uri="{909E8E84-426E-40DD-AFC4-6F175D3DCCD1}">
                <a14:hiddenFill xmlns:a14="http://schemas.microsoft.com/office/drawing/2010/main">
                  <a:noFill/>
                </a14:hiddenFill>
              </a:ext>
            </a:extLst>
          </p:spPr>
        </p:cxnSp>
        <p:sp>
          <p:nvSpPr>
            <p:cNvPr id="32" name="ZoneTexte 15">
              <a:extLst>
                <a:ext uri="{FF2B5EF4-FFF2-40B4-BE49-F238E27FC236}">
                  <a16:creationId xmlns:a16="http://schemas.microsoft.com/office/drawing/2014/main" id="{E6F3558E-0BEA-FD41-B9FA-23EB172F14FC}"/>
                </a:ext>
              </a:extLst>
            </p:cNvPr>
            <p:cNvSpPr txBox="1"/>
            <p:nvPr/>
          </p:nvSpPr>
          <p:spPr>
            <a:xfrm>
              <a:off x="736859" y="-120284"/>
              <a:ext cx="397737" cy="414824"/>
            </a:xfrm>
            <a:prstGeom prst="rect">
              <a:avLst/>
            </a:prstGeom>
            <a:noFill/>
          </p:spPr>
          <p:txBody>
            <a:bodyPr wrap="none" rtlCol="0">
              <a:spAutoFit/>
            </a:bodyPr>
            <a:lstStyle/>
            <a:p>
              <a:pPr>
                <a:spcAft>
                  <a:spcPts val="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fr-FR" sz="1200" dirty="0">
                <a:effectLst/>
                <a:latin typeface="Times New Roman" panose="02020603050405020304" pitchFamily="18" charset="0"/>
                <a:ea typeface="Times New Roman" panose="02020603050405020304" pitchFamily="18" charset="0"/>
              </a:endParaRPr>
            </a:p>
          </p:txBody>
        </p:sp>
        <p:cxnSp>
          <p:nvCxnSpPr>
            <p:cNvPr id="33" name="Connecteur droit 32">
              <a:extLst>
                <a:ext uri="{FF2B5EF4-FFF2-40B4-BE49-F238E27FC236}">
                  <a16:creationId xmlns:a16="http://schemas.microsoft.com/office/drawing/2014/main" id="{4E0CF7BF-83C1-1845-A90B-3318F8C75A5D}"/>
                </a:ext>
              </a:extLst>
            </p:cNvPr>
            <p:cNvCxnSpPr>
              <a:cxnSpLocks/>
            </p:cNvCxnSpPr>
            <p:nvPr/>
          </p:nvCxnSpPr>
          <p:spPr>
            <a:xfrm>
              <a:off x="4189973" y="495316"/>
              <a:ext cx="2912096" cy="2497184"/>
            </a:xfrm>
            <a:prstGeom prst="line">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356E09BF-D395-6549-A543-6B05B4464A1B}"/>
                </a:ext>
              </a:extLst>
            </p:cNvPr>
            <p:cNvCxnSpPr>
              <a:cxnSpLocks/>
            </p:cNvCxnSpPr>
            <p:nvPr/>
          </p:nvCxnSpPr>
          <p:spPr>
            <a:xfrm>
              <a:off x="126779" y="49007"/>
              <a:ext cx="4069172" cy="2030758"/>
            </a:xfrm>
            <a:prstGeom prst="line">
              <a:avLst/>
            </a:prstGeom>
            <a:ln w="127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46948EA3-9C3D-7944-A436-1B3A62CAA0F5}"/>
                </a:ext>
              </a:extLst>
            </p:cNvPr>
            <p:cNvCxnSpPr>
              <a:cxnSpLocks/>
            </p:cNvCxnSpPr>
            <p:nvPr/>
          </p:nvCxnSpPr>
          <p:spPr>
            <a:xfrm>
              <a:off x="4206456" y="2083093"/>
              <a:ext cx="3584084" cy="0"/>
            </a:xfrm>
            <a:prstGeom prst="line">
              <a:avLst/>
            </a:prstGeom>
            <a:ln w="127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6" name="Line 106">
              <a:extLst>
                <a:ext uri="{FF2B5EF4-FFF2-40B4-BE49-F238E27FC236}">
                  <a16:creationId xmlns:a16="http://schemas.microsoft.com/office/drawing/2014/main" id="{7210E9FA-111D-184C-8B12-FF6B2C83030A}"/>
                </a:ext>
              </a:extLst>
            </p:cNvPr>
            <p:cNvCxnSpPr/>
            <p:nvPr/>
          </p:nvCxnSpPr>
          <p:spPr bwMode="auto">
            <a:xfrm>
              <a:off x="2293931" y="1144059"/>
              <a:ext cx="118698" cy="61029"/>
            </a:xfrm>
            <a:prstGeom prst="line">
              <a:avLst/>
            </a:prstGeom>
            <a:noFill/>
            <a:ln w="12700">
              <a:solidFill>
                <a:schemeClr val="accent6"/>
              </a:solidFill>
              <a:round/>
              <a:headEnd/>
              <a:tailEnd type="arrow" w="lg" len="lg"/>
            </a:ln>
            <a:extLst>
              <a:ext uri="{909E8E84-426E-40DD-AFC4-6F175D3DCCD1}">
                <a14:hiddenFill xmlns:a14="http://schemas.microsoft.com/office/drawing/2010/main">
                  <a:noFill/>
                </a14:hiddenFill>
              </a:ext>
            </a:extLst>
          </p:spPr>
        </p:cxnSp>
        <p:cxnSp>
          <p:nvCxnSpPr>
            <p:cNvPr id="37" name="Connecteur droit 36">
              <a:extLst>
                <a:ext uri="{FF2B5EF4-FFF2-40B4-BE49-F238E27FC236}">
                  <a16:creationId xmlns:a16="http://schemas.microsoft.com/office/drawing/2014/main" id="{249BB13A-3FC2-A649-A78B-8CF5A5606BEF}"/>
                </a:ext>
              </a:extLst>
            </p:cNvPr>
            <p:cNvCxnSpPr>
              <a:cxnSpLocks/>
            </p:cNvCxnSpPr>
            <p:nvPr/>
          </p:nvCxnSpPr>
          <p:spPr>
            <a:xfrm>
              <a:off x="6055887" y="1496250"/>
              <a:ext cx="0" cy="5995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ZoneTexte 21">
              <a:extLst>
                <a:ext uri="{FF2B5EF4-FFF2-40B4-BE49-F238E27FC236}">
                  <a16:creationId xmlns:a16="http://schemas.microsoft.com/office/drawing/2014/main" id="{4EDBCD8E-F758-C543-B127-137107E45CF1}"/>
                </a:ext>
              </a:extLst>
            </p:cNvPr>
            <p:cNvSpPr txBox="1"/>
            <p:nvPr/>
          </p:nvSpPr>
          <p:spPr>
            <a:xfrm>
              <a:off x="6055875" y="900058"/>
              <a:ext cx="453743" cy="414823"/>
            </a:xfrm>
            <a:prstGeom prst="rect">
              <a:avLst/>
            </a:prstGeom>
            <a:noFill/>
          </p:spPr>
          <p:txBody>
            <a:bodyPr wrap="none" rtlCol="0">
              <a:spAutoFit/>
            </a:bodyPr>
            <a:lstStyle/>
            <a:p>
              <a:pPr>
                <a:spcAft>
                  <a:spcPts val="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fr-FR" sz="1200" dirty="0">
                <a:effectLst/>
                <a:latin typeface="Times New Roman" panose="02020603050405020304" pitchFamily="18" charset="0"/>
                <a:ea typeface="Times New Roman" panose="02020603050405020304" pitchFamily="18" charset="0"/>
              </a:endParaRPr>
            </a:p>
          </p:txBody>
        </p:sp>
        <p:cxnSp>
          <p:nvCxnSpPr>
            <p:cNvPr id="39" name="Line 106">
              <a:extLst>
                <a:ext uri="{FF2B5EF4-FFF2-40B4-BE49-F238E27FC236}">
                  <a16:creationId xmlns:a16="http://schemas.microsoft.com/office/drawing/2014/main" id="{6B704C37-0029-E84D-8C74-54A30CC1E53C}"/>
                </a:ext>
              </a:extLst>
            </p:cNvPr>
            <p:cNvCxnSpPr/>
            <p:nvPr/>
          </p:nvCxnSpPr>
          <p:spPr bwMode="auto">
            <a:xfrm>
              <a:off x="5051199" y="1758917"/>
              <a:ext cx="118698" cy="61029"/>
            </a:xfrm>
            <a:prstGeom prst="line">
              <a:avLst/>
            </a:prstGeom>
            <a:noFill/>
            <a:ln w="12700">
              <a:solidFill>
                <a:schemeClr val="accent5"/>
              </a:solidFill>
              <a:round/>
              <a:headEnd/>
              <a:tailEnd type="arrow" w="lg" len="lg"/>
            </a:ln>
            <a:extLst>
              <a:ext uri="{909E8E84-426E-40DD-AFC4-6F175D3DCCD1}">
                <a14:hiddenFill xmlns:a14="http://schemas.microsoft.com/office/drawing/2010/main">
                  <a:noFill/>
                </a14:hiddenFill>
              </a:ext>
            </a:extLst>
          </p:spPr>
        </p:cxnSp>
        <p:cxnSp>
          <p:nvCxnSpPr>
            <p:cNvPr id="40" name="Line 106">
              <a:extLst>
                <a:ext uri="{FF2B5EF4-FFF2-40B4-BE49-F238E27FC236}">
                  <a16:creationId xmlns:a16="http://schemas.microsoft.com/office/drawing/2014/main" id="{8470C1FD-9050-584F-B7A0-365C9E7CF760}"/>
                </a:ext>
              </a:extLst>
            </p:cNvPr>
            <p:cNvCxnSpPr/>
            <p:nvPr/>
          </p:nvCxnSpPr>
          <p:spPr bwMode="auto">
            <a:xfrm flipV="1">
              <a:off x="4518050" y="2067039"/>
              <a:ext cx="197987" cy="14658"/>
            </a:xfrm>
            <a:prstGeom prst="line">
              <a:avLst/>
            </a:prstGeom>
            <a:noFill/>
            <a:ln w="12700">
              <a:solidFill>
                <a:schemeClr val="accent6"/>
              </a:solidFill>
              <a:round/>
              <a:headEnd/>
              <a:tailEnd type="arrow" w="lg" len="lg"/>
            </a:ln>
            <a:extLst>
              <a:ext uri="{909E8E84-426E-40DD-AFC4-6F175D3DCCD1}">
                <a14:hiddenFill xmlns:a14="http://schemas.microsoft.com/office/drawing/2010/main">
                  <a:noFill/>
                </a14:hiddenFill>
              </a:ext>
            </a:extLst>
          </p:spPr>
        </p:cxnSp>
        <p:cxnSp>
          <p:nvCxnSpPr>
            <p:cNvPr id="41" name="Line 106">
              <a:extLst>
                <a:ext uri="{FF2B5EF4-FFF2-40B4-BE49-F238E27FC236}">
                  <a16:creationId xmlns:a16="http://schemas.microsoft.com/office/drawing/2014/main" id="{0E838BCA-7DAA-CF48-B6D1-ABE92FE31FCE}"/>
                </a:ext>
              </a:extLst>
            </p:cNvPr>
            <p:cNvCxnSpPr/>
            <p:nvPr/>
          </p:nvCxnSpPr>
          <p:spPr bwMode="auto">
            <a:xfrm>
              <a:off x="4781568" y="1015105"/>
              <a:ext cx="118698" cy="61029"/>
            </a:xfrm>
            <a:prstGeom prst="line">
              <a:avLst/>
            </a:prstGeom>
            <a:noFill/>
            <a:ln w="12700">
              <a:solidFill>
                <a:srgbClr val="FF3300"/>
              </a:solidFill>
              <a:round/>
              <a:headEnd/>
              <a:tailEnd type="arrow" w="lg" len="lg"/>
            </a:ln>
            <a:extLst>
              <a:ext uri="{909E8E84-426E-40DD-AFC4-6F175D3DCCD1}">
                <a14:hiddenFill xmlns:a14="http://schemas.microsoft.com/office/drawing/2010/main">
                  <a:noFill/>
                </a14:hiddenFill>
              </a:ext>
            </a:extLst>
          </p:spPr>
        </p:cxnSp>
        <p:sp>
          <p:nvSpPr>
            <p:cNvPr id="42" name="ZoneTexte 25">
              <a:extLst>
                <a:ext uri="{FF2B5EF4-FFF2-40B4-BE49-F238E27FC236}">
                  <a16:creationId xmlns:a16="http://schemas.microsoft.com/office/drawing/2014/main" id="{C4800EC4-D92A-DF43-BD51-6A5176D9B74A}"/>
                </a:ext>
              </a:extLst>
            </p:cNvPr>
            <p:cNvSpPr txBox="1"/>
            <p:nvPr/>
          </p:nvSpPr>
          <p:spPr>
            <a:xfrm>
              <a:off x="6357867" y="395981"/>
              <a:ext cx="823952" cy="414824"/>
            </a:xfrm>
            <a:prstGeom prst="rect">
              <a:avLst/>
            </a:prstGeom>
            <a:noFill/>
          </p:spPr>
          <p:txBody>
            <a:bodyPr wrap="none" rtlCol="0">
              <a:spAutoFit/>
            </a:bodyPr>
            <a:lstStyle/>
            <a:p>
              <a:pPr>
                <a:spcAft>
                  <a:spcPts val="0"/>
                </a:spcAft>
              </a:pPr>
              <a:r>
                <a:rPr lang="fr-FR" sz="12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rétine</a:t>
              </a:r>
              <a:endParaRPr lang="fr-FR" sz="1200">
                <a:effectLst/>
                <a:latin typeface="Times New Roman" panose="02020603050405020304" pitchFamily="18" charset="0"/>
                <a:ea typeface="Times New Roman" panose="02020603050405020304" pitchFamily="18" charset="0"/>
              </a:endParaRPr>
            </a:p>
          </p:txBody>
        </p:sp>
        <p:sp>
          <p:nvSpPr>
            <p:cNvPr id="43" name="Flèche : double flèche verticale 68">
              <a:extLst>
                <a:ext uri="{FF2B5EF4-FFF2-40B4-BE49-F238E27FC236}">
                  <a16:creationId xmlns:a16="http://schemas.microsoft.com/office/drawing/2014/main" id="{7864BB20-3395-5C47-9047-27F934493469}"/>
                </a:ext>
              </a:extLst>
            </p:cNvPr>
            <p:cNvSpPr/>
            <p:nvPr/>
          </p:nvSpPr>
          <p:spPr>
            <a:xfrm rot="16200000">
              <a:off x="2523764" y="703672"/>
              <a:ext cx="108001" cy="3135289"/>
            </a:xfrm>
            <a:prstGeom prst="upDownArrow">
              <a:avLst/>
            </a:prstGeom>
            <a:solidFill>
              <a:schemeClr val="bg2">
                <a:lumMod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
          <p:nvSpPr>
            <p:cNvPr id="45" name="Flèche : double flèche verticale 70">
              <a:extLst>
                <a:ext uri="{FF2B5EF4-FFF2-40B4-BE49-F238E27FC236}">
                  <a16:creationId xmlns:a16="http://schemas.microsoft.com/office/drawing/2014/main" id="{7C57D11D-B5C8-4B4A-8866-BC6D06E50B3E}"/>
                </a:ext>
              </a:extLst>
            </p:cNvPr>
            <p:cNvSpPr/>
            <p:nvPr/>
          </p:nvSpPr>
          <p:spPr>
            <a:xfrm rot="16200000">
              <a:off x="5070456" y="1354786"/>
              <a:ext cx="108000" cy="1836000"/>
            </a:xfrm>
            <a:prstGeom prst="upDownArrow">
              <a:avLst/>
            </a:prstGeom>
            <a:solidFill>
              <a:schemeClr val="bg2">
                <a:lumMod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
          <p:nvSpPr>
            <p:cNvPr id="46" name="ZoneTexte 29">
              <a:extLst>
                <a:ext uri="{FF2B5EF4-FFF2-40B4-BE49-F238E27FC236}">
                  <a16:creationId xmlns:a16="http://schemas.microsoft.com/office/drawing/2014/main" id="{BEFC6C5A-8013-1249-9534-6FD18628422D}"/>
                </a:ext>
              </a:extLst>
            </p:cNvPr>
            <p:cNvSpPr txBox="1"/>
            <p:nvPr/>
          </p:nvSpPr>
          <p:spPr>
            <a:xfrm>
              <a:off x="4901599" y="2259381"/>
              <a:ext cx="393940" cy="414824"/>
            </a:xfrm>
            <a:prstGeom prst="rect">
              <a:avLst/>
            </a:prstGeom>
            <a:noFill/>
          </p:spPr>
          <p:txBody>
            <a:bodyPr wrap="none" rtlCol="0">
              <a:spAutoFit/>
            </a:bodyPr>
            <a:lstStyle/>
            <a:p>
              <a:pPr>
                <a:spcAft>
                  <a:spcPts val="0"/>
                </a:spcAft>
              </a:pPr>
              <a:r>
                <a:rPr lang="fr-FR" sz="1200" i="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fr-FR" sz="1200">
                <a:effectLst/>
                <a:latin typeface="Times New Roman" panose="02020603050405020304" pitchFamily="18" charset="0"/>
                <a:ea typeface="Times New Roman" panose="02020603050405020304" pitchFamily="18" charset="0"/>
              </a:endParaRPr>
            </a:p>
          </p:txBody>
        </p:sp>
        <p:cxnSp>
          <p:nvCxnSpPr>
            <p:cNvPr id="47" name="Line 214">
              <a:extLst>
                <a:ext uri="{FF2B5EF4-FFF2-40B4-BE49-F238E27FC236}">
                  <a16:creationId xmlns:a16="http://schemas.microsoft.com/office/drawing/2014/main" id="{718A284F-1E77-EC49-99B0-2C14FC79B469}"/>
                </a:ext>
              </a:extLst>
            </p:cNvPr>
            <p:cNvCxnSpPr/>
            <p:nvPr/>
          </p:nvCxnSpPr>
          <p:spPr bwMode="auto">
            <a:xfrm>
              <a:off x="6066344" y="7823"/>
              <a:ext cx="0" cy="2992500"/>
            </a:xfrm>
            <a:prstGeom prst="line">
              <a:avLst/>
            </a:prstGeom>
            <a:noFill/>
            <a:ln w="1270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cxnSp>
      </p:grpSp>
      <p:sp>
        <p:nvSpPr>
          <p:cNvPr id="3" name="ZoneTexte 2">
            <a:extLst>
              <a:ext uri="{FF2B5EF4-FFF2-40B4-BE49-F238E27FC236}">
                <a16:creationId xmlns:a16="http://schemas.microsoft.com/office/drawing/2014/main" id="{CC50CDF0-D495-4A41-8CBA-11B531F0F655}"/>
              </a:ext>
            </a:extLst>
          </p:cNvPr>
          <p:cNvSpPr txBox="1"/>
          <p:nvPr/>
        </p:nvSpPr>
        <p:spPr>
          <a:xfrm>
            <a:off x="1092329" y="4472233"/>
            <a:ext cx="2223686" cy="584775"/>
          </a:xfrm>
          <a:prstGeom prst="rect">
            <a:avLst/>
          </a:prstGeom>
          <a:noFill/>
        </p:spPr>
        <p:txBody>
          <a:bodyPr wrap="none" rtlCol="0">
            <a:spAutoFit/>
          </a:bodyPr>
          <a:lstStyle/>
          <a:p>
            <a:r>
              <a:rPr lang="fr-FR" sz="1600" dirty="0">
                <a:solidFill>
                  <a:srgbClr val="AC4C9E"/>
                </a:solidFill>
              </a:rPr>
              <a:t>Schéma de l’œil réduit</a:t>
            </a:r>
          </a:p>
          <a:p>
            <a:r>
              <a:rPr lang="fr-FR" sz="1600" dirty="0">
                <a:solidFill>
                  <a:srgbClr val="AC4C9E"/>
                </a:solidFill>
              </a:rPr>
              <a:t>Objet AB – Image A’B’</a:t>
            </a:r>
          </a:p>
        </p:txBody>
      </p:sp>
      <mc:AlternateContent xmlns:mc="http://schemas.openxmlformats.org/markup-compatibility/2006" xmlns:a14="http://schemas.microsoft.com/office/drawing/2010/main">
        <mc:Choice Requires="a14">
          <p:sp>
            <p:nvSpPr>
              <p:cNvPr id="49" name="ZoneTexte 48">
                <a:extLst>
                  <a:ext uri="{FF2B5EF4-FFF2-40B4-BE49-F238E27FC236}">
                    <a16:creationId xmlns:a16="http://schemas.microsoft.com/office/drawing/2014/main" id="{711E3A77-537F-E24B-A1AA-97D64D76F528}"/>
                  </a:ext>
                </a:extLst>
              </p:cNvPr>
              <p:cNvSpPr txBox="1"/>
              <p:nvPr/>
            </p:nvSpPr>
            <p:spPr>
              <a:xfrm>
                <a:off x="1092329" y="5506193"/>
                <a:ext cx="6637407" cy="1209177"/>
              </a:xfrm>
              <a:prstGeom prst="rect">
                <a:avLst/>
              </a:prstGeom>
              <a:noFill/>
            </p:spPr>
            <p:txBody>
              <a:bodyPr wrap="square" rtlCol="0">
                <a:spAutoFit/>
              </a:bodyPr>
              <a:lstStyle/>
              <a:p>
                <a:r>
                  <a:rPr lang="fr-FR" sz="1600" dirty="0">
                    <a:solidFill>
                      <a:srgbClr val="AC4C9E"/>
                    </a:solidFill>
                  </a:rPr>
                  <a:t>Relation de conjugaison : </a:t>
                </a:r>
                <a14:m>
                  <m:oMath xmlns:m="http://schemas.openxmlformats.org/officeDocument/2006/math">
                    <m:f>
                      <m:fPr>
                        <m:ctrlPr>
                          <a:rPr lang="fr-FR" sz="1800" i="1" smtClean="0">
                            <a:solidFill>
                              <a:srgbClr val="AC4C9E"/>
                            </a:solidFill>
                            <a:latin typeface="Cambria Math" panose="02040503050406030204" pitchFamily="18" charset="0"/>
                          </a:rPr>
                        </m:ctrlPr>
                      </m:fPr>
                      <m:num>
                        <m:r>
                          <a:rPr lang="fr-FR" sz="1800" i="1">
                            <a:solidFill>
                              <a:srgbClr val="AC4C9E"/>
                            </a:solidFill>
                            <a:latin typeface="Cambria Math" panose="02040503050406030204" pitchFamily="18" charset="0"/>
                          </a:rPr>
                          <m:t>1</m:t>
                        </m:r>
                      </m:num>
                      <m:den>
                        <m:r>
                          <a:rPr lang="fr-FR" sz="1800" i="1">
                            <a:solidFill>
                              <a:srgbClr val="AC4C9E"/>
                            </a:solidFill>
                            <a:latin typeface="Cambria Math" panose="02040503050406030204" pitchFamily="18" charset="0"/>
                          </a:rPr>
                          <m:t>𝑓</m:t>
                        </m:r>
                        <m:r>
                          <a:rPr lang="fr-FR" sz="1800" i="1">
                            <a:solidFill>
                              <a:srgbClr val="AC4C9E"/>
                            </a:solidFill>
                            <a:latin typeface="Cambria Math" panose="02040503050406030204" pitchFamily="18" charset="0"/>
                          </a:rPr>
                          <m:t>′</m:t>
                        </m:r>
                      </m:den>
                    </m:f>
                    <m:r>
                      <a:rPr lang="fr-FR" sz="1800" i="1">
                        <a:solidFill>
                          <a:srgbClr val="AC4C9E"/>
                        </a:solidFill>
                        <a:latin typeface="Cambria Math" panose="02040503050406030204" pitchFamily="18" charset="0"/>
                      </a:rPr>
                      <m:t>=</m:t>
                    </m:r>
                    <m:f>
                      <m:fPr>
                        <m:ctrlPr>
                          <a:rPr lang="fr-FR" sz="1800" i="1">
                            <a:solidFill>
                              <a:srgbClr val="AC4C9E"/>
                            </a:solidFill>
                            <a:latin typeface="Cambria Math" panose="02040503050406030204" pitchFamily="18" charset="0"/>
                          </a:rPr>
                        </m:ctrlPr>
                      </m:fPr>
                      <m:num>
                        <m:r>
                          <a:rPr lang="fr-FR" sz="1800" i="1">
                            <a:solidFill>
                              <a:srgbClr val="AC4C9E"/>
                            </a:solidFill>
                            <a:latin typeface="Cambria Math" panose="02040503050406030204" pitchFamily="18" charset="0"/>
                          </a:rPr>
                          <m:t>1</m:t>
                        </m:r>
                      </m:num>
                      <m:den>
                        <m:acc>
                          <m:accPr>
                            <m:chr m:val="̅"/>
                            <m:ctrlPr>
                              <a:rPr lang="fr-FR" sz="1800" i="1">
                                <a:solidFill>
                                  <a:srgbClr val="AC4C9E"/>
                                </a:solidFill>
                                <a:latin typeface="Cambria Math" panose="02040503050406030204" pitchFamily="18" charset="0"/>
                              </a:rPr>
                            </m:ctrlPr>
                          </m:accPr>
                          <m:e>
                            <m:r>
                              <a:rPr lang="fr-FR" sz="1800" i="1">
                                <a:solidFill>
                                  <a:srgbClr val="AC4C9E"/>
                                </a:solidFill>
                                <a:latin typeface="Cambria Math" panose="02040503050406030204" pitchFamily="18" charset="0"/>
                              </a:rPr>
                              <m:t>𝑂𝐴</m:t>
                            </m:r>
                            <m:r>
                              <a:rPr lang="fr-FR" sz="1800" i="1">
                                <a:solidFill>
                                  <a:srgbClr val="AC4C9E"/>
                                </a:solidFill>
                                <a:latin typeface="Cambria Math" panose="02040503050406030204" pitchFamily="18" charset="0"/>
                              </a:rPr>
                              <m:t>′</m:t>
                            </m:r>
                          </m:e>
                        </m:acc>
                      </m:den>
                    </m:f>
                    <m:r>
                      <a:rPr lang="fr-FR" sz="1800" i="1">
                        <a:solidFill>
                          <a:srgbClr val="AC4C9E"/>
                        </a:solidFill>
                        <a:latin typeface="Cambria Math" panose="02040503050406030204" pitchFamily="18" charset="0"/>
                      </a:rPr>
                      <m:t>−</m:t>
                    </m:r>
                    <m:f>
                      <m:fPr>
                        <m:ctrlPr>
                          <a:rPr lang="fr-FR" sz="1800" i="1">
                            <a:solidFill>
                              <a:srgbClr val="AC4C9E"/>
                            </a:solidFill>
                            <a:latin typeface="Cambria Math" panose="02040503050406030204" pitchFamily="18" charset="0"/>
                          </a:rPr>
                        </m:ctrlPr>
                      </m:fPr>
                      <m:num>
                        <m:r>
                          <a:rPr lang="fr-FR" sz="1800" i="1">
                            <a:solidFill>
                              <a:srgbClr val="AC4C9E"/>
                            </a:solidFill>
                            <a:latin typeface="Cambria Math" panose="02040503050406030204" pitchFamily="18" charset="0"/>
                          </a:rPr>
                          <m:t>1</m:t>
                        </m:r>
                      </m:num>
                      <m:den>
                        <m:acc>
                          <m:accPr>
                            <m:chr m:val="̅"/>
                            <m:ctrlPr>
                              <a:rPr lang="fr-FR" sz="1800" i="1">
                                <a:solidFill>
                                  <a:srgbClr val="AC4C9E"/>
                                </a:solidFill>
                                <a:latin typeface="Cambria Math" panose="02040503050406030204" pitchFamily="18" charset="0"/>
                              </a:rPr>
                            </m:ctrlPr>
                          </m:accPr>
                          <m:e>
                            <m:r>
                              <a:rPr lang="fr-FR" sz="1800" i="1">
                                <a:solidFill>
                                  <a:srgbClr val="AC4C9E"/>
                                </a:solidFill>
                                <a:latin typeface="Cambria Math" panose="02040503050406030204" pitchFamily="18" charset="0"/>
                              </a:rPr>
                              <m:t>𝑂𝐴</m:t>
                            </m:r>
                          </m:e>
                        </m:acc>
                      </m:den>
                    </m:f>
                  </m:oMath>
                </a14:m>
                <a:endParaRPr lang="fr-FR" sz="1800" i="1" dirty="0">
                  <a:solidFill>
                    <a:srgbClr val="AC4C9E"/>
                  </a:solidFill>
                </a:endParaRPr>
              </a:p>
              <a:p>
                <a:r>
                  <a:rPr lang="fr-FR" sz="1800" dirty="0">
                    <a:solidFill>
                      <a:srgbClr val="AC4C9E"/>
                    </a:solidFill>
                  </a:rPr>
                  <a:t>		      </a:t>
                </a:r>
                <a14:m>
                  <m:oMath xmlns:m="http://schemas.openxmlformats.org/officeDocument/2006/math">
                    <m:r>
                      <a:rPr lang="fr-FR" sz="1600" i="1">
                        <a:solidFill>
                          <a:srgbClr val="AC4C9E"/>
                        </a:solidFill>
                        <a:latin typeface="Cambria Math" panose="02040503050406030204" pitchFamily="18" charset="0"/>
                      </a:rPr>
                      <m:t>⇔</m:t>
                    </m:r>
                    <m:acc>
                      <m:accPr>
                        <m:chr m:val="̅"/>
                        <m:ctrlPr>
                          <a:rPr lang="fr-FR" sz="1600" i="1">
                            <a:solidFill>
                              <a:srgbClr val="AC4C9E"/>
                            </a:solidFill>
                            <a:latin typeface="Cambria Math" panose="02040503050406030204" pitchFamily="18" charset="0"/>
                          </a:rPr>
                        </m:ctrlPr>
                      </m:accPr>
                      <m:e>
                        <m:r>
                          <a:rPr lang="fr-FR" sz="1600" i="1">
                            <a:solidFill>
                              <a:srgbClr val="AC4C9E"/>
                            </a:solidFill>
                            <a:latin typeface="Cambria Math" panose="02040503050406030204" pitchFamily="18" charset="0"/>
                          </a:rPr>
                          <m:t>𝑂𝐴</m:t>
                        </m:r>
                      </m:e>
                    </m:acc>
                    <m:r>
                      <a:rPr lang="fr-FR" sz="1600" i="1">
                        <a:solidFill>
                          <a:srgbClr val="AC4C9E"/>
                        </a:solidFill>
                        <a:latin typeface="Cambria Math" panose="02040503050406030204" pitchFamily="18" charset="0"/>
                      </a:rPr>
                      <m:t>=</m:t>
                    </m:r>
                    <m:f>
                      <m:fPr>
                        <m:ctrlPr>
                          <a:rPr lang="fr-FR" sz="1600" i="1">
                            <a:solidFill>
                              <a:srgbClr val="AC4C9E"/>
                            </a:solidFill>
                            <a:latin typeface="Cambria Math" panose="02040503050406030204" pitchFamily="18" charset="0"/>
                          </a:rPr>
                        </m:ctrlPr>
                      </m:fPr>
                      <m:num>
                        <m:sSup>
                          <m:sSupPr>
                            <m:ctrlPr>
                              <a:rPr lang="fr-FR" sz="1600" i="1">
                                <a:solidFill>
                                  <a:srgbClr val="AC4C9E"/>
                                </a:solidFill>
                                <a:latin typeface="Cambria Math" panose="02040503050406030204" pitchFamily="18" charset="0"/>
                              </a:rPr>
                            </m:ctrlPr>
                          </m:sSupPr>
                          <m:e>
                            <m:acc>
                              <m:accPr>
                                <m:chr m:val="̅"/>
                                <m:ctrlPr>
                                  <a:rPr lang="fr-FR" sz="1600" i="1">
                                    <a:solidFill>
                                      <a:srgbClr val="AC4C9E"/>
                                    </a:solidFill>
                                    <a:latin typeface="Cambria Math" panose="02040503050406030204" pitchFamily="18" charset="0"/>
                                  </a:rPr>
                                </m:ctrlPr>
                              </m:accPr>
                              <m:e>
                                <m:r>
                                  <a:rPr lang="fr-FR" sz="1600" i="1">
                                    <a:solidFill>
                                      <a:srgbClr val="AC4C9E"/>
                                    </a:solidFill>
                                    <a:latin typeface="Cambria Math" panose="02040503050406030204" pitchFamily="18" charset="0"/>
                                  </a:rPr>
                                  <m:t>𝑂𝐴</m:t>
                                </m:r>
                              </m:e>
                            </m:acc>
                          </m:e>
                          <m:sup>
                            <m:r>
                              <a:rPr lang="fr-FR" sz="1600" i="1">
                                <a:solidFill>
                                  <a:srgbClr val="AC4C9E"/>
                                </a:solidFill>
                                <a:latin typeface="Cambria Math" panose="02040503050406030204" pitchFamily="18" charset="0"/>
                              </a:rPr>
                              <m:t>′</m:t>
                            </m:r>
                          </m:sup>
                        </m:sSup>
                        <m:r>
                          <a:rPr lang="fr-FR" sz="1600" i="1">
                            <a:solidFill>
                              <a:srgbClr val="AC4C9E"/>
                            </a:solidFill>
                            <a:latin typeface="Cambria Math" panose="02040503050406030204" pitchFamily="18" charset="0"/>
                          </a:rPr>
                          <m:t>×</m:t>
                        </m:r>
                        <m:sSup>
                          <m:sSupPr>
                            <m:ctrlPr>
                              <a:rPr lang="fr-FR" sz="1600" i="1">
                                <a:solidFill>
                                  <a:srgbClr val="AC4C9E"/>
                                </a:solidFill>
                                <a:latin typeface="Cambria Math" panose="02040503050406030204" pitchFamily="18" charset="0"/>
                              </a:rPr>
                            </m:ctrlPr>
                          </m:sSupPr>
                          <m:e>
                            <m:r>
                              <a:rPr lang="fr-FR" sz="1600" i="1">
                                <a:solidFill>
                                  <a:srgbClr val="AC4C9E"/>
                                </a:solidFill>
                                <a:latin typeface="Cambria Math" panose="02040503050406030204" pitchFamily="18" charset="0"/>
                              </a:rPr>
                              <m:t>𝑓</m:t>
                            </m:r>
                          </m:e>
                          <m:sup>
                            <m:r>
                              <a:rPr lang="fr-FR" sz="1600" i="1">
                                <a:solidFill>
                                  <a:srgbClr val="AC4C9E"/>
                                </a:solidFill>
                                <a:latin typeface="Cambria Math" panose="02040503050406030204" pitchFamily="18" charset="0"/>
                              </a:rPr>
                              <m:t>′</m:t>
                            </m:r>
                          </m:sup>
                        </m:sSup>
                      </m:num>
                      <m:den>
                        <m:sSup>
                          <m:sSupPr>
                            <m:ctrlPr>
                              <a:rPr lang="fr-FR" sz="1600" i="1">
                                <a:solidFill>
                                  <a:srgbClr val="AC4C9E"/>
                                </a:solidFill>
                                <a:latin typeface="Cambria Math" panose="02040503050406030204" pitchFamily="18" charset="0"/>
                              </a:rPr>
                            </m:ctrlPr>
                          </m:sSupPr>
                          <m:e>
                            <m:r>
                              <a:rPr lang="fr-FR" sz="1600" i="1">
                                <a:solidFill>
                                  <a:srgbClr val="AC4C9E"/>
                                </a:solidFill>
                                <a:latin typeface="Cambria Math" panose="02040503050406030204" pitchFamily="18" charset="0"/>
                              </a:rPr>
                              <m:t>𝑓</m:t>
                            </m:r>
                          </m:e>
                          <m:sup>
                            <m:r>
                              <a:rPr lang="fr-FR" sz="1600" i="1">
                                <a:solidFill>
                                  <a:srgbClr val="AC4C9E"/>
                                </a:solidFill>
                                <a:latin typeface="Cambria Math" panose="02040503050406030204" pitchFamily="18" charset="0"/>
                              </a:rPr>
                              <m:t>′</m:t>
                            </m:r>
                          </m:sup>
                        </m:sSup>
                        <m:r>
                          <a:rPr lang="fr-FR" sz="1600" i="1">
                            <a:solidFill>
                              <a:srgbClr val="AC4C9E"/>
                            </a:solidFill>
                            <a:latin typeface="Cambria Math" panose="02040503050406030204" pitchFamily="18" charset="0"/>
                          </a:rPr>
                          <m:t>−</m:t>
                        </m:r>
                        <m:acc>
                          <m:accPr>
                            <m:chr m:val="̅"/>
                            <m:ctrlPr>
                              <a:rPr lang="fr-FR" sz="1600" i="1">
                                <a:solidFill>
                                  <a:srgbClr val="AC4C9E"/>
                                </a:solidFill>
                                <a:latin typeface="Cambria Math" panose="02040503050406030204" pitchFamily="18" charset="0"/>
                              </a:rPr>
                            </m:ctrlPr>
                          </m:accPr>
                          <m:e>
                            <m:r>
                              <a:rPr lang="fr-FR" sz="1600" b="0" i="1" smtClean="0">
                                <a:solidFill>
                                  <a:srgbClr val="AC4C9E"/>
                                </a:solidFill>
                                <a:latin typeface="Cambria Math" panose="02040503050406030204" pitchFamily="18" charset="0"/>
                              </a:rPr>
                              <m:t> </m:t>
                            </m:r>
                            <m:r>
                              <a:rPr lang="fr-FR" sz="1600" i="1">
                                <a:solidFill>
                                  <a:srgbClr val="AC4C9E"/>
                                </a:solidFill>
                                <a:latin typeface="Cambria Math" panose="02040503050406030204" pitchFamily="18" charset="0"/>
                              </a:rPr>
                              <m:t>𝑂𝐴</m:t>
                            </m:r>
                          </m:e>
                        </m:acc>
                        <m:r>
                          <a:rPr lang="fr-FR" sz="1600" i="1">
                            <a:solidFill>
                              <a:srgbClr val="AC4C9E"/>
                            </a:solidFill>
                            <a:latin typeface="Cambria Math" panose="02040503050406030204" pitchFamily="18" charset="0"/>
                          </a:rPr>
                          <m:t>′</m:t>
                        </m:r>
                      </m:den>
                    </m:f>
                  </m:oMath>
                </a14:m>
                <a:r>
                  <a:rPr lang="fr-FR" sz="1600" dirty="0"/>
                  <a:t> </a:t>
                </a:r>
                <a:r>
                  <a:rPr lang="fr-FR" sz="1600" dirty="0">
                    <a:solidFill>
                      <a:srgbClr val="AC4C9E"/>
                    </a:solidFill>
                  </a:rPr>
                  <a:t>qui est la grandeur recherchée</a:t>
                </a:r>
              </a:p>
              <a:p>
                <a:endParaRPr lang="fr-FR" sz="1600" dirty="0">
                  <a:solidFill>
                    <a:srgbClr val="AC4C9E"/>
                  </a:solidFill>
                </a:endParaRPr>
              </a:p>
            </p:txBody>
          </p:sp>
        </mc:Choice>
        <mc:Fallback xmlns="">
          <p:sp>
            <p:nvSpPr>
              <p:cNvPr id="49" name="ZoneTexte 48">
                <a:extLst>
                  <a:ext uri="{FF2B5EF4-FFF2-40B4-BE49-F238E27FC236}">
                    <a16:creationId xmlns:a16="http://schemas.microsoft.com/office/drawing/2014/main" id="{711E3A77-537F-E24B-A1AA-97D64D76F528}"/>
                  </a:ext>
                </a:extLst>
              </p:cNvPr>
              <p:cNvSpPr txBox="1">
                <a:spLocks noRot="1" noChangeAspect="1" noMove="1" noResize="1" noEditPoints="1" noAdjustHandles="1" noChangeArrowheads="1" noChangeShapeType="1" noTextEdit="1"/>
              </p:cNvSpPr>
              <p:nvPr/>
            </p:nvSpPr>
            <p:spPr>
              <a:xfrm>
                <a:off x="1092329" y="5506193"/>
                <a:ext cx="6637407" cy="1209177"/>
              </a:xfrm>
              <a:prstGeom prst="rect">
                <a:avLst/>
              </a:prstGeom>
              <a:blipFill>
                <a:blip r:embed="rId4"/>
                <a:stretch>
                  <a:fillRect l="-38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F167D27F-A9F4-0140-9DF5-FEEE7553000F}"/>
                  </a:ext>
                </a:extLst>
              </p:cNvPr>
              <p:cNvSpPr txBox="1"/>
              <p:nvPr/>
            </p:nvSpPr>
            <p:spPr>
              <a:xfrm>
                <a:off x="4277015" y="5155455"/>
                <a:ext cx="585353" cy="3082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smtClean="0">
                              <a:solidFill>
                                <a:schemeClr val="tx1"/>
                              </a:solidFill>
                              <a:latin typeface="Cambria Math" panose="02040503050406030204" pitchFamily="18" charset="0"/>
                            </a:rPr>
                          </m:ctrlPr>
                        </m:dPr>
                        <m:e>
                          <m:acc>
                            <m:accPr>
                              <m:chr m:val="̅"/>
                              <m:ctrlPr>
                                <a:rPr lang="fr-FR" i="1">
                                  <a:solidFill>
                                    <a:schemeClr val="tx1"/>
                                  </a:solidFill>
                                  <a:latin typeface="Cambria Math" panose="02040503050406030204" pitchFamily="18" charset="0"/>
                                </a:rPr>
                              </m:ctrlPr>
                            </m:accPr>
                            <m:e>
                              <m:r>
                                <a:rPr lang="fr-FR" i="1">
                                  <a:solidFill>
                                    <a:schemeClr val="tx1"/>
                                  </a:solidFill>
                                  <a:latin typeface="Cambria Math" panose="02040503050406030204" pitchFamily="18" charset="0"/>
                                </a:rPr>
                                <m:t>𝑂𝐴</m:t>
                              </m:r>
                            </m:e>
                          </m:acc>
                        </m:e>
                      </m:d>
                    </m:oMath>
                  </m:oMathPara>
                </a14:m>
                <a:endParaRPr lang="fr-FR" dirty="0">
                  <a:solidFill>
                    <a:schemeClr val="tx1"/>
                  </a:solidFill>
                </a:endParaRPr>
              </a:p>
            </p:txBody>
          </p:sp>
        </mc:Choice>
        <mc:Fallback xmlns="">
          <p:sp>
            <p:nvSpPr>
              <p:cNvPr id="4" name="ZoneTexte 3">
                <a:extLst>
                  <a:ext uri="{FF2B5EF4-FFF2-40B4-BE49-F238E27FC236}">
                    <a16:creationId xmlns:a16="http://schemas.microsoft.com/office/drawing/2014/main" id="{F167D27F-A9F4-0140-9DF5-FEEE7553000F}"/>
                  </a:ext>
                </a:extLst>
              </p:cNvPr>
              <p:cNvSpPr txBox="1">
                <a:spLocks noRot="1" noChangeAspect="1" noMove="1" noResize="1" noEditPoints="1" noAdjustHandles="1" noChangeArrowheads="1" noChangeShapeType="1" noTextEdit="1"/>
              </p:cNvSpPr>
              <p:nvPr/>
            </p:nvSpPr>
            <p:spPr>
              <a:xfrm>
                <a:off x="4277015" y="5155455"/>
                <a:ext cx="585353" cy="308226"/>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DB06114-3F98-ED47-AE80-0AFA989864FA}"/>
                  </a:ext>
                </a:extLst>
              </p:cNvPr>
              <p:cNvSpPr/>
              <p:nvPr/>
            </p:nvSpPr>
            <p:spPr>
              <a:xfrm>
                <a:off x="6803401" y="2365006"/>
                <a:ext cx="991041" cy="884986"/>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fr-FR" i="1" smtClean="0">
                              <a:solidFill>
                                <a:srgbClr val="AC4C9E"/>
                              </a:solidFill>
                              <a:latin typeface="Cambria Math" panose="02040503050406030204" pitchFamily="18" charset="0"/>
                            </a:rPr>
                          </m:ctrlPr>
                        </m:sSubPr>
                        <m:e>
                          <m:r>
                            <a:rPr lang="fr-FR" i="1">
                              <a:solidFill>
                                <a:srgbClr val="AC4C9E"/>
                              </a:solidFill>
                              <a:latin typeface="Cambria Math" panose="02040503050406030204" pitchFamily="18" charset="0"/>
                            </a:rPr>
                            <m:t> </m:t>
                          </m:r>
                          <m:r>
                            <a:rPr lang="fr-FR" i="1">
                              <a:solidFill>
                                <a:srgbClr val="AC4C9E"/>
                              </a:solidFill>
                              <a:latin typeface="Cambria Math" panose="02040503050406030204" pitchFamily="18" charset="0"/>
                            </a:rPr>
                            <m:t>𝑉</m:t>
                          </m:r>
                        </m:e>
                        <m:sub>
                          <m:r>
                            <a:rPr lang="fr-FR" i="1">
                              <a:solidFill>
                                <a:srgbClr val="AC4C9E"/>
                              </a:solidFill>
                              <a:latin typeface="Cambria Math" panose="02040503050406030204" pitchFamily="18" charset="0"/>
                            </a:rPr>
                            <m:t>𝑃𝑅</m:t>
                          </m:r>
                        </m:sub>
                      </m:sSub>
                      <m:r>
                        <a:rPr lang="fr-FR" i="1">
                          <a:solidFill>
                            <a:srgbClr val="AC4C9E"/>
                          </a:solidFill>
                          <a:latin typeface="Cambria Math" panose="02040503050406030204" pitchFamily="18" charset="0"/>
                        </a:rPr>
                        <m:t>=</m:t>
                      </m:r>
                      <m:f>
                        <m:fPr>
                          <m:ctrlPr>
                            <a:rPr lang="fr-FR" i="1">
                              <a:solidFill>
                                <a:srgbClr val="AC4C9E"/>
                              </a:solidFill>
                              <a:latin typeface="Cambria Math" panose="02040503050406030204" pitchFamily="18" charset="0"/>
                            </a:rPr>
                          </m:ctrlPr>
                        </m:fPr>
                        <m:num>
                          <m:r>
                            <a:rPr lang="fr-FR" i="1">
                              <a:solidFill>
                                <a:srgbClr val="AC4C9E"/>
                              </a:solidFill>
                              <a:latin typeface="Cambria Math" panose="02040503050406030204" pitchFamily="18" charset="0"/>
                            </a:rPr>
                            <m:t>1</m:t>
                          </m:r>
                        </m:num>
                        <m:den>
                          <m:sSubSup>
                            <m:sSubSupPr>
                              <m:ctrlPr>
                                <a:rPr lang="fr-FR" i="1">
                                  <a:solidFill>
                                    <a:srgbClr val="AC4C9E"/>
                                  </a:solidFill>
                                  <a:latin typeface="Cambria Math" panose="02040503050406030204" pitchFamily="18" charset="0"/>
                                </a:rPr>
                              </m:ctrlPr>
                            </m:sSubSupPr>
                            <m:e>
                              <m:r>
                                <a:rPr lang="fr-FR" i="1">
                                  <a:solidFill>
                                    <a:srgbClr val="AC4C9E"/>
                                  </a:solidFill>
                                  <a:latin typeface="Cambria Math" panose="02040503050406030204" pitchFamily="18" charset="0"/>
                                </a:rPr>
                                <m:t>𝑓</m:t>
                              </m:r>
                            </m:e>
                            <m:sub>
                              <m:r>
                                <a:rPr lang="fr-FR" i="1">
                                  <a:solidFill>
                                    <a:srgbClr val="AC4C9E"/>
                                  </a:solidFill>
                                  <a:latin typeface="Cambria Math" panose="02040503050406030204" pitchFamily="18" charset="0"/>
                                </a:rPr>
                                <m:t>𝑃𝑅</m:t>
                              </m:r>
                            </m:sub>
                            <m:sup>
                              <m:r>
                                <a:rPr lang="fr-FR" i="1">
                                  <a:solidFill>
                                    <a:srgbClr val="AC4C9E"/>
                                  </a:solidFill>
                                  <a:latin typeface="Cambria Math" panose="02040503050406030204" pitchFamily="18" charset="0"/>
                                </a:rPr>
                                <m:t>′</m:t>
                              </m:r>
                            </m:sup>
                          </m:sSubSup>
                        </m:den>
                      </m:f>
                    </m:oMath>
                  </m:oMathPara>
                </a14:m>
                <a:endParaRPr lang="fr-FR" dirty="0">
                  <a:solidFill>
                    <a:srgbClr val="AC4C9E"/>
                  </a:solidFill>
                </a:endParaRPr>
              </a:p>
              <a:p>
                <a:pPr algn="ctr"/>
                <a:r>
                  <a:rPr lang="fr-FR" dirty="0">
                    <a:solidFill>
                      <a:srgbClr val="AC4C9E"/>
                    </a:solidFill>
                  </a:rPr>
                  <a:t> </a:t>
                </a:r>
                <a14:m>
                  <m:oMath xmlns:m="http://schemas.openxmlformats.org/officeDocument/2006/math">
                    <m:sSub>
                      <m:sSubPr>
                        <m:ctrlPr>
                          <a:rPr lang="fr-FR" i="1">
                            <a:solidFill>
                              <a:srgbClr val="AC4C9E"/>
                            </a:solidFill>
                            <a:latin typeface="Cambria Math" panose="02040503050406030204" pitchFamily="18" charset="0"/>
                          </a:rPr>
                        </m:ctrlPr>
                      </m:sSubPr>
                      <m:e>
                        <m:r>
                          <a:rPr lang="fr-FR" i="1">
                            <a:solidFill>
                              <a:srgbClr val="AC4C9E"/>
                            </a:solidFill>
                            <a:latin typeface="Cambria Math" panose="02040503050406030204" pitchFamily="18" charset="0"/>
                          </a:rPr>
                          <m:t> </m:t>
                        </m:r>
                        <m:r>
                          <a:rPr lang="fr-FR" i="1">
                            <a:solidFill>
                              <a:srgbClr val="AC4C9E"/>
                            </a:solidFill>
                            <a:latin typeface="Cambria Math" panose="02040503050406030204" pitchFamily="18" charset="0"/>
                          </a:rPr>
                          <m:t>𝑉</m:t>
                        </m:r>
                      </m:e>
                      <m:sub>
                        <m:r>
                          <a:rPr lang="fr-FR" i="1">
                            <a:solidFill>
                              <a:srgbClr val="AC4C9E"/>
                            </a:solidFill>
                            <a:latin typeface="Cambria Math" panose="02040503050406030204" pitchFamily="18" charset="0"/>
                          </a:rPr>
                          <m:t>𝑃</m:t>
                        </m:r>
                        <m:r>
                          <a:rPr lang="fr-FR" b="0" i="1" smtClean="0">
                            <a:solidFill>
                              <a:srgbClr val="AC4C9E"/>
                            </a:solidFill>
                            <a:latin typeface="Cambria Math" panose="02040503050406030204" pitchFamily="18" charset="0"/>
                          </a:rPr>
                          <m:t>𝑃</m:t>
                        </m:r>
                      </m:sub>
                    </m:sSub>
                    <m:r>
                      <a:rPr lang="fr-FR" i="1">
                        <a:solidFill>
                          <a:srgbClr val="AC4C9E"/>
                        </a:solidFill>
                        <a:latin typeface="Cambria Math" panose="02040503050406030204" pitchFamily="18" charset="0"/>
                      </a:rPr>
                      <m:t>=</m:t>
                    </m:r>
                    <m:f>
                      <m:fPr>
                        <m:ctrlPr>
                          <a:rPr lang="fr-FR" i="1">
                            <a:solidFill>
                              <a:srgbClr val="AC4C9E"/>
                            </a:solidFill>
                            <a:latin typeface="Cambria Math" panose="02040503050406030204" pitchFamily="18" charset="0"/>
                          </a:rPr>
                        </m:ctrlPr>
                      </m:fPr>
                      <m:num>
                        <m:r>
                          <a:rPr lang="fr-FR" i="1">
                            <a:solidFill>
                              <a:srgbClr val="AC4C9E"/>
                            </a:solidFill>
                            <a:latin typeface="Cambria Math" panose="02040503050406030204" pitchFamily="18" charset="0"/>
                          </a:rPr>
                          <m:t>1</m:t>
                        </m:r>
                      </m:num>
                      <m:den>
                        <m:sSubSup>
                          <m:sSubSupPr>
                            <m:ctrlPr>
                              <a:rPr lang="fr-FR" i="1">
                                <a:solidFill>
                                  <a:srgbClr val="AC4C9E"/>
                                </a:solidFill>
                                <a:latin typeface="Cambria Math" panose="02040503050406030204" pitchFamily="18" charset="0"/>
                              </a:rPr>
                            </m:ctrlPr>
                          </m:sSubSupPr>
                          <m:e>
                            <m:r>
                              <a:rPr lang="fr-FR" i="1">
                                <a:solidFill>
                                  <a:srgbClr val="AC4C9E"/>
                                </a:solidFill>
                                <a:latin typeface="Cambria Math" panose="02040503050406030204" pitchFamily="18" charset="0"/>
                              </a:rPr>
                              <m:t>𝑓</m:t>
                            </m:r>
                          </m:e>
                          <m:sub>
                            <m:r>
                              <a:rPr lang="fr-FR" i="1">
                                <a:solidFill>
                                  <a:srgbClr val="AC4C9E"/>
                                </a:solidFill>
                                <a:latin typeface="Cambria Math" panose="02040503050406030204" pitchFamily="18" charset="0"/>
                              </a:rPr>
                              <m:t>𝑃</m:t>
                            </m:r>
                            <m:r>
                              <a:rPr lang="fr-FR" b="0" i="1" smtClean="0">
                                <a:solidFill>
                                  <a:srgbClr val="AC4C9E"/>
                                </a:solidFill>
                                <a:latin typeface="Cambria Math" panose="02040503050406030204" pitchFamily="18" charset="0"/>
                              </a:rPr>
                              <m:t>𝑃</m:t>
                            </m:r>
                          </m:sub>
                          <m:sup>
                            <m:r>
                              <a:rPr lang="fr-FR" i="1">
                                <a:solidFill>
                                  <a:srgbClr val="AC4C9E"/>
                                </a:solidFill>
                                <a:latin typeface="Cambria Math" panose="02040503050406030204" pitchFamily="18" charset="0"/>
                              </a:rPr>
                              <m:t>′</m:t>
                            </m:r>
                          </m:sup>
                        </m:sSubSup>
                      </m:den>
                    </m:f>
                  </m:oMath>
                </a14:m>
                <a:endParaRPr lang="fr-FR" dirty="0">
                  <a:solidFill>
                    <a:srgbClr val="AC4C9E"/>
                  </a:solidFill>
                </a:endParaRPr>
              </a:p>
            </p:txBody>
          </p:sp>
        </mc:Choice>
        <mc:Fallback xmlns="">
          <p:sp>
            <p:nvSpPr>
              <p:cNvPr id="5" name="Rectangle 4">
                <a:extLst>
                  <a:ext uri="{FF2B5EF4-FFF2-40B4-BE49-F238E27FC236}">
                    <a16:creationId xmlns:a16="http://schemas.microsoft.com/office/drawing/2014/main" id="{EDB06114-3F98-ED47-AE80-0AFA989864FA}"/>
                  </a:ext>
                </a:extLst>
              </p:cNvPr>
              <p:cNvSpPr>
                <a:spLocks noRot="1" noChangeAspect="1" noMove="1" noResize="1" noEditPoints="1" noAdjustHandles="1" noChangeArrowheads="1" noChangeShapeType="1" noTextEdit="1"/>
              </p:cNvSpPr>
              <p:nvPr/>
            </p:nvSpPr>
            <p:spPr>
              <a:xfrm>
                <a:off x="6803401" y="2365006"/>
                <a:ext cx="991041" cy="884986"/>
              </a:xfrm>
              <a:prstGeom prst="rect">
                <a:avLst/>
              </a:prstGeom>
              <a:blipFill>
                <a:blip r:embed="rId6"/>
                <a:stretch>
                  <a:fillRect/>
                </a:stretch>
              </a:blipFill>
            </p:spPr>
            <p:txBody>
              <a:bodyPr/>
              <a:lstStyle/>
              <a:p>
                <a:r>
                  <a:rPr lang="fr-F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0"/>
      <p:bldP spid="3" grpId="0"/>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6"/>
          <p:cNvSpPr/>
          <p:nvPr/>
        </p:nvSpPr>
        <p:spPr>
          <a:xfrm>
            <a:off x="801612" y="3126521"/>
            <a:ext cx="7708879" cy="3691880"/>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1800"/>
            </a:pPr>
            <a:endParaRPr lang="ar-AE" sz="1600" dirty="0">
              <a:solidFill>
                <a:schemeClr val="dk1"/>
              </a:solidFill>
              <a:latin typeface="Calibri"/>
              <a:ea typeface="Calibri"/>
              <a:cs typeface="Calibri"/>
              <a:sym typeface="Calibri"/>
            </a:endParaRPr>
          </a:p>
        </p:txBody>
      </p:sp>
      <p:sp>
        <p:nvSpPr>
          <p:cNvPr id="384" name="Google Shape;384;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19</a:t>
            </a:fld>
            <a:endParaRPr dirty="0"/>
          </a:p>
        </p:txBody>
      </p:sp>
      <p:sp>
        <p:nvSpPr>
          <p:cNvPr id="385" name="Google Shape;385;p16"/>
          <p:cNvSpPr txBox="1"/>
          <p:nvPr/>
        </p:nvSpPr>
        <p:spPr>
          <a:xfrm>
            <a:off x="1028335" y="3157473"/>
            <a:ext cx="228203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dirty="0">
                <a:solidFill>
                  <a:srgbClr val="366092"/>
                </a:solidFill>
                <a:latin typeface="Calibri"/>
                <a:ea typeface="Calibri"/>
                <a:cs typeface="Calibri"/>
                <a:sym typeface="Calibri"/>
              </a:rPr>
              <a:t>Comment procéder  ?</a:t>
            </a:r>
            <a:endParaRPr sz="1400" b="0" i="0" u="none" strike="noStrike" cap="none" dirty="0">
              <a:solidFill>
                <a:srgbClr val="000000"/>
              </a:solidFill>
              <a:latin typeface="Arial"/>
              <a:ea typeface="Arial"/>
              <a:cs typeface="Arial"/>
              <a:sym typeface="Arial"/>
            </a:endParaRPr>
          </a:p>
        </p:txBody>
      </p:sp>
      <p:sp>
        <p:nvSpPr>
          <p:cNvPr id="386" name="Google Shape;386;p16"/>
          <p:cNvSpPr/>
          <p:nvPr/>
        </p:nvSpPr>
        <p:spPr>
          <a:xfrm>
            <a:off x="1138722" y="3443486"/>
            <a:ext cx="4492516" cy="338514"/>
          </a:xfrm>
          <a:prstGeom prst="rect">
            <a:avLst/>
          </a:prstGeom>
          <a:noFill/>
          <a:ln>
            <a:noFill/>
          </a:ln>
        </p:spPr>
        <p:txBody>
          <a:bodyPr spcFirstLastPara="1" wrap="square" lIns="91425" tIns="45700" rIns="91425" bIns="45700" anchor="t" anchorCtr="0">
            <a:spAutoFit/>
          </a:bodyPr>
          <a:lstStyle/>
          <a:p>
            <a:pPr lvl="0">
              <a:buSzPts val="1600"/>
            </a:pPr>
            <a:r>
              <a:rPr lang="fr-FR" sz="1600" b="0" i="0" u="none" strike="noStrike" cap="none" dirty="0">
                <a:solidFill>
                  <a:srgbClr val="7030A0"/>
                </a:solidFill>
                <a:latin typeface="Arial"/>
                <a:ea typeface="Arial"/>
                <a:cs typeface="Arial"/>
                <a:sym typeface="Arial"/>
              </a:rPr>
              <a:t>1) </a:t>
            </a:r>
            <a:r>
              <a:rPr lang="fr-FR" b="0" i="0" u="none" strike="noStrike" cap="none" dirty="0">
                <a:solidFill>
                  <a:srgbClr val="7030A0"/>
                </a:solidFill>
                <a:latin typeface="Arial"/>
                <a:ea typeface="Arial"/>
                <a:cs typeface="Arial"/>
                <a:sym typeface="Arial"/>
              </a:rPr>
              <a:t>Que veut dire « vision </a:t>
            </a:r>
            <a:r>
              <a:rPr lang="fr-FR" dirty="0">
                <a:solidFill>
                  <a:srgbClr val="7030A0"/>
                </a:solidFill>
              </a:rPr>
              <a:t>parfaite » de près et de loin ? </a:t>
            </a:r>
            <a:endParaRPr b="0" i="0" u="none" strike="noStrike" cap="none" dirty="0">
              <a:solidFill>
                <a:srgbClr val="AC4C9E"/>
              </a:solidFill>
              <a:sym typeface="Arial"/>
            </a:endParaRPr>
          </a:p>
        </p:txBody>
      </p:sp>
      <p:sp>
        <p:nvSpPr>
          <p:cNvPr id="389" name="Google Shape;389;p16"/>
          <p:cNvSpPr txBox="1"/>
          <p:nvPr/>
        </p:nvSpPr>
        <p:spPr>
          <a:xfrm>
            <a:off x="1349867" y="5597704"/>
            <a:ext cx="1106517" cy="646290"/>
          </a:xfrm>
          <a:prstGeom prst="rect">
            <a:avLst/>
          </a:prstGeom>
          <a:noFill/>
          <a:ln>
            <a:noFill/>
          </a:ln>
        </p:spPr>
        <p:txBody>
          <a:bodyPr spcFirstLastPara="1" wrap="square" lIns="91425" tIns="45700" rIns="91425" bIns="45700" anchor="t" anchorCtr="0">
            <a:spAutoFit/>
          </a:bodyPr>
          <a:lstStyle/>
          <a:p>
            <a:pPr lvl="0">
              <a:buSzPts val="1800"/>
            </a:pPr>
            <a:r>
              <a:rPr lang="fr-FR" sz="1200" b="0" i="0" u="none" strike="noStrike" cap="none" dirty="0">
                <a:solidFill>
                  <a:srgbClr val="0070C0"/>
                </a:solidFill>
                <a:latin typeface="Calibri"/>
                <a:ea typeface="Calibri"/>
                <a:cs typeface="Calibri"/>
                <a:sym typeface="Calibri"/>
              </a:rPr>
              <a:t>Étapes Intermédiaires nécessaires</a:t>
            </a:r>
            <a:endParaRPr sz="1200" b="0" i="0" u="none" strike="noStrike" cap="none" dirty="0">
              <a:solidFill>
                <a:srgbClr val="0070C0"/>
              </a:solidFill>
              <a:latin typeface="Calibri" panose="020F0502020204030204" pitchFamily="34" charset="0"/>
              <a:cs typeface="Calibri" panose="020F0502020204030204" pitchFamily="34" charset="0"/>
              <a:sym typeface="Arial"/>
            </a:endParaRPr>
          </a:p>
        </p:txBody>
      </p:sp>
      <p:sp>
        <p:nvSpPr>
          <p:cNvPr id="396" name="Google Shape;396;p16"/>
          <p:cNvSpPr txBox="1"/>
          <p:nvPr/>
        </p:nvSpPr>
        <p:spPr>
          <a:xfrm rot="-813729">
            <a:off x="4500659" y="5444219"/>
            <a:ext cx="132984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b="1" i="0" u="none" strike="noStrike" cap="none" dirty="0">
                <a:solidFill>
                  <a:srgbClr val="C00000"/>
                </a:solidFill>
                <a:latin typeface="Calibri"/>
                <a:ea typeface="Calibri"/>
                <a:cs typeface="Calibri"/>
                <a:sym typeface="Calibri"/>
              </a:rPr>
              <a:t>Attention aux unités !</a:t>
            </a:r>
            <a:endParaRPr b="0" i="0" u="none" strike="noStrike" cap="none" dirty="0">
              <a:solidFill>
                <a:srgbClr val="000000"/>
              </a:solidFill>
              <a:latin typeface="Arial"/>
              <a:ea typeface="Arial"/>
              <a:cs typeface="Arial"/>
              <a:sym typeface="Arial"/>
            </a:endParaRPr>
          </a:p>
        </p:txBody>
      </p:sp>
      <p:sp>
        <p:nvSpPr>
          <p:cNvPr id="406" name="Google Shape;406;p16"/>
          <p:cNvSpPr/>
          <p:nvPr/>
        </p:nvSpPr>
        <p:spPr>
          <a:xfrm>
            <a:off x="2662968" y="5768459"/>
            <a:ext cx="155978" cy="592586"/>
          </a:xfrm>
          <a:prstGeom prst="leftBrace">
            <a:avLst>
              <a:gd name="adj1" fmla="val 8333"/>
              <a:gd name="adj2" fmla="val 50000"/>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27" name="Google Shape;372;p15">
            <a:extLst>
              <a:ext uri="{FF2B5EF4-FFF2-40B4-BE49-F238E27FC236}">
                <a16:creationId xmlns:a16="http://schemas.microsoft.com/office/drawing/2014/main" id="{BD3A38CB-D9FF-0840-8EB8-A5DBCC13D777}"/>
              </a:ext>
            </a:extLst>
          </p:cNvPr>
          <p:cNvSpPr/>
          <p:nvPr/>
        </p:nvSpPr>
        <p:spPr>
          <a:xfrm>
            <a:off x="1028335" y="670909"/>
            <a:ext cx="7089872" cy="2256963"/>
          </a:xfrm>
          <a:prstGeom prst="roundRect">
            <a:avLst>
              <a:gd name="adj" fmla="val 16667"/>
            </a:avLst>
          </a:prstGeom>
          <a:solidFill>
            <a:srgbClr val="DAE5F1"/>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8" name="Google Shape;373;p15">
            <a:extLst>
              <a:ext uri="{FF2B5EF4-FFF2-40B4-BE49-F238E27FC236}">
                <a16:creationId xmlns:a16="http://schemas.microsoft.com/office/drawing/2014/main" id="{2BCD81C2-0C00-8F45-8D2B-D33D9757326B}"/>
              </a:ext>
            </a:extLst>
          </p:cNvPr>
          <p:cNvSpPr txBox="1"/>
          <p:nvPr/>
        </p:nvSpPr>
        <p:spPr>
          <a:xfrm>
            <a:off x="1187272" y="698509"/>
            <a:ext cx="557562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rgbClr val="366092"/>
                </a:solidFill>
                <a:latin typeface="Calibri"/>
                <a:ea typeface="Calibri"/>
                <a:cs typeface="Calibri"/>
                <a:sym typeface="Calibri"/>
              </a:rPr>
              <a:t>Comment relier ce que je cherche à ce que je connais ?</a:t>
            </a:r>
            <a:endParaRPr sz="1400" b="0" i="0" u="none" strike="noStrike" cap="none">
              <a:solidFill>
                <a:srgbClr val="000000"/>
              </a:solidFill>
              <a:latin typeface="Arial"/>
              <a:ea typeface="Arial"/>
              <a:cs typeface="Arial"/>
              <a:sym typeface="Arial"/>
            </a:endParaRPr>
          </a:p>
        </p:txBody>
      </p:sp>
      <p:grpSp>
        <p:nvGrpSpPr>
          <p:cNvPr id="29" name="Groupe 28">
            <a:extLst>
              <a:ext uri="{FF2B5EF4-FFF2-40B4-BE49-F238E27FC236}">
                <a16:creationId xmlns:a16="http://schemas.microsoft.com/office/drawing/2014/main" id="{773FB530-0DC5-D44D-BC85-BB6CE5EF55FD}"/>
              </a:ext>
            </a:extLst>
          </p:cNvPr>
          <p:cNvGrpSpPr/>
          <p:nvPr/>
        </p:nvGrpSpPr>
        <p:grpSpPr>
          <a:xfrm>
            <a:off x="3486390" y="1162243"/>
            <a:ext cx="4390473" cy="1160419"/>
            <a:chOff x="0" y="-120284"/>
            <a:chExt cx="8610556" cy="3120607"/>
          </a:xfrm>
        </p:grpSpPr>
        <p:cxnSp>
          <p:nvCxnSpPr>
            <p:cNvPr id="30" name="Line 103">
              <a:extLst>
                <a:ext uri="{FF2B5EF4-FFF2-40B4-BE49-F238E27FC236}">
                  <a16:creationId xmlns:a16="http://schemas.microsoft.com/office/drawing/2014/main" id="{DA48299A-3A79-5A48-ACBF-C223F6744B84}"/>
                </a:ext>
              </a:extLst>
            </p:cNvPr>
            <p:cNvCxnSpPr/>
            <p:nvPr/>
          </p:nvCxnSpPr>
          <p:spPr bwMode="auto">
            <a:xfrm flipV="1">
              <a:off x="0" y="1485357"/>
              <a:ext cx="8610556" cy="0"/>
            </a:xfrm>
            <a:prstGeom prst="line">
              <a:avLst/>
            </a:prstGeom>
            <a:noFill/>
            <a:ln w="12700">
              <a:solidFill>
                <a:schemeClr val="tx1"/>
              </a:solidFill>
              <a:prstDash val="dash"/>
              <a:round/>
              <a:headEnd/>
              <a:tailEnd type="triangle" w="lg" len="lg"/>
            </a:ln>
            <a:extLst>
              <a:ext uri="{909E8E84-426E-40DD-AFC4-6F175D3DCCD1}">
                <a14:hiddenFill xmlns:a14="http://schemas.microsoft.com/office/drawing/2010/main">
                  <a:noFill/>
                </a14:hiddenFill>
              </a:ext>
            </a:extLst>
          </p:spPr>
        </p:cxnSp>
        <p:cxnSp>
          <p:nvCxnSpPr>
            <p:cNvPr id="31" name="Line 214">
              <a:extLst>
                <a:ext uri="{FF2B5EF4-FFF2-40B4-BE49-F238E27FC236}">
                  <a16:creationId xmlns:a16="http://schemas.microsoft.com/office/drawing/2014/main" id="{FAA63819-2E9C-FD43-8BF4-4A0C30DE0352}"/>
                </a:ext>
              </a:extLst>
            </p:cNvPr>
            <p:cNvCxnSpPr/>
            <p:nvPr/>
          </p:nvCxnSpPr>
          <p:spPr bwMode="auto">
            <a:xfrm>
              <a:off x="4195951" y="0"/>
              <a:ext cx="0" cy="2992500"/>
            </a:xfrm>
            <a:prstGeom prst="line">
              <a:avLst/>
            </a:prstGeom>
            <a:noFill/>
            <a:ln w="12700">
              <a:solidFill>
                <a:schemeClr val="tx1"/>
              </a:solidFill>
              <a:round/>
              <a:headEnd type="triangle" w="lg" len="lg"/>
              <a:tailEnd type="triangle" w="lg" len="lg"/>
            </a:ln>
            <a:extLst>
              <a:ext uri="{909E8E84-426E-40DD-AFC4-6F175D3DCCD1}">
                <a14:hiddenFill xmlns:a14="http://schemas.microsoft.com/office/drawing/2010/main">
                  <a:noFill/>
                </a14:hiddenFill>
              </a:ext>
            </a:extLst>
          </p:spPr>
        </p:cxnSp>
        <p:sp>
          <p:nvSpPr>
            <p:cNvPr id="32" name="ZoneTexte 3">
              <a:extLst>
                <a:ext uri="{FF2B5EF4-FFF2-40B4-BE49-F238E27FC236}">
                  <a16:creationId xmlns:a16="http://schemas.microsoft.com/office/drawing/2014/main" id="{273B57DE-3C59-974F-B145-A3ECC72B2310}"/>
                </a:ext>
              </a:extLst>
            </p:cNvPr>
            <p:cNvSpPr txBox="1"/>
            <p:nvPr/>
          </p:nvSpPr>
          <p:spPr>
            <a:xfrm>
              <a:off x="4154216" y="1555276"/>
              <a:ext cx="424357" cy="414918"/>
            </a:xfrm>
            <a:prstGeom prst="rect">
              <a:avLst/>
            </a:prstGeom>
            <a:noFill/>
          </p:spPr>
          <p:txBody>
            <a:bodyPr wrap="none" rtlCol="0">
              <a:spAutoFit/>
            </a:bodyPr>
            <a:lstStyle/>
            <a:p>
              <a:pPr>
                <a:spcAft>
                  <a:spcPts val="0"/>
                </a:spcAft>
              </a:pPr>
              <a:r>
                <a:rPr lang="fr-FR" sz="12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endParaRPr lang="fr-FR" sz="1200">
                <a:effectLst/>
                <a:latin typeface="Times New Roman" panose="02020603050405020304" pitchFamily="18" charset="0"/>
                <a:ea typeface="Times New Roman" panose="02020603050405020304" pitchFamily="18" charset="0"/>
              </a:endParaRPr>
            </a:p>
          </p:txBody>
        </p:sp>
        <p:cxnSp>
          <p:nvCxnSpPr>
            <p:cNvPr id="33" name="Connecteur droit 32">
              <a:extLst>
                <a:ext uri="{FF2B5EF4-FFF2-40B4-BE49-F238E27FC236}">
                  <a16:creationId xmlns:a16="http://schemas.microsoft.com/office/drawing/2014/main" id="{21AF8555-F125-234F-A54C-C737BD8A7323}"/>
                </a:ext>
              </a:extLst>
            </p:cNvPr>
            <p:cNvCxnSpPr/>
            <p:nvPr/>
          </p:nvCxnSpPr>
          <p:spPr>
            <a:xfrm>
              <a:off x="2981299" y="1302214"/>
              <a:ext cx="0" cy="403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D9828C9F-2872-7E4C-A80A-FABB64CE7130}"/>
                </a:ext>
              </a:extLst>
            </p:cNvPr>
            <p:cNvCxnSpPr/>
            <p:nvPr/>
          </p:nvCxnSpPr>
          <p:spPr>
            <a:xfrm>
              <a:off x="5333326" y="1297146"/>
              <a:ext cx="0" cy="403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ZoneTexte 6">
              <a:extLst>
                <a:ext uri="{FF2B5EF4-FFF2-40B4-BE49-F238E27FC236}">
                  <a16:creationId xmlns:a16="http://schemas.microsoft.com/office/drawing/2014/main" id="{F4823A18-B703-544D-BCB4-8A6D81256185}"/>
                </a:ext>
              </a:extLst>
            </p:cNvPr>
            <p:cNvSpPr txBox="1"/>
            <p:nvPr/>
          </p:nvSpPr>
          <p:spPr>
            <a:xfrm>
              <a:off x="2637861" y="1899461"/>
              <a:ext cx="378751" cy="414824"/>
            </a:xfrm>
            <a:prstGeom prst="rect">
              <a:avLst/>
            </a:prstGeom>
            <a:noFill/>
          </p:spPr>
          <p:txBody>
            <a:bodyPr wrap="none" rtlCol="0">
              <a:spAutoFit/>
            </a:bodyPr>
            <a:lstStyle/>
            <a:p>
              <a:pPr>
                <a:spcAft>
                  <a:spcPts val="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fr-FR" sz="1200" dirty="0">
                <a:effectLst/>
                <a:latin typeface="Times New Roman" panose="02020603050405020304" pitchFamily="18" charset="0"/>
                <a:ea typeface="Times New Roman" panose="02020603050405020304" pitchFamily="18" charset="0"/>
              </a:endParaRPr>
            </a:p>
          </p:txBody>
        </p:sp>
        <p:sp>
          <p:nvSpPr>
            <p:cNvPr id="36" name="ZoneTexte 7">
              <a:extLst>
                <a:ext uri="{FF2B5EF4-FFF2-40B4-BE49-F238E27FC236}">
                  <a16:creationId xmlns:a16="http://schemas.microsoft.com/office/drawing/2014/main" id="{AE64EAC6-3C0C-0445-96FB-A82830768067}"/>
                </a:ext>
              </a:extLst>
            </p:cNvPr>
            <p:cNvSpPr txBox="1"/>
            <p:nvPr/>
          </p:nvSpPr>
          <p:spPr>
            <a:xfrm>
              <a:off x="5147216" y="716334"/>
              <a:ext cx="435708" cy="414824"/>
            </a:xfrm>
            <a:prstGeom prst="rect">
              <a:avLst/>
            </a:prstGeom>
            <a:noFill/>
          </p:spPr>
          <p:txBody>
            <a:bodyPr wrap="none" rtlCol="0">
              <a:spAutoFit/>
            </a:bodyPr>
            <a:lstStyle/>
            <a:p>
              <a:pPr>
                <a:spcAft>
                  <a:spcPts val="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t>
              </a:r>
              <a:endParaRPr lang="fr-FR" sz="1200" dirty="0">
                <a:effectLst/>
                <a:latin typeface="Times New Roman" panose="02020603050405020304" pitchFamily="18" charset="0"/>
                <a:ea typeface="Times New Roman" panose="02020603050405020304" pitchFamily="18" charset="0"/>
              </a:endParaRPr>
            </a:p>
          </p:txBody>
        </p:sp>
        <p:cxnSp>
          <p:nvCxnSpPr>
            <p:cNvPr id="37" name="Connecteur droit 36">
              <a:extLst>
                <a:ext uri="{FF2B5EF4-FFF2-40B4-BE49-F238E27FC236}">
                  <a16:creationId xmlns:a16="http://schemas.microsoft.com/office/drawing/2014/main" id="{8B34F98B-E390-494B-93DF-8FAB1E2F7C0D}"/>
                </a:ext>
              </a:extLst>
            </p:cNvPr>
            <p:cNvCxnSpPr>
              <a:cxnSpLocks/>
            </p:cNvCxnSpPr>
            <p:nvPr/>
          </p:nvCxnSpPr>
          <p:spPr>
            <a:xfrm>
              <a:off x="971531" y="473709"/>
              <a:ext cx="0" cy="1030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ZoneTexte 9">
              <a:extLst>
                <a:ext uri="{FF2B5EF4-FFF2-40B4-BE49-F238E27FC236}">
                  <a16:creationId xmlns:a16="http://schemas.microsoft.com/office/drawing/2014/main" id="{0F11F963-F7E2-514E-9F37-2D48DE23081B}"/>
                </a:ext>
              </a:extLst>
            </p:cNvPr>
            <p:cNvSpPr txBox="1"/>
            <p:nvPr/>
          </p:nvSpPr>
          <p:spPr>
            <a:xfrm>
              <a:off x="548223" y="1040160"/>
              <a:ext cx="405331" cy="414824"/>
            </a:xfrm>
            <a:prstGeom prst="rect">
              <a:avLst/>
            </a:prstGeom>
            <a:noFill/>
          </p:spPr>
          <p:txBody>
            <a:bodyPr wrap="none" rtlCol="0">
              <a:spAutoFit/>
            </a:bodyPr>
            <a:lstStyle/>
            <a:p>
              <a:pPr>
                <a:spcAft>
                  <a:spcPts val="0"/>
                </a:spcAft>
              </a:pPr>
              <a:r>
                <a:rPr lang="fr-FR" sz="12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fr-FR" sz="1200">
                <a:effectLst/>
                <a:latin typeface="Times New Roman" panose="02020603050405020304" pitchFamily="18" charset="0"/>
                <a:ea typeface="Times New Roman" panose="02020603050405020304" pitchFamily="18" charset="0"/>
              </a:endParaRPr>
            </a:p>
          </p:txBody>
        </p:sp>
        <p:sp>
          <p:nvSpPr>
            <p:cNvPr id="39" name="ZoneTexte 10">
              <a:extLst>
                <a:ext uri="{FF2B5EF4-FFF2-40B4-BE49-F238E27FC236}">
                  <a16:creationId xmlns:a16="http://schemas.microsoft.com/office/drawing/2014/main" id="{EB8E9E28-0AA9-1548-A9B1-5EEC4AD07071}"/>
                </a:ext>
              </a:extLst>
            </p:cNvPr>
            <p:cNvSpPr txBox="1"/>
            <p:nvPr/>
          </p:nvSpPr>
          <p:spPr>
            <a:xfrm>
              <a:off x="5929531" y="2123714"/>
              <a:ext cx="454692" cy="414823"/>
            </a:xfrm>
            <a:prstGeom prst="rect">
              <a:avLst/>
            </a:prstGeom>
            <a:noFill/>
          </p:spPr>
          <p:txBody>
            <a:bodyPr wrap="none" rtlCol="0">
              <a:spAutoFit/>
            </a:bodyPr>
            <a:lstStyle/>
            <a:p>
              <a:pPr>
                <a:spcAft>
                  <a:spcPts val="0"/>
                </a:spcAft>
              </a:pPr>
              <a:r>
                <a:rPr lang="fr-FR" sz="12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fr-FR" sz="1200">
                <a:effectLst/>
                <a:latin typeface="Times New Roman" panose="02020603050405020304" pitchFamily="18" charset="0"/>
                <a:ea typeface="Times New Roman" panose="02020603050405020304" pitchFamily="18" charset="0"/>
              </a:endParaRPr>
            </a:p>
          </p:txBody>
        </p:sp>
        <p:cxnSp>
          <p:nvCxnSpPr>
            <p:cNvPr id="40" name="Connecteur droit 39">
              <a:extLst>
                <a:ext uri="{FF2B5EF4-FFF2-40B4-BE49-F238E27FC236}">
                  <a16:creationId xmlns:a16="http://schemas.microsoft.com/office/drawing/2014/main" id="{E88F7EF9-25C7-D543-8710-0BD4885C1321}"/>
                </a:ext>
              </a:extLst>
            </p:cNvPr>
            <p:cNvCxnSpPr>
              <a:cxnSpLocks/>
            </p:cNvCxnSpPr>
            <p:nvPr/>
          </p:nvCxnSpPr>
          <p:spPr>
            <a:xfrm>
              <a:off x="99792" y="215554"/>
              <a:ext cx="7602929" cy="2386902"/>
            </a:xfrm>
            <a:prstGeom prst="line">
              <a:avLst/>
            </a:prstGeom>
            <a:ln w="12700">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8454DDA6-F15B-664E-96F8-1C00D0CFC5C9}"/>
                </a:ext>
              </a:extLst>
            </p:cNvPr>
            <p:cNvCxnSpPr>
              <a:cxnSpLocks/>
            </p:cNvCxnSpPr>
            <p:nvPr/>
          </p:nvCxnSpPr>
          <p:spPr>
            <a:xfrm flipV="1">
              <a:off x="126779" y="480659"/>
              <a:ext cx="4069172" cy="0"/>
            </a:xfrm>
            <a:prstGeom prst="line">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2" name="Line 106">
              <a:extLst>
                <a:ext uri="{FF2B5EF4-FFF2-40B4-BE49-F238E27FC236}">
                  <a16:creationId xmlns:a16="http://schemas.microsoft.com/office/drawing/2014/main" id="{07CB1503-9495-DD46-83FF-CFAB3A0F117B}"/>
                </a:ext>
              </a:extLst>
            </p:cNvPr>
            <p:cNvCxnSpPr/>
            <p:nvPr/>
          </p:nvCxnSpPr>
          <p:spPr bwMode="auto">
            <a:xfrm>
              <a:off x="2141531" y="860926"/>
              <a:ext cx="118698" cy="61029"/>
            </a:xfrm>
            <a:prstGeom prst="line">
              <a:avLst/>
            </a:prstGeom>
            <a:noFill/>
            <a:ln w="12700">
              <a:solidFill>
                <a:schemeClr val="accent5"/>
              </a:solidFill>
              <a:round/>
              <a:headEnd/>
              <a:tailEnd type="arrow" w="lg" len="lg"/>
            </a:ln>
            <a:extLst>
              <a:ext uri="{909E8E84-426E-40DD-AFC4-6F175D3DCCD1}">
                <a14:hiddenFill xmlns:a14="http://schemas.microsoft.com/office/drawing/2010/main">
                  <a:noFill/>
                </a14:hiddenFill>
              </a:ext>
            </a:extLst>
          </p:spPr>
        </p:cxnSp>
        <p:cxnSp>
          <p:nvCxnSpPr>
            <p:cNvPr id="43" name="Line 106">
              <a:extLst>
                <a:ext uri="{FF2B5EF4-FFF2-40B4-BE49-F238E27FC236}">
                  <a16:creationId xmlns:a16="http://schemas.microsoft.com/office/drawing/2014/main" id="{C1F8C951-9C01-B94A-B260-C88B2E175B05}"/>
                </a:ext>
              </a:extLst>
            </p:cNvPr>
            <p:cNvCxnSpPr/>
            <p:nvPr/>
          </p:nvCxnSpPr>
          <p:spPr bwMode="auto">
            <a:xfrm flipV="1">
              <a:off x="2944813" y="465668"/>
              <a:ext cx="197987" cy="14658"/>
            </a:xfrm>
            <a:prstGeom prst="line">
              <a:avLst/>
            </a:prstGeom>
            <a:noFill/>
            <a:ln w="12700">
              <a:solidFill>
                <a:srgbClr val="FF3300"/>
              </a:solidFill>
              <a:round/>
              <a:headEnd/>
              <a:tailEnd type="arrow" w="lg" len="lg"/>
            </a:ln>
            <a:extLst>
              <a:ext uri="{909E8E84-426E-40DD-AFC4-6F175D3DCCD1}">
                <a14:hiddenFill xmlns:a14="http://schemas.microsoft.com/office/drawing/2010/main">
                  <a:noFill/>
                </a14:hiddenFill>
              </a:ext>
            </a:extLst>
          </p:spPr>
        </p:cxnSp>
        <p:sp>
          <p:nvSpPr>
            <p:cNvPr id="44" name="ZoneTexte 15">
              <a:extLst>
                <a:ext uri="{FF2B5EF4-FFF2-40B4-BE49-F238E27FC236}">
                  <a16:creationId xmlns:a16="http://schemas.microsoft.com/office/drawing/2014/main" id="{2B0F8E1F-CD06-7E45-A400-C909D0D6BDB1}"/>
                </a:ext>
              </a:extLst>
            </p:cNvPr>
            <p:cNvSpPr txBox="1"/>
            <p:nvPr/>
          </p:nvSpPr>
          <p:spPr>
            <a:xfrm>
              <a:off x="736859" y="-120284"/>
              <a:ext cx="397737" cy="414824"/>
            </a:xfrm>
            <a:prstGeom prst="rect">
              <a:avLst/>
            </a:prstGeom>
            <a:noFill/>
          </p:spPr>
          <p:txBody>
            <a:bodyPr wrap="none" rtlCol="0">
              <a:spAutoFit/>
            </a:bodyPr>
            <a:lstStyle/>
            <a:p>
              <a:pPr>
                <a:spcAft>
                  <a:spcPts val="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fr-FR" sz="1200" dirty="0">
                <a:effectLst/>
                <a:latin typeface="Times New Roman" panose="02020603050405020304" pitchFamily="18" charset="0"/>
                <a:ea typeface="Times New Roman" panose="02020603050405020304" pitchFamily="18" charset="0"/>
              </a:endParaRPr>
            </a:p>
          </p:txBody>
        </p:sp>
        <p:cxnSp>
          <p:nvCxnSpPr>
            <p:cNvPr id="45" name="Connecteur droit 44">
              <a:extLst>
                <a:ext uri="{FF2B5EF4-FFF2-40B4-BE49-F238E27FC236}">
                  <a16:creationId xmlns:a16="http://schemas.microsoft.com/office/drawing/2014/main" id="{F594CD9D-E391-D542-B917-2B4E539FE34A}"/>
                </a:ext>
              </a:extLst>
            </p:cNvPr>
            <p:cNvCxnSpPr>
              <a:cxnSpLocks/>
            </p:cNvCxnSpPr>
            <p:nvPr/>
          </p:nvCxnSpPr>
          <p:spPr>
            <a:xfrm>
              <a:off x="4189973" y="495316"/>
              <a:ext cx="2912096" cy="2497184"/>
            </a:xfrm>
            <a:prstGeom prst="line">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30219BF5-384B-6845-86A2-44565121257F}"/>
                </a:ext>
              </a:extLst>
            </p:cNvPr>
            <p:cNvCxnSpPr>
              <a:cxnSpLocks/>
            </p:cNvCxnSpPr>
            <p:nvPr/>
          </p:nvCxnSpPr>
          <p:spPr>
            <a:xfrm>
              <a:off x="126779" y="49007"/>
              <a:ext cx="4069172" cy="2030758"/>
            </a:xfrm>
            <a:prstGeom prst="line">
              <a:avLst/>
            </a:prstGeom>
            <a:ln w="127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970409A6-CD36-DA4F-8033-7A8DF67C554A}"/>
                </a:ext>
              </a:extLst>
            </p:cNvPr>
            <p:cNvCxnSpPr>
              <a:cxnSpLocks/>
            </p:cNvCxnSpPr>
            <p:nvPr/>
          </p:nvCxnSpPr>
          <p:spPr>
            <a:xfrm>
              <a:off x="4206456" y="2083093"/>
              <a:ext cx="3584084" cy="0"/>
            </a:xfrm>
            <a:prstGeom prst="line">
              <a:avLst/>
            </a:prstGeom>
            <a:ln w="127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48" name="Line 106">
              <a:extLst>
                <a:ext uri="{FF2B5EF4-FFF2-40B4-BE49-F238E27FC236}">
                  <a16:creationId xmlns:a16="http://schemas.microsoft.com/office/drawing/2014/main" id="{38B13D83-AA06-4245-A59C-4A18066F5E63}"/>
                </a:ext>
              </a:extLst>
            </p:cNvPr>
            <p:cNvCxnSpPr/>
            <p:nvPr/>
          </p:nvCxnSpPr>
          <p:spPr bwMode="auto">
            <a:xfrm>
              <a:off x="2293931" y="1144059"/>
              <a:ext cx="118698" cy="61029"/>
            </a:xfrm>
            <a:prstGeom prst="line">
              <a:avLst/>
            </a:prstGeom>
            <a:noFill/>
            <a:ln w="12700">
              <a:solidFill>
                <a:schemeClr val="accent6"/>
              </a:solidFill>
              <a:round/>
              <a:headEnd/>
              <a:tailEnd type="arrow" w="lg" len="lg"/>
            </a:ln>
            <a:extLst>
              <a:ext uri="{909E8E84-426E-40DD-AFC4-6F175D3DCCD1}">
                <a14:hiddenFill xmlns:a14="http://schemas.microsoft.com/office/drawing/2010/main">
                  <a:noFill/>
                </a14:hiddenFill>
              </a:ext>
            </a:extLst>
          </p:spPr>
        </p:cxnSp>
        <p:cxnSp>
          <p:nvCxnSpPr>
            <p:cNvPr id="49" name="Connecteur droit 48">
              <a:extLst>
                <a:ext uri="{FF2B5EF4-FFF2-40B4-BE49-F238E27FC236}">
                  <a16:creationId xmlns:a16="http://schemas.microsoft.com/office/drawing/2014/main" id="{643E3D14-0286-E047-B3B1-85CB6800C63B}"/>
                </a:ext>
              </a:extLst>
            </p:cNvPr>
            <p:cNvCxnSpPr>
              <a:cxnSpLocks/>
            </p:cNvCxnSpPr>
            <p:nvPr/>
          </p:nvCxnSpPr>
          <p:spPr>
            <a:xfrm>
              <a:off x="6055887" y="1496250"/>
              <a:ext cx="0" cy="5995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ZoneTexte 21">
              <a:extLst>
                <a:ext uri="{FF2B5EF4-FFF2-40B4-BE49-F238E27FC236}">
                  <a16:creationId xmlns:a16="http://schemas.microsoft.com/office/drawing/2014/main" id="{49E502EE-9DC3-0444-A411-5A90022B949E}"/>
                </a:ext>
              </a:extLst>
            </p:cNvPr>
            <p:cNvSpPr txBox="1"/>
            <p:nvPr/>
          </p:nvSpPr>
          <p:spPr>
            <a:xfrm>
              <a:off x="6055875" y="900058"/>
              <a:ext cx="453743" cy="414823"/>
            </a:xfrm>
            <a:prstGeom prst="rect">
              <a:avLst/>
            </a:prstGeom>
            <a:noFill/>
          </p:spPr>
          <p:txBody>
            <a:bodyPr wrap="none" rtlCol="0">
              <a:spAutoFit/>
            </a:bodyPr>
            <a:lstStyle/>
            <a:p>
              <a:pPr>
                <a:spcAft>
                  <a:spcPts val="0"/>
                </a:spcAft>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fr-FR" sz="1200" dirty="0">
                <a:effectLst/>
                <a:latin typeface="Times New Roman" panose="02020603050405020304" pitchFamily="18" charset="0"/>
                <a:ea typeface="Times New Roman" panose="02020603050405020304" pitchFamily="18" charset="0"/>
              </a:endParaRPr>
            </a:p>
          </p:txBody>
        </p:sp>
        <p:cxnSp>
          <p:nvCxnSpPr>
            <p:cNvPr id="51" name="Line 106">
              <a:extLst>
                <a:ext uri="{FF2B5EF4-FFF2-40B4-BE49-F238E27FC236}">
                  <a16:creationId xmlns:a16="http://schemas.microsoft.com/office/drawing/2014/main" id="{325EC2BA-16F2-434A-9B8E-5F5B233B6510}"/>
                </a:ext>
              </a:extLst>
            </p:cNvPr>
            <p:cNvCxnSpPr/>
            <p:nvPr/>
          </p:nvCxnSpPr>
          <p:spPr bwMode="auto">
            <a:xfrm>
              <a:off x="5051199" y="1758917"/>
              <a:ext cx="118698" cy="61029"/>
            </a:xfrm>
            <a:prstGeom prst="line">
              <a:avLst/>
            </a:prstGeom>
            <a:noFill/>
            <a:ln w="12700">
              <a:solidFill>
                <a:schemeClr val="accent5"/>
              </a:solidFill>
              <a:round/>
              <a:headEnd/>
              <a:tailEnd type="arrow" w="lg" len="lg"/>
            </a:ln>
            <a:extLst>
              <a:ext uri="{909E8E84-426E-40DD-AFC4-6F175D3DCCD1}">
                <a14:hiddenFill xmlns:a14="http://schemas.microsoft.com/office/drawing/2010/main">
                  <a:noFill/>
                </a14:hiddenFill>
              </a:ext>
            </a:extLst>
          </p:spPr>
        </p:cxnSp>
        <p:cxnSp>
          <p:nvCxnSpPr>
            <p:cNvPr id="52" name="Line 106">
              <a:extLst>
                <a:ext uri="{FF2B5EF4-FFF2-40B4-BE49-F238E27FC236}">
                  <a16:creationId xmlns:a16="http://schemas.microsoft.com/office/drawing/2014/main" id="{2243241C-EF2A-1A4C-8BEB-A69C906E6EA6}"/>
                </a:ext>
              </a:extLst>
            </p:cNvPr>
            <p:cNvCxnSpPr/>
            <p:nvPr/>
          </p:nvCxnSpPr>
          <p:spPr bwMode="auto">
            <a:xfrm flipV="1">
              <a:off x="4518050" y="2067039"/>
              <a:ext cx="197987" cy="14658"/>
            </a:xfrm>
            <a:prstGeom prst="line">
              <a:avLst/>
            </a:prstGeom>
            <a:noFill/>
            <a:ln w="12700">
              <a:solidFill>
                <a:schemeClr val="accent6"/>
              </a:solidFill>
              <a:round/>
              <a:headEnd/>
              <a:tailEnd type="arrow" w="lg" len="lg"/>
            </a:ln>
            <a:extLst>
              <a:ext uri="{909E8E84-426E-40DD-AFC4-6F175D3DCCD1}">
                <a14:hiddenFill xmlns:a14="http://schemas.microsoft.com/office/drawing/2010/main">
                  <a:noFill/>
                </a14:hiddenFill>
              </a:ext>
            </a:extLst>
          </p:spPr>
        </p:cxnSp>
        <p:cxnSp>
          <p:nvCxnSpPr>
            <p:cNvPr id="53" name="Line 106">
              <a:extLst>
                <a:ext uri="{FF2B5EF4-FFF2-40B4-BE49-F238E27FC236}">
                  <a16:creationId xmlns:a16="http://schemas.microsoft.com/office/drawing/2014/main" id="{70D892B4-72A5-3747-8586-6CD9E237B762}"/>
                </a:ext>
              </a:extLst>
            </p:cNvPr>
            <p:cNvCxnSpPr/>
            <p:nvPr/>
          </p:nvCxnSpPr>
          <p:spPr bwMode="auto">
            <a:xfrm>
              <a:off x="4781568" y="1015105"/>
              <a:ext cx="118698" cy="61029"/>
            </a:xfrm>
            <a:prstGeom prst="line">
              <a:avLst/>
            </a:prstGeom>
            <a:noFill/>
            <a:ln w="12700">
              <a:solidFill>
                <a:srgbClr val="FF3300"/>
              </a:solidFill>
              <a:round/>
              <a:headEnd/>
              <a:tailEnd type="arrow" w="lg" len="lg"/>
            </a:ln>
            <a:extLst>
              <a:ext uri="{909E8E84-426E-40DD-AFC4-6F175D3DCCD1}">
                <a14:hiddenFill xmlns:a14="http://schemas.microsoft.com/office/drawing/2010/main">
                  <a:noFill/>
                </a14:hiddenFill>
              </a:ext>
            </a:extLst>
          </p:spPr>
        </p:cxnSp>
        <p:sp>
          <p:nvSpPr>
            <p:cNvPr id="54" name="ZoneTexte 25">
              <a:extLst>
                <a:ext uri="{FF2B5EF4-FFF2-40B4-BE49-F238E27FC236}">
                  <a16:creationId xmlns:a16="http://schemas.microsoft.com/office/drawing/2014/main" id="{DFE33E5D-D544-E642-8AEA-4D051515D743}"/>
                </a:ext>
              </a:extLst>
            </p:cNvPr>
            <p:cNvSpPr txBox="1"/>
            <p:nvPr/>
          </p:nvSpPr>
          <p:spPr>
            <a:xfrm>
              <a:off x="6357867" y="395981"/>
              <a:ext cx="823952" cy="414824"/>
            </a:xfrm>
            <a:prstGeom prst="rect">
              <a:avLst/>
            </a:prstGeom>
            <a:noFill/>
          </p:spPr>
          <p:txBody>
            <a:bodyPr wrap="none" rtlCol="0">
              <a:spAutoFit/>
            </a:bodyPr>
            <a:lstStyle/>
            <a:p>
              <a:pPr>
                <a:spcAft>
                  <a:spcPts val="0"/>
                </a:spcAft>
              </a:pPr>
              <a:r>
                <a:rPr lang="fr-FR" sz="12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rétine</a:t>
              </a:r>
              <a:endParaRPr lang="fr-FR" sz="1200">
                <a:effectLst/>
                <a:latin typeface="Times New Roman" panose="02020603050405020304" pitchFamily="18" charset="0"/>
                <a:ea typeface="Times New Roman" panose="02020603050405020304" pitchFamily="18" charset="0"/>
              </a:endParaRPr>
            </a:p>
          </p:txBody>
        </p:sp>
        <p:sp>
          <p:nvSpPr>
            <p:cNvPr id="55" name="Flèche : double flèche verticale 68">
              <a:extLst>
                <a:ext uri="{FF2B5EF4-FFF2-40B4-BE49-F238E27FC236}">
                  <a16:creationId xmlns:a16="http://schemas.microsoft.com/office/drawing/2014/main" id="{573F4BDA-2CA8-6349-BC71-56A3C1BDB6C0}"/>
                </a:ext>
              </a:extLst>
            </p:cNvPr>
            <p:cNvSpPr/>
            <p:nvPr/>
          </p:nvSpPr>
          <p:spPr>
            <a:xfrm rot="16200000">
              <a:off x="2505318" y="333933"/>
              <a:ext cx="108000" cy="3135289"/>
            </a:xfrm>
            <a:prstGeom prst="upDownArrow">
              <a:avLst/>
            </a:prstGeom>
            <a:solidFill>
              <a:schemeClr val="bg2">
                <a:lumMod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
          <p:nvSpPr>
            <p:cNvPr id="56" name="ZoneTexte 27">
              <a:extLst>
                <a:ext uri="{FF2B5EF4-FFF2-40B4-BE49-F238E27FC236}">
                  <a16:creationId xmlns:a16="http://schemas.microsoft.com/office/drawing/2014/main" id="{2E0A52C5-D8FE-0F4A-B2DD-124D95CF2A4B}"/>
                </a:ext>
              </a:extLst>
            </p:cNvPr>
            <p:cNvSpPr txBox="1"/>
            <p:nvPr/>
          </p:nvSpPr>
          <p:spPr>
            <a:xfrm>
              <a:off x="1829244" y="1924186"/>
              <a:ext cx="508800" cy="414824"/>
            </a:xfrm>
            <a:prstGeom prst="rect">
              <a:avLst/>
            </a:prstGeom>
            <a:noFill/>
          </p:spPr>
          <p:txBody>
            <a:bodyPr wrap="none" rtlCol="0">
              <a:spAutoFit/>
            </a:bodyPr>
            <a:lstStyle/>
            <a:p>
              <a:pPr>
                <a:spcAft>
                  <a:spcPts val="0"/>
                </a:spcAft>
              </a:pPr>
              <a:r>
                <a:rPr lang="fr-FR" sz="12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PP</a:t>
              </a:r>
              <a:endParaRPr lang="fr-FR" sz="1200">
                <a:effectLst/>
                <a:latin typeface="Times New Roman" panose="02020603050405020304" pitchFamily="18" charset="0"/>
                <a:ea typeface="Times New Roman" panose="02020603050405020304" pitchFamily="18" charset="0"/>
              </a:endParaRPr>
            </a:p>
          </p:txBody>
        </p:sp>
        <p:sp>
          <p:nvSpPr>
            <p:cNvPr id="57" name="Flèche : double flèche verticale 70">
              <a:extLst>
                <a:ext uri="{FF2B5EF4-FFF2-40B4-BE49-F238E27FC236}">
                  <a16:creationId xmlns:a16="http://schemas.microsoft.com/office/drawing/2014/main" id="{3E8D924D-D0B5-8740-AF06-722CF6B5E7B1}"/>
                </a:ext>
              </a:extLst>
            </p:cNvPr>
            <p:cNvSpPr/>
            <p:nvPr/>
          </p:nvSpPr>
          <p:spPr>
            <a:xfrm rot="16200000">
              <a:off x="5070456" y="1354786"/>
              <a:ext cx="108000" cy="1836000"/>
            </a:xfrm>
            <a:prstGeom prst="upDownArrow">
              <a:avLst/>
            </a:prstGeom>
            <a:solidFill>
              <a:schemeClr val="bg2">
                <a:lumMod val="2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
          <p:nvSpPr>
            <p:cNvPr id="58" name="ZoneTexte 29">
              <a:extLst>
                <a:ext uri="{FF2B5EF4-FFF2-40B4-BE49-F238E27FC236}">
                  <a16:creationId xmlns:a16="http://schemas.microsoft.com/office/drawing/2014/main" id="{A4D328DB-A246-EE42-855F-B2D1C5A6B44F}"/>
                </a:ext>
              </a:extLst>
            </p:cNvPr>
            <p:cNvSpPr txBox="1"/>
            <p:nvPr/>
          </p:nvSpPr>
          <p:spPr>
            <a:xfrm>
              <a:off x="4901599" y="2259381"/>
              <a:ext cx="393940" cy="414824"/>
            </a:xfrm>
            <a:prstGeom prst="rect">
              <a:avLst/>
            </a:prstGeom>
            <a:noFill/>
          </p:spPr>
          <p:txBody>
            <a:bodyPr wrap="none" rtlCol="0">
              <a:spAutoFit/>
            </a:bodyPr>
            <a:lstStyle/>
            <a:p>
              <a:pPr>
                <a:spcAft>
                  <a:spcPts val="0"/>
                </a:spcAft>
              </a:pPr>
              <a:r>
                <a:rPr lang="fr-FR" sz="1200" i="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fr-FR" sz="1200">
                <a:effectLst/>
                <a:latin typeface="Times New Roman" panose="02020603050405020304" pitchFamily="18" charset="0"/>
                <a:ea typeface="Times New Roman" panose="02020603050405020304" pitchFamily="18" charset="0"/>
              </a:endParaRPr>
            </a:p>
          </p:txBody>
        </p:sp>
        <p:cxnSp>
          <p:nvCxnSpPr>
            <p:cNvPr id="59" name="Line 214">
              <a:extLst>
                <a:ext uri="{FF2B5EF4-FFF2-40B4-BE49-F238E27FC236}">
                  <a16:creationId xmlns:a16="http://schemas.microsoft.com/office/drawing/2014/main" id="{189B70F5-7032-1842-A42E-D84E852875A4}"/>
                </a:ext>
              </a:extLst>
            </p:cNvPr>
            <p:cNvCxnSpPr/>
            <p:nvPr/>
          </p:nvCxnSpPr>
          <p:spPr bwMode="auto">
            <a:xfrm>
              <a:off x="6066344" y="7823"/>
              <a:ext cx="0" cy="2992500"/>
            </a:xfrm>
            <a:prstGeom prst="line">
              <a:avLst/>
            </a:prstGeom>
            <a:noFill/>
            <a:ln w="1270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cxnSp>
      </p:grpSp>
      <mc:AlternateContent xmlns:mc="http://schemas.openxmlformats.org/markup-compatibility/2006" xmlns:a14="http://schemas.microsoft.com/office/drawing/2010/main">
        <mc:Choice Requires="a14">
          <p:sp>
            <p:nvSpPr>
              <p:cNvPr id="60" name="ZoneTexte 59">
                <a:extLst>
                  <a:ext uri="{FF2B5EF4-FFF2-40B4-BE49-F238E27FC236}">
                    <a16:creationId xmlns:a16="http://schemas.microsoft.com/office/drawing/2014/main" id="{8130790C-441C-C447-A0C7-7486F1261F7D}"/>
                  </a:ext>
                </a:extLst>
              </p:cNvPr>
              <p:cNvSpPr txBox="1"/>
              <p:nvPr/>
            </p:nvSpPr>
            <p:spPr>
              <a:xfrm>
                <a:off x="1270923" y="1384570"/>
                <a:ext cx="2223686" cy="585353"/>
              </a:xfrm>
              <a:prstGeom prst="rect">
                <a:avLst/>
              </a:prstGeom>
              <a:noFill/>
            </p:spPr>
            <p:txBody>
              <a:bodyPr wrap="none" rtlCol="0">
                <a:spAutoFit/>
              </a:bodyPr>
              <a:lstStyle/>
              <a:p>
                <a:r>
                  <a:rPr lang="fr-FR" sz="1600" dirty="0">
                    <a:solidFill>
                      <a:srgbClr val="AC4C9E"/>
                    </a:solidFill>
                  </a:rPr>
                  <a:t>Schéma de l’œil réduit</a:t>
                </a:r>
              </a:p>
              <a:p>
                <a:r>
                  <a:rPr lang="fr-FR" sz="1600" dirty="0">
                    <a:solidFill>
                      <a:srgbClr val="AC4C9E"/>
                    </a:solidFill>
                  </a:rPr>
                  <a:t>PP = </a:t>
                </a:r>
                <a14:m>
                  <m:oMath xmlns:m="http://schemas.openxmlformats.org/officeDocument/2006/math">
                    <m:acc>
                      <m:accPr>
                        <m:chr m:val="̅"/>
                        <m:ctrlPr>
                          <a:rPr lang="fr-FR" sz="1600" i="1">
                            <a:solidFill>
                              <a:srgbClr val="AC4C9E"/>
                            </a:solidFill>
                            <a:latin typeface="Cambria Math" panose="02040503050406030204" pitchFamily="18" charset="0"/>
                          </a:rPr>
                        </m:ctrlPr>
                      </m:accPr>
                      <m:e>
                        <m:r>
                          <a:rPr lang="fr-FR" sz="1600" i="1">
                            <a:solidFill>
                              <a:srgbClr val="AC4C9E"/>
                            </a:solidFill>
                            <a:latin typeface="Cambria Math" panose="02040503050406030204" pitchFamily="18" charset="0"/>
                          </a:rPr>
                          <m:t>𝑂𝐴</m:t>
                        </m:r>
                      </m:e>
                    </m:acc>
                  </m:oMath>
                </a14:m>
                <a:endParaRPr lang="fr-FR" sz="1600" dirty="0">
                  <a:solidFill>
                    <a:srgbClr val="AC4C9E"/>
                  </a:solidFill>
                </a:endParaRPr>
              </a:p>
            </p:txBody>
          </p:sp>
        </mc:Choice>
        <mc:Fallback xmlns="">
          <p:sp>
            <p:nvSpPr>
              <p:cNvPr id="60" name="ZoneTexte 59">
                <a:extLst>
                  <a:ext uri="{FF2B5EF4-FFF2-40B4-BE49-F238E27FC236}">
                    <a16:creationId xmlns:a16="http://schemas.microsoft.com/office/drawing/2014/main" id="{8130790C-441C-C447-A0C7-7486F1261F7D}"/>
                  </a:ext>
                </a:extLst>
              </p:cNvPr>
              <p:cNvSpPr txBox="1">
                <a:spLocks noRot="1" noChangeAspect="1" noMove="1" noResize="1" noEditPoints="1" noAdjustHandles="1" noChangeArrowheads="1" noChangeShapeType="1" noTextEdit="1"/>
              </p:cNvSpPr>
              <p:nvPr/>
            </p:nvSpPr>
            <p:spPr>
              <a:xfrm>
                <a:off x="1270923" y="1384570"/>
                <a:ext cx="2223686" cy="585353"/>
              </a:xfrm>
              <a:prstGeom prst="rect">
                <a:avLst/>
              </a:prstGeom>
              <a:blipFill>
                <a:blip r:embed="rId3"/>
                <a:stretch>
                  <a:fillRect l="-1136" t="-2128" r="-568" b="-1276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1" name="ZoneTexte 60">
                <a:extLst>
                  <a:ext uri="{FF2B5EF4-FFF2-40B4-BE49-F238E27FC236}">
                    <a16:creationId xmlns:a16="http://schemas.microsoft.com/office/drawing/2014/main" id="{1A0631EB-1D37-B445-9EFA-5B803C6EE62F}"/>
                  </a:ext>
                </a:extLst>
              </p:cNvPr>
              <p:cNvSpPr txBox="1"/>
              <p:nvPr/>
            </p:nvSpPr>
            <p:spPr>
              <a:xfrm>
                <a:off x="1313587" y="2306425"/>
                <a:ext cx="5253746" cy="827984"/>
              </a:xfrm>
              <a:prstGeom prst="rect">
                <a:avLst/>
              </a:prstGeom>
              <a:noFill/>
            </p:spPr>
            <p:txBody>
              <a:bodyPr wrap="none" rtlCol="0">
                <a:spAutoFit/>
              </a:bodyPr>
              <a:lstStyle/>
              <a:p>
                <a:r>
                  <a:rPr lang="fr-FR" sz="1600" dirty="0">
                    <a:solidFill>
                      <a:srgbClr val="AC4C9E"/>
                    </a:solidFill>
                  </a:rPr>
                  <a:t>Relation de conjugaison : </a:t>
                </a:r>
                <a14:m>
                  <m:oMath xmlns:m="http://schemas.openxmlformats.org/officeDocument/2006/math">
                    <m:f>
                      <m:fPr>
                        <m:ctrlPr>
                          <a:rPr lang="fr-FR" sz="1800" i="1" smtClean="0">
                            <a:solidFill>
                              <a:srgbClr val="AC4C9E"/>
                            </a:solidFill>
                            <a:latin typeface="Cambria Math" panose="02040503050406030204" pitchFamily="18" charset="0"/>
                          </a:rPr>
                        </m:ctrlPr>
                      </m:fPr>
                      <m:num>
                        <m:r>
                          <a:rPr lang="fr-FR" sz="1800" i="1">
                            <a:solidFill>
                              <a:srgbClr val="AC4C9E"/>
                            </a:solidFill>
                            <a:latin typeface="Cambria Math" panose="02040503050406030204" pitchFamily="18" charset="0"/>
                          </a:rPr>
                          <m:t>1</m:t>
                        </m:r>
                      </m:num>
                      <m:den>
                        <m:r>
                          <a:rPr lang="fr-FR" sz="1800" i="1">
                            <a:solidFill>
                              <a:srgbClr val="AC4C9E"/>
                            </a:solidFill>
                            <a:latin typeface="Cambria Math" panose="02040503050406030204" pitchFamily="18" charset="0"/>
                          </a:rPr>
                          <m:t>𝑓</m:t>
                        </m:r>
                        <m:r>
                          <a:rPr lang="fr-FR" sz="1800" i="1">
                            <a:solidFill>
                              <a:srgbClr val="AC4C9E"/>
                            </a:solidFill>
                            <a:latin typeface="Cambria Math" panose="02040503050406030204" pitchFamily="18" charset="0"/>
                          </a:rPr>
                          <m:t>′</m:t>
                        </m:r>
                      </m:den>
                    </m:f>
                    <m:r>
                      <a:rPr lang="fr-FR" sz="1800" i="1">
                        <a:solidFill>
                          <a:srgbClr val="AC4C9E"/>
                        </a:solidFill>
                        <a:latin typeface="Cambria Math" panose="02040503050406030204" pitchFamily="18" charset="0"/>
                      </a:rPr>
                      <m:t>=</m:t>
                    </m:r>
                    <m:f>
                      <m:fPr>
                        <m:ctrlPr>
                          <a:rPr lang="fr-FR" sz="1800" i="1">
                            <a:solidFill>
                              <a:srgbClr val="AC4C9E"/>
                            </a:solidFill>
                            <a:latin typeface="Cambria Math" panose="02040503050406030204" pitchFamily="18" charset="0"/>
                          </a:rPr>
                        </m:ctrlPr>
                      </m:fPr>
                      <m:num>
                        <m:r>
                          <a:rPr lang="fr-FR" sz="1800" i="1">
                            <a:solidFill>
                              <a:srgbClr val="AC4C9E"/>
                            </a:solidFill>
                            <a:latin typeface="Cambria Math" panose="02040503050406030204" pitchFamily="18" charset="0"/>
                          </a:rPr>
                          <m:t>1</m:t>
                        </m:r>
                      </m:num>
                      <m:den>
                        <m:acc>
                          <m:accPr>
                            <m:chr m:val="̅"/>
                            <m:ctrlPr>
                              <a:rPr lang="fr-FR" sz="1800" i="1">
                                <a:solidFill>
                                  <a:srgbClr val="AC4C9E"/>
                                </a:solidFill>
                                <a:latin typeface="Cambria Math" panose="02040503050406030204" pitchFamily="18" charset="0"/>
                              </a:rPr>
                            </m:ctrlPr>
                          </m:accPr>
                          <m:e>
                            <m:r>
                              <a:rPr lang="fr-FR" sz="1800" i="1">
                                <a:solidFill>
                                  <a:srgbClr val="AC4C9E"/>
                                </a:solidFill>
                                <a:latin typeface="Cambria Math" panose="02040503050406030204" pitchFamily="18" charset="0"/>
                              </a:rPr>
                              <m:t>𝑂𝐴</m:t>
                            </m:r>
                            <m:r>
                              <a:rPr lang="fr-FR" sz="1800" i="1">
                                <a:solidFill>
                                  <a:srgbClr val="AC4C9E"/>
                                </a:solidFill>
                                <a:latin typeface="Cambria Math" panose="02040503050406030204" pitchFamily="18" charset="0"/>
                              </a:rPr>
                              <m:t>′</m:t>
                            </m:r>
                          </m:e>
                        </m:acc>
                      </m:den>
                    </m:f>
                    <m:r>
                      <a:rPr lang="fr-FR" sz="1800" i="1">
                        <a:solidFill>
                          <a:srgbClr val="AC4C9E"/>
                        </a:solidFill>
                        <a:latin typeface="Cambria Math" panose="02040503050406030204" pitchFamily="18" charset="0"/>
                      </a:rPr>
                      <m:t>−</m:t>
                    </m:r>
                    <m:f>
                      <m:fPr>
                        <m:ctrlPr>
                          <a:rPr lang="fr-FR" sz="1800" i="1">
                            <a:solidFill>
                              <a:srgbClr val="AC4C9E"/>
                            </a:solidFill>
                            <a:latin typeface="Cambria Math" panose="02040503050406030204" pitchFamily="18" charset="0"/>
                          </a:rPr>
                        </m:ctrlPr>
                      </m:fPr>
                      <m:num>
                        <m:r>
                          <a:rPr lang="fr-FR" sz="1800" i="1">
                            <a:solidFill>
                              <a:srgbClr val="AC4C9E"/>
                            </a:solidFill>
                            <a:latin typeface="Cambria Math" panose="02040503050406030204" pitchFamily="18" charset="0"/>
                          </a:rPr>
                          <m:t>1</m:t>
                        </m:r>
                      </m:num>
                      <m:den>
                        <m:acc>
                          <m:accPr>
                            <m:chr m:val="̅"/>
                            <m:ctrlPr>
                              <a:rPr lang="fr-FR" sz="1800" i="1">
                                <a:solidFill>
                                  <a:srgbClr val="AC4C9E"/>
                                </a:solidFill>
                                <a:latin typeface="Cambria Math" panose="02040503050406030204" pitchFamily="18" charset="0"/>
                              </a:rPr>
                            </m:ctrlPr>
                          </m:accPr>
                          <m:e>
                            <m:r>
                              <a:rPr lang="fr-FR" sz="1800" i="1">
                                <a:solidFill>
                                  <a:srgbClr val="AC4C9E"/>
                                </a:solidFill>
                                <a:latin typeface="Cambria Math" panose="02040503050406030204" pitchFamily="18" charset="0"/>
                              </a:rPr>
                              <m:t>𝑂𝐴</m:t>
                            </m:r>
                          </m:e>
                        </m:acc>
                      </m:den>
                    </m:f>
                    <m:r>
                      <a:rPr lang="fr-FR" sz="1800" i="1">
                        <a:solidFill>
                          <a:srgbClr val="AC4C9E"/>
                        </a:solidFill>
                        <a:latin typeface="Cambria Math" panose="02040503050406030204" pitchFamily="18" charset="0"/>
                      </a:rPr>
                      <m:t>⇔</m:t>
                    </m:r>
                    <m:acc>
                      <m:accPr>
                        <m:chr m:val="̅"/>
                        <m:ctrlPr>
                          <a:rPr lang="fr-FR" sz="1800" i="1">
                            <a:solidFill>
                              <a:srgbClr val="AC4C9E"/>
                            </a:solidFill>
                            <a:latin typeface="Cambria Math" panose="02040503050406030204" pitchFamily="18" charset="0"/>
                          </a:rPr>
                        </m:ctrlPr>
                      </m:accPr>
                      <m:e>
                        <m:r>
                          <a:rPr lang="fr-FR" sz="1800" i="1">
                            <a:solidFill>
                              <a:srgbClr val="AC4C9E"/>
                            </a:solidFill>
                            <a:latin typeface="Cambria Math" panose="02040503050406030204" pitchFamily="18" charset="0"/>
                          </a:rPr>
                          <m:t>𝑂𝐴</m:t>
                        </m:r>
                      </m:e>
                    </m:acc>
                    <m:r>
                      <a:rPr lang="fr-FR" sz="1800" i="1">
                        <a:solidFill>
                          <a:srgbClr val="AC4C9E"/>
                        </a:solidFill>
                        <a:latin typeface="Cambria Math" panose="02040503050406030204" pitchFamily="18" charset="0"/>
                      </a:rPr>
                      <m:t>=</m:t>
                    </m:r>
                    <m:f>
                      <m:fPr>
                        <m:ctrlPr>
                          <a:rPr lang="fr-FR" sz="1800" i="1">
                            <a:solidFill>
                              <a:srgbClr val="AC4C9E"/>
                            </a:solidFill>
                            <a:latin typeface="Cambria Math" panose="02040503050406030204" pitchFamily="18" charset="0"/>
                          </a:rPr>
                        </m:ctrlPr>
                      </m:fPr>
                      <m:num>
                        <m:sSup>
                          <m:sSupPr>
                            <m:ctrlPr>
                              <a:rPr lang="fr-FR" sz="1800" i="1">
                                <a:solidFill>
                                  <a:srgbClr val="AC4C9E"/>
                                </a:solidFill>
                                <a:latin typeface="Cambria Math" panose="02040503050406030204" pitchFamily="18" charset="0"/>
                              </a:rPr>
                            </m:ctrlPr>
                          </m:sSupPr>
                          <m:e>
                            <m:acc>
                              <m:accPr>
                                <m:chr m:val="̅"/>
                                <m:ctrlPr>
                                  <a:rPr lang="fr-FR" sz="1800" i="1">
                                    <a:solidFill>
                                      <a:srgbClr val="AC4C9E"/>
                                    </a:solidFill>
                                    <a:latin typeface="Cambria Math" panose="02040503050406030204" pitchFamily="18" charset="0"/>
                                  </a:rPr>
                                </m:ctrlPr>
                              </m:accPr>
                              <m:e>
                                <m:r>
                                  <a:rPr lang="fr-FR" sz="1800" i="1">
                                    <a:solidFill>
                                      <a:srgbClr val="AC4C9E"/>
                                    </a:solidFill>
                                    <a:latin typeface="Cambria Math" panose="02040503050406030204" pitchFamily="18" charset="0"/>
                                  </a:rPr>
                                  <m:t>𝑂𝐴</m:t>
                                </m:r>
                              </m:e>
                            </m:acc>
                          </m:e>
                          <m:sup>
                            <m:r>
                              <a:rPr lang="fr-FR" sz="1800" i="1">
                                <a:solidFill>
                                  <a:srgbClr val="AC4C9E"/>
                                </a:solidFill>
                                <a:latin typeface="Cambria Math" panose="02040503050406030204" pitchFamily="18" charset="0"/>
                              </a:rPr>
                              <m:t>′</m:t>
                            </m:r>
                          </m:sup>
                        </m:sSup>
                        <m:r>
                          <a:rPr lang="fr-FR" sz="1800" i="1">
                            <a:solidFill>
                              <a:srgbClr val="AC4C9E"/>
                            </a:solidFill>
                            <a:latin typeface="Cambria Math" panose="02040503050406030204" pitchFamily="18" charset="0"/>
                          </a:rPr>
                          <m:t>×</m:t>
                        </m:r>
                        <m:sSup>
                          <m:sSupPr>
                            <m:ctrlPr>
                              <a:rPr lang="fr-FR" sz="1800" i="1">
                                <a:solidFill>
                                  <a:srgbClr val="AC4C9E"/>
                                </a:solidFill>
                                <a:latin typeface="Cambria Math" panose="02040503050406030204" pitchFamily="18" charset="0"/>
                              </a:rPr>
                            </m:ctrlPr>
                          </m:sSupPr>
                          <m:e>
                            <m:r>
                              <a:rPr lang="fr-FR" sz="1800" i="1">
                                <a:solidFill>
                                  <a:srgbClr val="AC4C9E"/>
                                </a:solidFill>
                                <a:latin typeface="Cambria Math" panose="02040503050406030204" pitchFamily="18" charset="0"/>
                              </a:rPr>
                              <m:t>𝑓</m:t>
                            </m:r>
                          </m:e>
                          <m:sup>
                            <m:r>
                              <a:rPr lang="fr-FR" sz="1800" i="1">
                                <a:solidFill>
                                  <a:srgbClr val="AC4C9E"/>
                                </a:solidFill>
                                <a:latin typeface="Cambria Math" panose="02040503050406030204" pitchFamily="18" charset="0"/>
                              </a:rPr>
                              <m:t>′</m:t>
                            </m:r>
                          </m:sup>
                        </m:sSup>
                      </m:num>
                      <m:den>
                        <m:sSup>
                          <m:sSupPr>
                            <m:ctrlPr>
                              <a:rPr lang="fr-FR" sz="1800" i="1">
                                <a:solidFill>
                                  <a:srgbClr val="AC4C9E"/>
                                </a:solidFill>
                                <a:latin typeface="Cambria Math" panose="02040503050406030204" pitchFamily="18" charset="0"/>
                              </a:rPr>
                            </m:ctrlPr>
                          </m:sSupPr>
                          <m:e>
                            <m:r>
                              <a:rPr lang="fr-FR" sz="1800" i="1">
                                <a:solidFill>
                                  <a:srgbClr val="AC4C9E"/>
                                </a:solidFill>
                                <a:latin typeface="Cambria Math" panose="02040503050406030204" pitchFamily="18" charset="0"/>
                              </a:rPr>
                              <m:t>𝑓</m:t>
                            </m:r>
                          </m:e>
                          <m:sup>
                            <m:r>
                              <a:rPr lang="fr-FR" sz="1800" i="1">
                                <a:solidFill>
                                  <a:srgbClr val="AC4C9E"/>
                                </a:solidFill>
                                <a:latin typeface="Cambria Math" panose="02040503050406030204" pitchFamily="18" charset="0"/>
                              </a:rPr>
                              <m:t>′</m:t>
                            </m:r>
                          </m:sup>
                        </m:sSup>
                        <m:r>
                          <a:rPr lang="fr-FR" sz="1800" i="1">
                            <a:solidFill>
                              <a:srgbClr val="AC4C9E"/>
                            </a:solidFill>
                            <a:latin typeface="Cambria Math" panose="02040503050406030204" pitchFamily="18" charset="0"/>
                          </a:rPr>
                          <m:t>−</m:t>
                        </m:r>
                        <m:acc>
                          <m:accPr>
                            <m:chr m:val="̅"/>
                            <m:ctrlPr>
                              <a:rPr lang="fr-FR" sz="1800" i="1">
                                <a:solidFill>
                                  <a:srgbClr val="AC4C9E"/>
                                </a:solidFill>
                                <a:latin typeface="Cambria Math" panose="02040503050406030204" pitchFamily="18" charset="0"/>
                              </a:rPr>
                            </m:ctrlPr>
                          </m:accPr>
                          <m:e>
                            <m:r>
                              <a:rPr lang="fr-FR" sz="1800" i="1">
                                <a:solidFill>
                                  <a:srgbClr val="AC4C9E"/>
                                </a:solidFill>
                                <a:latin typeface="Cambria Math" panose="02040503050406030204" pitchFamily="18" charset="0"/>
                              </a:rPr>
                              <m:t>𝑂𝐴</m:t>
                            </m:r>
                          </m:e>
                        </m:acc>
                        <m:r>
                          <a:rPr lang="fr-FR" sz="1800" i="1">
                            <a:solidFill>
                              <a:srgbClr val="AC4C9E"/>
                            </a:solidFill>
                            <a:latin typeface="Cambria Math" panose="02040503050406030204" pitchFamily="18" charset="0"/>
                          </a:rPr>
                          <m:t>′</m:t>
                        </m:r>
                      </m:den>
                    </m:f>
                  </m:oMath>
                </a14:m>
                <a:endParaRPr lang="fr-FR" sz="1800" dirty="0"/>
              </a:p>
              <a:p>
                <a:endParaRPr lang="fr-FR" sz="1600" dirty="0">
                  <a:solidFill>
                    <a:srgbClr val="AC4C9E"/>
                  </a:solidFill>
                </a:endParaRPr>
              </a:p>
            </p:txBody>
          </p:sp>
        </mc:Choice>
        <mc:Fallback xmlns="">
          <p:sp>
            <p:nvSpPr>
              <p:cNvPr id="61" name="ZoneTexte 60">
                <a:extLst>
                  <a:ext uri="{FF2B5EF4-FFF2-40B4-BE49-F238E27FC236}">
                    <a16:creationId xmlns:a16="http://schemas.microsoft.com/office/drawing/2014/main" id="{1A0631EB-1D37-B445-9EFA-5B803C6EE62F}"/>
                  </a:ext>
                </a:extLst>
              </p:cNvPr>
              <p:cNvSpPr txBox="1">
                <a:spLocks noRot="1" noChangeAspect="1" noMove="1" noResize="1" noEditPoints="1" noAdjustHandles="1" noChangeArrowheads="1" noChangeShapeType="1" noTextEdit="1"/>
              </p:cNvSpPr>
              <p:nvPr/>
            </p:nvSpPr>
            <p:spPr>
              <a:xfrm>
                <a:off x="1313587" y="2306425"/>
                <a:ext cx="5253746" cy="827984"/>
              </a:xfrm>
              <a:prstGeom prst="rect">
                <a:avLst/>
              </a:prstGeom>
              <a:blipFill>
                <a:blip r:embed="rId4"/>
                <a:stretch>
                  <a:fillRect l="-48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9BF5E46-703B-4F46-8852-36910DCE68C0}"/>
                  </a:ext>
                </a:extLst>
              </p:cNvPr>
              <p:cNvSpPr/>
              <p:nvPr/>
            </p:nvSpPr>
            <p:spPr>
              <a:xfrm>
                <a:off x="7412351" y="4029485"/>
                <a:ext cx="928075" cy="307777"/>
              </a:xfrm>
              <a:prstGeom prst="rect">
                <a:avLst/>
              </a:prstGeom>
            </p:spPr>
            <p:txBody>
              <a:bodyPr wrap="none">
                <a:spAutoFit/>
              </a:bodyPr>
              <a:lstStyle/>
              <a:p>
                <a14:m>
                  <m:oMath xmlns:m="http://schemas.openxmlformats.org/officeDocument/2006/math">
                    <m:sSubSup>
                      <m:sSubSupPr>
                        <m:ctrlPr>
                          <a:rPr lang="fr-FR" i="1">
                            <a:solidFill>
                              <a:srgbClr val="AC4C9E"/>
                            </a:solidFill>
                            <a:latin typeface="Cambria Math" panose="02040503050406030204" pitchFamily="18" charset="0"/>
                          </a:rPr>
                        </m:ctrlPr>
                      </m:sSubSupPr>
                      <m:e>
                        <m:r>
                          <a:rPr lang="fr-FR" i="1" smtClean="0">
                            <a:solidFill>
                              <a:srgbClr val="AC4C9E"/>
                            </a:solidFill>
                            <a:latin typeface="Cambria Math" panose="02040503050406030204" pitchFamily="18" charset="0"/>
                            <a:ea typeface="Cambria Math" panose="02040503050406030204" pitchFamily="18" charset="0"/>
                          </a:rPr>
                          <m:t>⇒</m:t>
                        </m:r>
                        <m:r>
                          <a:rPr lang="fr-FR" i="1">
                            <a:solidFill>
                              <a:srgbClr val="AC4C9E"/>
                            </a:solidFill>
                            <a:latin typeface="Cambria Math" panose="02040503050406030204" pitchFamily="18" charset="0"/>
                          </a:rPr>
                          <m:t>𝑓</m:t>
                        </m:r>
                      </m:e>
                      <m:sub>
                        <m:r>
                          <a:rPr lang="fr-FR" i="1">
                            <a:solidFill>
                              <a:srgbClr val="AC4C9E"/>
                            </a:solidFill>
                            <a:latin typeface="Cambria Math" panose="02040503050406030204" pitchFamily="18" charset="0"/>
                          </a:rPr>
                          <m:t>𝑃𝑅</m:t>
                        </m:r>
                      </m:sub>
                      <m:sup>
                        <m:r>
                          <a:rPr lang="fr-FR" i="1">
                            <a:solidFill>
                              <a:srgbClr val="AC4C9E"/>
                            </a:solidFill>
                            <a:latin typeface="Cambria Math" panose="02040503050406030204" pitchFamily="18" charset="0"/>
                          </a:rPr>
                          <m:t>′</m:t>
                        </m:r>
                      </m:sup>
                    </m:sSubSup>
                    <m:r>
                      <a:rPr lang="fr-FR" i="1">
                        <a:solidFill>
                          <a:srgbClr val="AC4C9E"/>
                        </a:solidFill>
                        <a:latin typeface="Cambria Math" panose="02040503050406030204" pitchFamily="18" charset="0"/>
                      </a:rPr>
                      <m:t>=</m:t>
                    </m:r>
                  </m:oMath>
                </a14:m>
                <a:r>
                  <a:rPr lang="fr-FR" dirty="0"/>
                  <a:t> </a:t>
                </a:r>
                <a:r>
                  <a:rPr lang="fr-FR" dirty="0">
                    <a:solidFill>
                      <a:srgbClr val="AC4C9E"/>
                    </a:solidFill>
                  </a:rPr>
                  <a:t>d</a:t>
                </a:r>
              </a:p>
            </p:txBody>
          </p:sp>
        </mc:Choice>
        <mc:Fallback xmlns="">
          <p:sp>
            <p:nvSpPr>
              <p:cNvPr id="2" name="Rectangle 1">
                <a:extLst>
                  <a:ext uri="{FF2B5EF4-FFF2-40B4-BE49-F238E27FC236}">
                    <a16:creationId xmlns:a16="http://schemas.microsoft.com/office/drawing/2014/main" id="{09BF5E46-703B-4F46-8852-36910DCE68C0}"/>
                  </a:ext>
                </a:extLst>
              </p:cNvPr>
              <p:cNvSpPr>
                <a:spLocks noRot="1" noChangeAspect="1" noMove="1" noResize="1" noEditPoints="1" noAdjustHandles="1" noChangeArrowheads="1" noChangeShapeType="1" noTextEdit="1"/>
              </p:cNvSpPr>
              <p:nvPr/>
            </p:nvSpPr>
            <p:spPr>
              <a:xfrm>
                <a:off x="7412351" y="4029485"/>
                <a:ext cx="928075" cy="307777"/>
              </a:xfrm>
              <a:prstGeom prst="rect">
                <a:avLst/>
              </a:prstGeom>
              <a:blipFill>
                <a:blip r:embed="rId5"/>
                <a:stretch>
                  <a:fillRect b="-15385"/>
                </a:stretch>
              </a:blipFill>
            </p:spPr>
            <p:txBody>
              <a:bodyPr/>
              <a:lstStyle/>
              <a:p>
                <a:r>
                  <a:rPr lang="fr-FR">
                    <a:noFill/>
                  </a:rPr>
                  <a:t> </a:t>
                </a:r>
              </a:p>
            </p:txBody>
          </p:sp>
        </mc:Fallback>
      </mc:AlternateContent>
      <p:sp>
        <p:nvSpPr>
          <p:cNvPr id="3" name="ZoneTexte 2">
            <a:extLst>
              <a:ext uri="{FF2B5EF4-FFF2-40B4-BE49-F238E27FC236}">
                <a16:creationId xmlns:a16="http://schemas.microsoft.com/office/drawing/2014/main" id="{6B08ECBB-525C-A54B-BF5D-907D095FD595}"/>
              </a:ext>
            </a:extLst>
          </p:cNvPr>
          <p:cNvSpPr txBox="1"/>
          <p:nvPr/>
        </p:nvSpPr>
        <p:spPr>
          <a:xfrm>
            <a:off x="3051382" y="4073753"/>
            <a:ext cx="1856598" cy="307777"/>
          </a:xfrm>
          <a:prstGeom prst="rect">
            <a:avLst/>
          </a:prstGeom>
          <a:noFill/>
        </p:spPr>
        <p:txBody>
          <a:bodyPr wrap="none" rtlCol="0">
            <a:spAutoFit/>
          </a:bodyPr>
          <a:lstStyle/>
          <a:p>
            <a:r>
              <a:rPr lang="fr-FR" dirty="0"/>
              <a:t>(vision nette à l’infini)</a:t>
            </a:r>
          </a:p>
        </p:txBody>
      </p:sp>
      <p:sp>
        <p:nvSpPr>
          <p:cNvPr id="4" name="Flèche vers la droite 3">
            <a:extLst>
              <a:ext uri="{FF2B5EF4-FFF2-40B4-BE49-F238E27FC236}">
                <a16:creationId xmlns:a16="http://schemas.microsoft.com/office/drawing/2014/main" id="{1DFC1636-6EFE-034B-95A3-785E0C3C49A1}"/>
              </a:ext>
            </a:extLst>
          </p:cNvPr>
          <p:cNvSpPr/>
          <p:nvPr/>
        </p:nvSpPr>
        <p:spPr>
          <a:xfrm>
            <a:off x="4838499" y="3954503"/>
            <a:ext cx="251211" cy="1021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AE578C0C-0928-E04E-8BA4-4D69AA532281}"/>
                  </a:ext>
                </a:extLst>
              </p:cNvPr>
              <p:cNvSpPr txBox="1"/>
              <p:nvPr/>
            </p:nvSpPr>
            <p:spPr>
              <a:xfrm>
                <a:off x="5218935" y="3830003"/>
                <a:ext cx="2789144" cy="523220"/>
              </a:xfrm>
              <a:prstGeom prst="rect">
                <a:avLst/>
              </a:prstGeom>
              <a:noFill/>
            </p:spPr>
            <p:txBody>
              <a:bodyPr wrap="square" rtlCol="0">
                <a:spAutoFit/>
              </a:bodyPr>
              <a:lstStyle/>
              <a:p>
                <a:r>
                  <a:rPr lang="fr-FR" dirty="0"/>
                  <a:t>Image dans le plan focal image </a:t>
                </a:r>
                <a14:m>
                  <m:oMath xmlns:m="http://schemas.openxmlformats.org/officeDocument/2006/math">
                    <m:r>
                      <a:rPr lang="fr-FR" i="1">
                        <a:solidFill>
                          <a:srgbClr val="AC4C9E"/>
                        </a:solidFill>
                        <a:latin typeface="Cambria Math" panose="02040503050406030204" pitchFamily="18" charset="0"/>
                      </a:rPr>
                      <m:t>⇔</m:t>
                    </m:r>
                  </m:oMath>
                </a14:m>
                <a:r>
                  <a:rPr lang="fr-FR" dirty="0"/>
                  <a:t> image sur la rétine (œil)</a:t>
                </a:r>
              </a:p>
            </p:txBody>
          </p:sp>
        </mc:Choice>
        <mc:Fallback xmlns="">
          <p:sp>
            <p:nvSpPr>
              <p:cNvPr id="5" name="ZoneTexte 4">
                <a:extLst>
                  <a:ext uri="{FF2B5EF4-FFF2-40B4-BE49-F238E27FC236}">
                    <a16:creationId xmlns:a16="http://schemas.microsoft.com/office/drawing/2014/main" id="{AE578C0C-0928-E04E-8BA4-4D69AA532281}"/>
                  </a:ext>
                </a:extLst>
              </p:cNvPr>
              <p:cNvSpPr txBox="1">
                <a:spLocks noRot="1" noChangeAspect="1" noMove="1" noResize="1" noEditPoints="1" noAdjustHandles="1" noChangeArrowheads="1" noChangeShapeType="1" noTextEdit="1"/>
              </p:cNvSpPr>
              <p:nvPr/>
            </p:nvSpPr>
            <p:spPr>
              <a:xfrm>
                <a:off x="5218935" y="3830003"/>
                <a:ext cx="2789144" cy="523220"/>
              </a:xfrm>
              <a:prstGeom prst="rect">
                <a:avLst/>
              </a:prstGeom>
              <a:blipFill>
                <a:blip r:embed="rId6"/>
                <a:stretch>
                  <a:fillRect l="-452" t="-2381" b="-9524"/>
                </a:stretch>
              </a:blipFill>
            </p:spPr>
            <p:txBody>
              <a:bodyPr/>
              <a:lstStyle/>
              <a:p>
                <a:r>
                  <a:rPr lang="fr-FR">
                    <a:noFill/>
                  </a:rPr>
                  <a:t> </a:t>
                </a:r>
              </a:p>
            </p:txBody>
          </p:sp>
        </mc:Fallback>
      </mc:AlternateContent>
      <p:sp>
        <p:nvSpPr>
          <p:cNvPr id="101" name="ZoneTexte 100">
            <a:extLst>
              <a:ext uri="{FF2B5EF4-FFF2-40B4-BE49-F238E27FC236}">
                <a16:creationId xmlns:a16="http://schemas.microsoft.com/office/drawing/2014/main" id="{CBD9997A-9679-FF4F-B1D2-7E65A9805F5A}"/>
              </a:ext>
            </a:extLst>
          </p:cNvPr>
          <p:cNvSpPr txBox="1"/>
          <p:nvPr/>
        </p:nvSpPr>
        <p:spPr>
          <a:xfrm>
            <a:off x="2818946" y="3817715"/>
            <a:ext cx="1220206" cy="307777"/>
          </a:xfrm>
          <a:prstGeom prst="rect">
            <a:avLst/>
          </a:prstGeom>
          <a:noFill/>
        </p:spPr>
        <p:txBody>
          <a:bodyPr wrap="none" rtlCol="0">
            <a:spAutoFit/>
          </a:bodyPr>
          <a:lstStyle/>
          <a:p>
            <a:r>
              <a:rPr lang="fr-FR" dirty="0"/>
              <a:t>objet à l’infini</a:t>
            </a:r>
          </a:p>
        </p:txBody>
      </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C2342493-7BAA-734D-9A4B-4401617E7F8F}"/>
                  </a:ext>
                </a:extLst>
              </p:cNvPr>
              <p:cNvSpPr txBox="1"/>
              <p:nvPr/>
            </p:nvSpPr>
            <p:spPr>
              <a:xfrm>
                <a:off x="3934081" y="3830003"/>
                <a:ext cx="864852" cy="3082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ar-AE" i="1">
                              <a:solidFill>
                                <a:srgbClr val="AC4C9E"/>
                              </a:solidFill>
                              <a:latin typeface="Cambria Math" panose="02040503050406030204" pitchFamily="18" charset="0"/>
                            </a:rPr>
                          </m:ctrlPr>
                        </m:accPr>
                        <m:e>
                          <m:r>
                            <a:rPr lang="ar-AE" i="1">
                              <a:solidFill>
                                <a:srgbClr val="AC4C9E"/>
                              </a:solidFill>
                              <a:latin typeface="Cambria Math" panose="02040503050406030204" pitchFamily="18" charset="0"/>
                            </a:rPr>
                            <m:t>𝑂𝐴</m:t>
                          </m:r>
                        </m:e>
                      </m:acc>
                      <m:r>
                        <a:rPr lang="ar-AE" i="1">
                          <a:solidFill>
                            <a:srgbClr val="AC4C9E"/>
                          </a:solidFill>
                          <a:latin typeface="Cambria Math" panose="02040503050406030204" pitchFamily="18" charset="0"/>
                          <a:ea typeface="Cambria Math" panose="02040503050406030204" pitchFamily="18" charset="0"/>
                        </a:rPr>
                        <m:t>→∞</m:t>
                      </m:r>
                    </m:oMath>
                  </m:oMathPara>
                </a14:m>
                <a:endParaRPr lang="ar-AE" dirty="0">
                  <a:solidFill>
                    <a:schemeClr val="dk1"/>
                  </a:solidFill>
                  <a:latin typeface="Calibri"/>
                  <a:ea typeface="Calibri"/>
                  <a:cs typeface="Calibri"/>
                  <a:sym typeface="Calibri"/>
                </a:endParaRPr>
              </a:p>
            </p:txBody>
          </p:sp>
        </mc:Choice>
        <mc:Fallback xmlns="">
          <p:sp>
            <p:nvSpPr>
              <p:cNvPr id="6" name="ZoneTexte 5">
                <a:extLst>
                  <a:ext uri="{FF2B5EF4-FFF2-40B4-BE49-F238E27FC236}">
                    <a16:creationId xmlns:a16="http://schemas.microsoft.com/office/drawing/2014/main" id="{C2342493-7BAA-734D-9A4B-4401617E7F8F}"/>
                  </a:ext>
                </a:extLst>
              </p:cNvPr>
              <p:cNvSpPr txBox="1">
                <a:spLocks noRot="1" noChangeAspect="1" noMove="1" noResize="1" noEditPoints="1" noAdjustHandles="1" noChangeArrowheads="1" noChangeShapeType="1" noTextEdit="1"/>
              </p:cNvSpPr>
              <p:nvPr/>
            </p:nvSpPr>
            <p:spPr>
              <a:xfrm>
                <a:off x="3934081" y="3830003"/>
                <a:ext cx="864852" cy="308226"/>
              </a:xfrm>
              <a:prstGeom prst="rect">
                <a:avLst/>
              </a:prstGeom>
              <a:blipFill>
                <a:blip r:embed="rId7"/>
                <a:stretch>
                  <a:fillRect t="-4000" r="-2899" b="-16000"/>
                </a:stretch>
              </a:blipFill>
            </p:spPr>
            <p:txBody>
              <a:bodyPr/>
              <a:lstStyle/>
              <a:p>
                <a:r>
                  <a:rPr lang="fr-FR">
                    <a:noFill/>
                  </a:rPr>
                  <a:t> </a:t>
                </a:r>
              </a:p>
            </p:txBody>
          </p:sp>
        </mc:Fallback>
      </mc:AlternateContent>
      <p:sp>
        <p:nvSpPr>
          <p:cNvPr id="104" name="ZoneTexte 103">
            <a:extLst>
              <a:ext uri="{FF2B5EF4-FFF2-40B4-BE49-F238E27FC236}">
                <a16:creationId xmlns:a16="http://schemas.microsoft.com/office/drawing/2014/main" id="{16B78E91-8CBA-1E4E-9117-19C578EA99D2}"/>
              </a:ext>
            </a:extLst>
          </p:cNvPr>
          <p:cNvSpPr txBox="1"/>
          <p:nvPr/>
        </p:nvSpPr>
        <p:spPr>
          <a:xfrm>
            <a:off x="2818946" y="4408521"/>
            <a:ext cx="4336444" cy="523220"/>
          </a:xfrm>
          <a:prstGeom prst="rect">
            <a:avLst/>
          </a:prstGeom>
          <a:noFill/>
        </p:spPr>
        <p:txBody>
          <a:bodyPr wrap="none" rtlCol="0">
            <a:spAutoFit/>
          </a:bodyPr>
          <a:lstStyle/>
          <a:p>
            <a:r>
              <a:rPr lang="fr-FR" dirty="0"/>
              <a:t>l’objet est au plus près de l’œil pour la vision au PP. </a:t>
            </a:r>
          </a:p>
          <a:p>
            <a:r>
              <a:rPr lang="fr-FR" i="1" dirty="0"/>
              <a:t>On ne peut pas en dire plus</a:t>
            </a:r>
          </a:p>
        </p:txBody>
      </p:sp>
      <mc:AlternateContent xmlns:mc="http://schemas.openxmlformats.org/markup-compatibility/2006" xmlns:a14="http://schemas.microsoft.com/office/drawing/2010/main">
        <mc:Choice Requires="a14">
          <p:sp>
            <p:nvSpPr>
              <p:cNvPr id="105" name="Google Shape;386;p16">
                <a:extLst>
                  <a:ext uri="{FF2B5EF4-FFF2-40B4-BE49-F238E27FC236}">
                    <a16:creationId xmlns:a16="http://schemas.microsoft.com/office/drawing/2014/main" id="{AC74BE4D-979F-A545-B58C-8172A2054803}"/>
                  </a:ext>
                </a:extLst>
              </p:cNvPr>
              <p:cNvSpPr/>
              <p:nvPr/>
            </p:nvSpPr>
            <p:spPr>
              <a:xfrm>
                <a:off x="1173572" y="5003929"/>
                <a:ext cx="7319457" cy="338514"/>
              </a:xfrm>
              <a:prstGeom prst="rect">
                <a:avLst/>
              </a:prstGeom>
              <a:noFill/>
              <a:ln>
                <a:noFill/>
              </a:ln>
            </p:spPr>
            <p:txBody>
              <a:bodyPr spcFirstLastPara="1" wrap="square" lIns="91425" tIns="45700" rIns="91425" bIns="45700" anchor="t" anchorCtr="0">
                <a:spAutoFit/>
              </a:bodyPr>
              <a:lstStyle/>
              <a:p>
                <a:pPr lvl="0">
                  <a:buSzPts val="1600"/>
                </a:pPr>
                <a:r>
                  <a:rPr lang="fr-FR" sz="1600" b="0" i="0" u="none" strike="noStrike" cap="none" dirty="0">
                    <a:solidFill>
                      <a:srgbClr val="7030A0"/>
                    </a:solidFill>
                    <a:latin typeface="Arial"/>
                    <a:ea typeface="Arial"/>
                    <a:cs typeface="Arial"/>
                    <a:sym typeface="Arial"/>
                  </a:rPr>
                  <a:t>2)</a:t>
                </a:r>
                <a:r>
                  <a:rPr lang="fr-FR" sz="1600" dirty="0">
                    <a:solidFill>
                      <a:srgbClr val="7030A0"/>
                    </a:solidFill>
                    <a:latin typeface="Calibri" panose="020F0502020204030204" pitchFamily="34" charset="0"/>
                    <a:ea typeface="Calibri"/>
                    <a:cs typeface="Calibri" panose="020F0502020204030204" pitchFamily="34" charset="0"/>
                    <a:sym typeface="Calibri"/>
                  </a:rPr>
                  <a:t> Détermination de </a:t>
                </a:r>
                <a14:m>
                  <m:oMath xmlns:m="http://schemas.openxmlformats.org/officeDocument/2006/math">
                    <m:sSubSup>
                      <m:sSubSupPr>
                        <m:ctrlPr>
                          <a:rPr lang="ar-AE" sz="1600" i="1">
                            <a:solidFill>
                              <a:srgbClr val="7030A0"/>
                            </a:solidFill>
                            <a:latin typeface="Cambria Math" panose="02040503050406030204" pitchFamily="18" charset="0"/>
                          </a:rPr>
                        </m:ctrlPr>
                      </m:sSubSupPr>
                      <m:e>
                        <m:r>
                          <a:rPr lang="ar-AE" sz="1600" i="1">
                            <a:solidFill>
                              <a:srgbClr val="7030A0"/>
                            </a:solidFill>
                            <a:latin typeface="Cambria Math" panose="02040503050406030204" pitchFamily="18" charset="0"/>
                          </a:rPr>
                          <m:t>𝑓</m:t>
                        </m:r>
                      </m:e>
                      <m:sub>
                        <m:r>
                          <a:rPr lang="ar-AE" sz="1600" i="1">
                            <a:solidFill>
                              <a:srgbClr val="7030A0"/>
                            </a:solidFill>
                            <a:latin typeface="Cambria Math" panose="02040503050406030204" pitchFamily="18" charset="0"/>
                          </a:rPr>
                          <m:t>𝑃𝑃</m:t>
                        </m:r>
                      </m:sub>
                      <m:sup>
                        <m:r>
                          <a:rPr lang="ar-AE" sz="1600" i="1">
                            <a:solidFill>
                              <a:srgbClr val="7030A0"/>
                            </a:solidFill>
                            <a:latin typeface="Cambria Math" panose="02040503050406030204" pitchFamily="18" charset="0"/>
                          </a:rPr>
                          <m:t>′</m:t>
                        </m:r>
                      </m:sup>
                    </m:sSubSup>
                  </m:oMath>
                </a14:m>
                <a:r>
                  <a:rPr lang="ar-AE" sz="1600" dirty="0">
                    <a:solidFill>
                      <a:srgbClr val="7030A0"/>
                    </a:solidFill>
                    <a:latin typeface="Calibri" panose="020F0502020204030204" pitchFamily="34" charset="0"/>
                    <a:cs typeface="Calibri" panose="020F0502020204030204" pitchFamily="34" charset="0"/>
                  </a:rPr>
                  <a:t> </a:t>
                </a:r>
                <a:r>
                  <a:rPr lang="fr-FR" sz="1600" dirty="0">
                    <a:solidFill>
                      <a:srgbClr val="7030A0"/>
                    </a:solidFill>
                    <a:latin typeface="Calibri" panose="020F0502020204030204" pitchFamily="34" charset="0"/>
                    <a:cs typeface="Calibri" panose="020F0502020204030204" pitchFamily="34" charset="0"/>
                  </a:rPr>
                  <a:t>pour trouver </a:t>
                </a:r>
                <a14:m>
                  <m:oMath xmlns:m="http://schemas.openxmlformats.org/officeDocument/2006/math">
                    <m:sSub>
                      <m:sSubPr>
                        <m:ctrlPr>
                          <a:rPr lang="ar-AE" sz="1600" i="1">
                            <a:solidFill>
                              <a:srgbClr val="7030A0"/>
                            </a:solidFill>
                            <a:latin typeface="Cambria Math" panose="02040503050406030204" pitchFamily="18" charset="0"/>
                          </a:rPr>
                        </m:ctrlPr>
                      </m:sSubPr>
                      <m:e>
                        <m:acc>
                          <m:accPr>
                            <m:chr m:val="̅"/>
                            <m:ctrlPr>
                              <a:rPr lang="ar-AE" sz="1600" i="1">
                                <a:solidFill>
                                  <a:srgbClr val="7030A0"/>
                                </a:solidFill>
                                <a:latin typeface="Cambria Math" panose="02040503050406030204" pitchFamily="18" charset="0"/>
                              </a:rPr>
                            </m:ctrlPr>
                          </m:accPr>
                          <m:e>
                            <m:r>
                              <a:rPr lang="ar-AE" sz="1600" i="1">
                                <a:solidFill>
                                  <a:srgbClr val="7030A0"/>
                                </a:solidFill>
                                <a:latin typeface="Cambria Math" panose="02040503050406030204" pitchFamily="18" charset="0"/>
                              </a:rPr>
                              <m:t>𝑂𝐴</m:t>
                            </m:r>
                          </m:e>
                        </m:acc>
                      </m:e>
                      <m:sub>
                        <m:r>
                          <a:rPr lang="ar-AE" sz="1600" i="1">
                            <a:solidFill>
                              <a:srgbClr val="7030A0"/>
                            </a:solidFill>
                            <a:latin typeface="Cambria Math" panose="02040503050406030204" pitchFamily="18" charset="0"/>
                          </a:rPr>
                          <m:t>𝑃𝑃</m:t>
                        </m:r>
                      </m:sub>
                    </m:sSub>
                  </m:oMath>
                </a14:m>
                <a:r>
                  <a:rPr lang="ar-AE" sz="1600" b="0" i="0" u="none" strike="noStrike" cap="none" dirty="0">
                    <a:solidFill>
                      <a:srgbClr val="7030A0"/>
                    </a:solidFill>
                    <a:latin typeface="Arial"/>
                    <a:ea typeface="Arial"/>
                    <a:cs typeface="Arial"/>
                    <a:sym typeface="Arial"/>
                  </a:rPr>
                  <a:t> </a:t>
                </a:r>
                <a:endParaRPr lang="ar-AE" b="0" i="0" u="none" strike="noStrike" cap="none" dirty="0">
                  <a:solidFill>
                    <a:srgbClr val="7030A0"/>
                  </a:solidFill>
                  <a:latin typeface="Arial"/>
                  <a:ea typeface="Arial"/>
                  <a:cs typeface="Arial"/>
                  <a:sym typeface="Arial"/>
                </a:endParaRPr>
              </a:p>
            </p:txBody>
          </p:sp>
        </mc:Choice>
        <mc:Fallback xmlns="">
          <p:sp>
            <p:nvSpPr>
              <p:cNvPr id="105" name="Google Shape;386;p16">
                <a:extLst>
                  <a:ext uri="{FF2B5EF4-FFF2-40B4-BE49-F238E27FC236}">
                    <a16:creationId xmlns:a16="http://schemas.microsoft.com/office/drawing/2014/main" id="{AC74BE4D-979F-A545-B58C-8172A2054803}"/>
                  </a:ext>
                </a:extLst>
              </p:cNvPr>
              <p:cNvSpPr>
                <a:spLocks noRot="1" noChangeAspect="1" noMove="1" noResize="1" noEditPoints="1" noAdjustHandles="1" noChangeArrowheads="1" noChangeShapeType="1" noTextEdit="1"/>
              </p:cNvSpPr>
              <p:nvPr/>
            </p:nvSpPr>
            <p:spPr>
              <a:xfrm>
                <a:off x="1173572" y="5003929"/>
                <a:ext cx="7319457" cy="338514"/>
              </a:xfrm>
              <a:prstGeom prst="rect">
                <a:avLst/>
              </a:prstGeom>
              <a:blipFill>
                <a:blip r:embed="rId8"/>
                <a:stretch>
                  <a:fillRect l="-346" t="-7143" b="-17857"/>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EB9359D0-58C4-2A49-A11C-93D6AAAFB442}"/>
                  </a:ext>
                </a:extLst>
              </p:cNvPr>
              <p:cNvSpPr txBox="1"/>
              <p:nvPr/>
            </p:nvSpPr>
            <p:spPr>
              <a:xfrm>
                <a:off x="2712529" y="6057539"/>
                <a:ext cx="2405980" cy="307777"/>
              </a:xfrm>
              <a:prstGeom prst="rect">
                <a:avLst/>
              </a:prstGeom>
              <a:noFill/>
            </p:spPr>
            <p:txBody>
              <a:bodyPr wrap="none" rtlCol="0">
                <a:spAutoFit/>
              </a:bodyPr>
              <a:lstStyle/>
              <a:p>
                <a14:m>
                  <m:oMath xmlns:m="http://schemas.openxmlformats.org/officeDocument/2006/math">
                    <m:sSub>
                      <m:sSubPr>
                        <m:ctrlPr>
                          <a:rPr lang="fr-FR" i="1" smtClean="0">
                            <a:solidFill>
                              <a:srgbClr val="AC4C9E"/>
                            </a:solidFill>
                            <a:latin typeface="Cambria Math" panose="02040503050406030204" pitchFamily="18" charset="0"/>
                          </a:rPr>
                        </m:ctrlPr>
                      </m:sSubPr>
                      <m:e>
                        <m:r>
                          <a:rPr lang="fr-FR" i="1">
                            <a:solidFill>
                              <a:srgbClr val="AC4C9E"/>
                            </a:solidFill>
                            <a:latin typeface="Cambria Math" panose="02040503050406030204" pitchFamily="18" charset="0"/>
                          </a:rPr>
                          <m:t>𝑉</m:t>
                        </m:r>
                      </m:e>
                      <m:sub>
                        <m:r>
                          <a:rPr lang="fr-FR" i="1">
                            <a:solidFill>
                              <a:srgbClr val="AC4C9E"/>
                            </a:solidFill>
                            <a:latin typeface="Cambria Math" panose="02040503050406030204" pitchFamily="18" charset="0"/>
                          </a:rPr>
                          <m:t>𝑃𝑃</m:t>
                        </m:r>
                      </m:sub>
                    </m:sSub>
                    <m:r>
                      <a:rPr lang="fr-FR" i="1">
                        <a:solidFill>
                          <a:srgbClr val="AC4C9E"/>
                        </a:solidFill>
                        <a:latin typeface="Cambria Math" panose="02040503050406030204" pitchFamily="18" charset="0"/>
                      </a:rPr>
                      <m:t>=</m:t>
                    </m:r>
                    <m:sSub>
                      <m:sSubPr>
                        <m:ctrlPr>
                          <a:rPr lang="fr-FR" i="1">
                            <a:solidFill>
                              <a:srgbClr val="AC4C9E"/>
                            </a:solidFill>
                            <a:latin typeface="Cambria Math" panose="02040503050406030204" pitchFamily="18" charset="0"/>
                          </a:rPr>
                        </m:ctrlPr>
                      </m:sSubPr>
                      <m:e>
                        <m:r>
                          <a:rPr lang="fr-FR" i="1">
                            <a:solidFill>
                              <a:srgbClr val="AC4C9E"/>
                            </a:solidFill>
                            <a:latin typeface="Cambria Math" panose="02040503050406030204" pitchFamily="18" charset="0"/>
                          </a:rPr>
                          <m:t> </m:t>
                        </m:r>
                        <m:r>
                          <a:rPr lang="fr-FR" i="1">
                            <a:solidFill>
                              <a:srgbClr val="AC4C9E"/>
                            </a:solidFill>
                            <a:latin typeface="Cambria Math" panose="02040503050406030204" pitchFamily="18" charset="0"/>
                          </a:rPr>
                          <m:t>𝑉</m:t>
                        </m:r>
                      </m:e>
                      <m:sub>
                        <m:r>
                          <a:rPr lang="fr-FR" i="1">
                            <a:solidFill>
                              <a:srgbClr val="AC4C9E"/>
                            </a:solidFill>
                            <a:latin typeface="Cambria Math" panose="02040503050406030204" pitchFamily="18" charset="0"/>
                          </a:rPr>
                          <m:t>𝑃𝑅</m:t>
                        </m:r>
                      </m:sub>
                    </m:sSub>
                    <m:r>
                      <a:rPr lang="fr-FR" i="1">
                        <a:solidFill>
                          <a:srgbClr val="AC4C9E"/>
                        </a:solidFill>
                        <a:latin typeface="Cambria Math" panose="02040503050406030204" pitchFamily="18" charset="0"/>
                      </a:rPr>
                      <m:t>+</m:t>
                    </m:r>
                    <m:r>
                      <a:rPr lang="fr-FR" b="0" i="1" smtClean="0">
                        <a:solidFill>
                          <a:srgbClr val="AC4C9E"/>
                        </a:solidFill>
                        <a:latin typeface="Cambria Math" panose="02040503050406030204" pitchFamily="18" charset="0"/>
                      </a:rPr>
                      <m:t> </m:t>
                    </m:r>
                    <m:r>
                      <a:rPr lang="fr-FR" i="1">
                        <a:solidFill>
                          <a:srgbClr val="AC4C9E"/>
                        </a:solidFill>
                        <a:latin typeface="Cambria Math" panose="02040503050406030204" pitchFamily="18" charset="0"/>
                      </a:rPr>
                      <m:t>6</m:t>
                    </m:r>
                    <m:r>
                      <a:rPr lang="fr-FR" i="1">
                        <a:solidFill>
                          <a:srgbClr val="AC4C9E"/>
                        </a:solidFill>
                        <a:latin typeface="Cambria Math" panose="02040503050406030204" pitchFamily="18" charset="0"/>
                      </a:rPr>
                      <m:t>𝛿</m:t>
                    </m:r>
                    <m:r>
                      <a:rPr lang="fr-FR" b="0" i="1" smtClean="0">
                        <a:solidFill>
                          <a:srgbClr val="AC4C9E"/>
                        </a:solidFill>
                        <a:latin typeface="Cambria Math" panose="02040503050406030204" pitchFamily="18" charset="0"/>
                      </a:rPr>
                      <m:t> </m:t>
                    </m:r>
                    <m:r>
                      <a:rPr lang="fr-FR" i="1">
                        <a:solidFill>
                          <a:srgbClr val="AC4C9E"/>
                        </a:solidFill>
                        <a:latin typeface="Cambria Math" panose="02040503050406030204" pitchFamily="18" charset="0"/>
                        <a:ea typeface="Cambria Math" panose="02040503050406030204" pitchFamily="18" charset="0"/>
                      </a:rPr>
                      <m:t>⇒</m:t>
                    </m:r>
                  </m:oMath>
                </a14:m>
                <a:r>
                  <a:rPr lang="fr-FR" dirty="0">
                    <a:solidFill>
                      <a:srgbClr val="AC4C9E"/>
                    </a:solidFill>
                  </a:rPr>
                  <a:t> </a:t>
                </a:r>
                <a14:m>
                  <m:oMath xmlns:m="http://schemas.openxmlformats.org/officeDocument/2006/math">
                    <m:sSubSup>
                      <m:sSubSupPr>
                        <m:ctrlPr>
                          <a:rPr lang="fr-FR" i="1">
                            <a:solidFill>
                              <a:srgbClr val="AC4C9E"/>
                            </a:solidFill>
                            <a:latin typeface="Cambria Math" panose="02040503050406030204" pitchFamily="18" charset="0"/>
                          </a:rPr>
                        </m:ctrlPr>
                      </m:sSubSupPr>
                      <m:e>
                        <m:r>
                          <a:rPr lang="fr-FR" i="1">
                            <a:solidFill>
                              <a:srgbClr val="AC4C9E"/>
                            </a:solidFill>
                            <a:latin typeface="Cambria Math" panose="02040503050406030204" pitchFamily="18" charset="0"/>
                          </a:rPr>
                          <m:t>𝑓</m:t>
                        </m:r>
                      </m:e>
                      <m:sub>
                        <m:r>
                          <a:rPr lang="fr-FR" i="1">
                            <a:solidFill>
                              <a:srgbClr val="AC4C9E"/>
                            </a:solidFill>
                            <a:latin typeface="Cambria Math" panose="02040503050406030204" pitchFamily="18" charset="0"/>
                          </a:rPr>
                          <m:t>𝑃𝑃</m:t>
                        </m:r>
                      </m:sub>
                      <m:sup>
                        <m:r>
                          <a:rPr lang="fr-FR" i="1">
                            <a:solidFill>
                              <a:srgbClr val="AC4C9E"/>
                            </a:solidFill>
                            <a:latin typeface="Cambria Math" panose="02040503050406030204" pitchFamily="18" charset="0"/>
                          </a:rPr>
                          <m:t>′</m:t>
                        </m:r>
                      </m:sup>
                    </m:sSubSup>
                  </m:oMath>
                </a14:m>
                <a:r>
                  <a:rPr lang="fr-FR" dirty="0">
                    <a:solidFill>
                      <a:srgbClr val="AC4C9E"/>
                    </a:solidFill>
                  </a:rPr>
                  <a:t> = ?  </a:t>
                </a:r>
              </a:p>
            </p:txBody>
          </p:sp>
        </mc:Choice>
        <mc:Fallback xmlns="">
          <p:sp>
            <p:nvSpPr>
              <p:cNvPr id="7" name="ZoneTexte 6">
                <a:extLst>
                  <a:ext uri="{FF2B5EF4-FFF2-40B4-BE49-F238E27FC236}">
                    <a16:creationId xmlns:a16="http://schemas.microsoft.com/office/drawing/2014/main" id="{EB9359D0-58C4-2A49-A11C-93D6AAAFB442}"/>
                  </a:ext>
                </a:extLst>
              </p:cNvPr>
              <p:cNvSpPr txBox="1">
                <a:spLocks noRot="1" noChangeAspect="1" noMove="1" noResize="1" noEditPoints="1" noAdjustHandles="1" noChangeArrowheads="1" noChangeShapeType="1" noTextEdit="1"/>
              </p:cNvSpPr>
              <p:nvPr/>
            </p:nvSpPr>
            <p:spPr>
              <a:xfrm>
                <a:off x="2712529" y="6057539"/>
                <a:ext cx="2405980" cy="307777"/>
              </a:xfrm>
              <a:prstGeom prst="rect">
                <a:avLst/>
              </a:prstGeom>
              <a:blipFill>
                <a:blip r:embed="rId9"/>
                <a:stretch>
                  <a:fillRect b="-2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28D51D0-3EA0-8442-9877-18EC35A0B06B}"/>
                  </a:ext>
                </a:extLst>
              </p:cNvPr>
              <p:cNvSpPr/>
              <p:nvPr/>
            </p:nvSpPr>
            <p:spPr>
              <a:xfrm>
                <a:off x="2695633" y="5370419"/>
                <a:ext cx="1219886" cy="435697"/>
              </a:xfrm>
              <a:prstGeom prst="rect">
                <a:avLst/>
              </a:prstGeom>
            </p:spPr>
            <p:txBody>
              <a:bodyPr wrap="none">
                <a:spAutoFit/>
              </a:bodyPr>
              <a:lstStyle/>
              <a:p>
                <a14:m>
                  <m:oMath xmlns:m="http://schemas.openxmlformats.org/officeDocument/2006/math">
                    <m:sSub>
                      <m:sSubPr>
                        <m:ctrlPr>
                          <a:rPr lang="fr-FR" i="1" smtClean="0">
                            <a:solidFill>
                              <a:srgbClr val="AC4C9E"/>
                            </a:solidFill>
                            <a:latin typeface="Cambria Math" panose="02040503050406030204" pitchFamily="18" charset="0"/>
                          </a:rPr>
                        </m:ctrlPr>
                      </m:sSubPr>
                      <m:e>
                        <m:r>
                          <a:rPr lang="fr-FR" i="1">
                            <a:solidFill>
                              <a:srgbClr val="AC4C9E"/>
                            </a:solidFill>
                            <a:latin typeface="Cambria Math" panose="02040503050406030204" pitchFamily="18" charset="0"/>
                          </a:rPr>
                          <m:t> </m:t>
                        </m:r>
                        <m:r>
                          <a:rPr lang="fr-FR" i="1">
                            <a:solidFill>
                              <a:srgbClr val="AC4C9E"/>
                            </a:solidFill>
                            <a:latin typeface="Cambria Math" panose="02040503050406030204" pitchFamily="18" charset="0"/>
                          </a:rPr>
                          <m:t>𝑉</m:t>
                        </m:r>
                      </m:e>
                      <m:sub>
                        <m:r>
                          <a:rPr lang="fr-FR" i="1">
                            <a:solidFill>
                              <a:srgbClr val="AC4C9E"/>
                            </a:solidFill>
                            <a:latin typeface="Cambria Math" panose="02040503050406030204" pitchFamily="18" charset="0"/>
                          </a:rPr>
                          <m:t>𝑃𝑅</m:t>
                        </m:r>
                      </m:sub>
                    </m:sSub>
                    <m:r>
                      <a:rPr lang="fr-FR" i="1">
                        <a:solidFill>
                          <a:srgbClr val="AC4C9E"/>
                        </a:solidFill>
                        <a:latin typeface="Cambria Math" panose="02040503050406030204" pitchFamily="18" charset="0"/>
                      </a:rPr>
                      <m:t>=</m:t>
                    </m:r>
                    <m:f>
                      <m:fPr>
                        <m:ctrlPr>
                          <a:rPr lang="fr-FR" i="1">
                            <a:solidFill>
                              <a:srgbClr val="AC4C9E"/>
                            </a:solidFill>
                            <a:latin typeface="Cambria Math" panose="02040503050406030204" pitchFamily="18" charset="0"/>
                          </a:rPr>
                        </m:ctrlPr>
                      </m:fPr>
                      <m:num>
                        <m:r>
                          <a:rPr lang="fr-FR" i="1">
                            <a:solidFill>
                              <a:srgbClr val="AC4C9E"/>
                            </a:solidFill>
                            <a:latin typeface="Cambria Math" panose="02040503050406030204" pitchFamily="18" charset="0"/>
                          </a:rPr>
                          <m:t>1</m:t>
                        </m:r>
                      </m:num>
                      <m:den>
                        <m:sSubSup>
                          <m:sSubSupPr>
                            <m:ctrlPr>
                              <a:rPr lang="fr-FR" i="1">
                                <a:solidFill>
                                  <a:srgbClr val="AC4C9E"/>
                                </a:solidFill>
                                <a:latin typeface="Cambria Math" panose="02040503050406030204" pitchFamily="18" charset="0"/>
                              </a:rPr>
                            </m:ctrlPr>
                          </m:sSubSupPr>
                          <m:e>
                            <m:r>
                              <a:rPr lang="fr-FR" i="1">
                                <a:solidFill>
                                  <a:srgbClr val="AC4C9E"/>
                                </a:solidFill>
                                <a:latin typeface="Cambria Math" panose="02040503050406030204" pitchFamily="18" charset="0"/>
                              </a:rPr>
                              <m:t>𝑓</m:t>
                            </m:r>
                          </m:e>
                          <m:sub>
                            <m:r>
                              <a:rPr lang="fr-FR" i="1">
                                <a:solidFill>
                                  <a:srgbClr val="AC4C9E"/>
                                </a:solidFill>
                                <a:latin typeface="Cambria Math" panose="02040503050406030204" pitchFamily="18" charset="0"/>
                              </a:rPr>
                              <m:t>𝑃𝑅</m:t>
                            </m:r>
                          </m:sub>
                          <m:sup>
                            <m:r>
                              <a:rPr lang="fr-FR" i="1">
                                <a:solidFill>
                                  <a:srgbClr val="AC4C9E"/>
                                </a:solidFill>
                                <a:latin typeface="Cambria Math" panose="02040503050406030204" pitchFamily="18" charset="0"/>
                              </a:rPr>
                              <m:t>′</m:t>
                            </m:r>
                          </m:sup>
                        </m:sSubSup>
                      </m:den>
                    </m:f>
                  </m:oMath>
                </a14:m>
                <a:r>
                  <a:rPr lang="fr-FR" dirty="0"/>
                  <a:t> </a:t>
                </a:r>
                <a14:m>
                  <m:oMath xmlns:m="http://schemas.openxmlformats.org/officeDocument/2006/math">
                    <m:r>
                      <a:rPr lang="fr-FR" i="1">
                        <a:solidFill>
                          <a:srgbClr val="AC4C9E"/>
                        </a:solidFill>
                        <a:latin typeface="Cambria Math" panose="02040503050406030204" pitchFamily="18" charset="0"/>
                      </a:rPr>
                      <m:t>=</m:t>
                    </m:r>
                    <m:f>
                      <m:fPr>
                        <m:ctrlPr>
                          <a:rPr lang="fr-FR" i="1">
                            <a:solidFill>
                              <a:srgbClr val="AC4C9E"/>
                            </a:solidFill>
                            <a:latin typeface="Cambria Math" panose="02040503050406030204" pitchFamily="18" charset="0"/>
                          </a:rPr>
                        </m:ctrlPr>
                      </m:fPr>
                      <m:num>
                        <m:r>
                          <a:rPr lang="fr-FR" i="1">
                            <a:solidFill>
                              <a:srgbClr val="AC4C9E"/>
                            </a:solidFill>
                            <a:latin typeface="Cambria Math" panose="02040503050406030204" pitchFamily="18" charset="0"/>
                          </a:rPr>
                          <m:t>1</m:t>
                        </m:r>
                      </m:num>
                      <m:den>
                        <m:r>
                          <a:rPr lang="fr-FR" b="0" i="1" smtClean="0">
                            <a:solidFill>
                              <a:srgbClr val="AC4C9E"/>
                            </a:solidFill>
                            <a:latin typeface="Cambria Math" panose="02040503050406030204" pitchFamily="18" charset="0"/>
                          </a:rPr>
                          <m:t>𝑑</m:t>
                        </m:r>
                      </m:den>
                    </m:f>
                  </m:oMath>
                </a14:m>
                <a:endParaRPr lang="fr-FR" dirty="0"/>
              </a:p>
            </p:txBody>
          </p:sp>
        </mc:Choice>
        <mc:Fallback xmlns="">
          <p:sp>
            <p:nvSpPr>
              <p:cNvPr id="8" name="Rectangle 7">
                <a:extLst>
                  <a:ext uri="{FF2B5EF4-FFF2-40B4-BE49-F238E27FC236}">
                    <a16:creationId xmlns:a16="http://schemas.microsoft.com/office/drawing/2014/main" id="{128D51D0-3EA0-8442-9877-18EC35A0B06B}"/>
                  </a:ext>
                </a:extLst>
              </p:cNvPr>
              <p:cNvSpPr>
                <a:spLocks noRot="1" noChangeAspect="1" noMove="1" noResize="1" noEditPoints="1" noAdjustHandles="1" noChangeArrowheads="1" noChangeShapeType="1" noTextEdit="1"/>
              </p:cNvSpPr>
              <p:nvPr/>
            </p:nvSpPr>
            <p:spPr>
              <a:xfrm>
                <a:off x="2695633" y="5370419"/>
                <a:ext cx="1219886" cy="435697"/>
              </a:xfrm>
              <a:prstGeom prst="rect">
                <a:avLst/>
              </a:prstGeom>
              <a:blipFill>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0" name="Rectangle 109">
                <a:extLst>
                  <a:ext uri="{FF2B5EF4-FFF2-40B4-BE49-F238E27FC236}">
                    <a16:creationId xmlns:a16="http://schemas.microsoft.com/office/drawing/2014/main" id="{27FD78CF-E2F3-1144-AD5E-02A5974E3E7A}"/>
                  </a:ext>
                </a:extLst>
              </p:cNvPr>
              <p:cNvSpPr/>
              <p:nvPr/>
            </p:nvSpPr>
            <p:spPr>
              <a:xfrm>
                <a:off x="2709575" y="5703001"/>
                <a:ext cx="1155103" cy="435697"/>
              </a:xfrm>
              <a:prstGeom prst="rect">
                <a:avLst/>
              </a:prstGeom>
            </p:spPr>
            <p:txBody>
              <a:bodyPr wrap="square">
                <a:spAutoFit/>
              </a:bodyPr>
              <a:lstStyle/>
              <a:p>
                <a14:m>
                  <m:oMath xmlns:m="http://schemas.openxmlformats.org/officeDocument/2006/math">
                    <m:sSub>
                      <m:sSubPr>
                        <m:ctrlPr>
                          <a:rPr lang="fr-FR" i="1" smtClean="0">
                            <a:solidFill>
                              <a:srgbClr val="AC4C9E"/>
                            </a:solidFill>
                            <a:latin typeface="Cambria Math" panose="02040503050406030204" pitchFamily="18" charset="0"/>
                          </a:rPr>
                        </m:ctrlPr>
                      </m:sSubPr>
                      <m:e>
                        <m:r>
                          <a:rPr lang="fr-FR" i="1">
                            <a:solidFill>
                              <a:srgbClr val="AC4C9E"/>
                            </a:solidFill>
                            <a:latin typeface="Cambria Math" panose="02040503050406030204" pitchFamily="18" charset="0"/>
                          </a:rPr>
                          <m:t>𝑉</m:t>
                        </m:r>
                      </m:e>
                      <m:sub>
                        <m:r>
                          <a:rPr lang="fr-FR" i="1">
                            <a:solidFill>
                              <a:srgbClr val="AC4C9E"/>
                            </a:solidFill>
                            <a:latin typeface="Cambria Math" panose="02040503050406030204" pitchFamily="18" charset="0"/>
                          </a:rPr>
                          <m:t>𝑃</m:t>
                        </m:r>
                        <m:r>
                          <a:rPr lang="fr-FR" b="0" i="1" smtClean="0">
                            <a:solidFill>
                              <a:srgbClr val="AC4C9E"/>
                            </a:solidFill>
                            <a:latin typeface="Cambria Math" panose="02040503050406030204" pitchFamily="18" charset="0"/>
                          </a:rPr>
                          <m:t>𝑃</m:t>
                        </m:r>
                      </m:sub>
                    </m:sSub>
                    <m:r>
                      <a:rPr lang="fr-FR" i="1">
                        <a:solidFill>
                          <a:srgbClr val="AC4C9E"/>
                        </a:solidFill>
                        <a:latin typeface="Cambria Math" panose="02040503050406030204" pitchFamily="18" charset="0"/>
                      </a:rPr>
                      <m:t>=</m:t>
                    </m:r>
                    <m:f>
                      <m:fPr>
                        <m:ctrlPr>
                          <a:rPr lang="fr-FR" i="1">
                            <a:solidFill>
                              <a:srgbClr val="AC4C9E"/>
                            </a:solidFill>
                            <a:latin typeface="Cambria Math" panose="02040503050406030204" pitchFamily="18" charset="0"/>
                          </a:rPr>
                        </m:ctrlPr>
                      </m:fPr>
                      <m:num>
                        <m:r>
                          <a:rPr lang="fr-FR" i="1">
                            <a:solidFill>
                              <a:srgbClr val="AC4C9E"/>
                            </a:solidFill>
                            <a:latin typeface="Cambria Math" panose="02040503050406030204" pitchFamily="18" charset="0"/>
                          </a:rPr>
                          <m:t>1</m:t>
                        </m:r>
                      </m:num>
                      <m:den>
                        <m:sSubSup>
                          <m:sSubSupPr>
                            <m:ctrlPr>
                              <a:rPr lang="fr-FR" i="1">
                                <a:solidFill>
                                  <a:srgbClr val="AC4C9E"/>
                                </a:solidFill>
                                <a:latin typeface="Cambria Math" panose="02040503050406030204" pitchFamily="18" charset="0"/>
                              </a:rPr>
                            </m:ctrlPr>
                          </m:sSubSupPr>
                          <m:e>
                            <m:r>
                              <a:rPr lang="fr-FR" i="1">
                                <a:solidFill>
                                  <a:srgbClr val="AC4C9E"/>
                                </a:solidFill>
                                <a:latin typeface="Cambria Math" panose="02040503050406030204" pitchFamily="18" charset="0"/>
                              </a:rPr>
                              <m:t>𝑓</m:t>
                            </m:r>
                          </m:e>
                          <m:sub>
                            <m:r>
                              <a:rPr lang="fr-FR" i="1">
                                <a:solidFill>
                                  <a:srgbClr val="AC4C9E"/>
                                </a:solidFill>
                                <a:latin typeface="Cambria Math" panose="02040503050406030204" pitchFamily="18" charset="0"/>
                              </a:rPr>
                              <m:t>𝑃</m:t>
                            </m:r>
                            <m:r>
                              <a:rPr lang="fr-FR" b="0" i="1" smtClean="0">
                                <a:solidFill>
                                  <a:srgbClr val="AC4C9E"/>
                                </a:solidFill>
                                <a:latin typeface="Cambria Math" panose="02040503050406030204" pitchFamily="18" charset="0"/>
                              </a:rPr>
                              <m:t>𝑃</m:t>
                            </m:r>
                          </m:sub>
                          <m:sup>
                            <m:r>
                              <a:rPr lang="fr-FR" i="1">
                                <a:solidFill>
                                  <a:srgbClr val="AC4C9E"/>
                                </a:solidFill>
                                <a:latin typeface="Cambria Math" panose="02040503050406030204" pitchFamily="18" charset="0"/>
                              </a:rPr>
                              <m:t>′</m:t>
                            </m:r>
                          </m:sup>
                        </m:sSubSup>
                      </m:den>
                    </m:f>
                  </m:oMath>
                </a14:m>
                <a:r>
                  <a:rPr lang="fr-FR" dirty="0"/>
                  <a:t> </a:t>
                </a:r>
              </a:p>
            </p:txBody>
          </p:sp>
        </mc:Choice>
        <mc:Fallback xmlns="">
          <p:sp>
            <p:nvSpPr>
              <p:cNvPr id="110" name="Rectangle 109">
                <a:extLst>
                  <a:ext uri="{FF2B5EF4-FFF2-40B4-BE49-F238E27FC236}">
                    <a16:creationId xmlns:a16="http://schemas.microsoft.com/office/drawing/2014/main" id="{27FD78CF-E2F3-1144-AD5E-02A5974E3E7A}"/>
                  </a:ext>
                </a:extLst>
              </p:cNvPr>
              <p:cNvSpPr>
                <a:spLocks noRot="1" noChangeAspect="1" noMove="1" noResize="1" noEditPoints="1" noAdjustHandles="1" noChangeArrowheads="1" noChangeShapeType="1" noTextEdit="1"/>
              </p:cNvSpPr>
              <p:nvPr/>
            </p:nvSpPr>
            <p:spPr>
              <a:xfrm>
                <a:off x="2709575" y="5703001"/>
                <a:ext cx="1155103" cy="435697"/>
              </a:xfrm>
              <a:prstGeom prst="rect">
                <a:avLst/>
              </a:prstGeom>
              <a:blipFill>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2DAE3F9-53E0-5C4E-AACB-484343E528D5}"/>
                  </a:ext>
                </a:extLst>
              </p:cNvPr>
              <p:cNvSpPr/>
              <p:nvPr/>
            </p:nvSpPr>
            <p:spPr>
              <a:xfrm>
                <a:off x="2714180" y="6376148"/>
                <a:ext cx="3249287" cy="423193"/>
              </a:xfrm>
              <a:prstGeom prst="rect">
                <a:avLst/>
              </a:prstGeom>
            </p:spPr>
            <p:txBody>
              <a:bodyPr wrap="none">
                <a:spAutoFit/>
              </a:bodyPr>
              <a:lstStyle/>
              <a:p>
                <a:r>
                  <a:rPr lang="fr-FR" sz="1200" dirty="0">
                    <a:solidFill>
                      <a:srgbClr val="AC4C9E"/>
                    </a:solidFill>
                  </a:rPr>
                  <a:t>Relation de conjugaison : </a:t>
                </a:r>
                <a14:m>
                  <m:oMath xmlns:m="http://schemas.openxmlformats.org/officeDocument/2006/math">
                    <m:f>
                      <m:fPr>
                        <m:ctrlPr>
                          <a:rPr lang="fr-FR" i="1">
                            <a:solidFill>
                              <a:srgbClr val="AC4C9E"/>
                            </a:solidFill>
                            <a:latin typeface="Cambria Math" panose="02040503050406030204" pitchFamily="18" charset="0"/>
                          </a:rPr>
                        </m:ctrlPr>
                      </m:fPr>
                      <m:num>
                        <m:r>
                          <a:rPr lang="fr-FR" i="1">
                            <a:solidFill>
                              <a:srgbClr val="AC4C9E"/>
                            </a:solidFill>
                            <a:latin typeface="Cambria Math" panose="02040503050406030204" pitchFamily="18" charset="0"/>
                          </a:rPr>
                          <m:t>1</m:t>
                        </m:r>
                      </m:num>
                      <m:den>
                        <m:sSub>
                          <m:sSubPr>
                            <m:ctrlPr>
                              <a:rPr lang="fr-FR" i="1" smtClean="0">
                                <a:solidFill>
                                  <a:srgbClr val="AC4C9E"/>
                                </a:solidFill>
                                <a:latin typeface="Cambria Math" panose="02040503050406030204" pitchFamily="18" charset="0"/>
                              </a:rPr>
                            </m:ctrlPr>
                          </m:sSubPr>
                          <m:e>
                            <m:r>
                              <a:rPr lang="fr-FR" b="0" i="1" smtClean="0">
                                <a:solidFill>
                                  <a:srgbClr val="AC4C9E"/>
                                </a:solidFill>
                                <a:latin typeface="Cambria Math" panose="02040503050406030204" pitchFamily="18" charset="0"/>
                              </a:rPr>
                              <m:t>𝑓</m:t>
                            </m:r>
                            <m:r>
                              <a:rPr lang="fr-FR" b="0" i="1" smtClean="0">
                                <a:solidFill>
                                  <a:srgbClr val="AC4C9E"/>
                                </a:solidFill>
                                <a:latin typeface="Cambria Math" panose="02040503050406030204" pitchFamily="18" charset="0"/>
                              </a:rPr>
                              <m:t>′</m:t>
                            </m:r>
                          </m:e>
                          <m:sub>
                            <m:r>
                              <a:rPr lang="fr-FR" b="0" i="1" smtClean="0">
                                <a:solidFill>
                                  <a:srgbClr val="AC4C9E"/>
                                </a:solidFill>
                                <a:latin typeface="Cambria Math" panose="02040503050406030204" pitchFamily="18" charset="0"/>
                              </a:rPr>
                              <m:t>𝑃𝑃</m:t>
                            </m:r>
                          </m:sub>
                        </m:sSub>
                      </m:den>
                    </m:f>
                    <m:r>
                      <a:rPr lang="fr-FR" i="1">
                        <a:solidFill>
                          <a:srgbClr val="AC4C9E"/>
                        </a:solidFill>
                        <a:latin typeface="Cambria Math" panose="02040503050406030204" pitchFamily="18" charset="0"/>
                      </a:rPr>
                      <m:t>=</m:t>
                    </m:r>
                    <m:f>
                      <m:fPr>
                        <m:ctrlPr>
                          <a:rPr lang="fr-FR" i="1">
                            <a:solidFill>
                              <a:srgbClr val="AC4C9E"/>
                            </a:solidFill>
                            <a:latin typeface="Cambria Math" panose="02040503050406030204" pitchFamily="18" charset="0"/>
                          </a:rPr>
                        </m:ctrlPr>
                      </m:fPr>
                      <m:num>
                        <m:r>
                          <a:rPr lang="fr-FR" i="1">
                            <a:solidFill>
                              <a:srgbClr val="AC4C9E"/>
                            </a:solidFill>
                            <a:latin typeface="Cambria Math" panose="02040503050406030204" pitchFamily="18" charset="0"/>
                          </a:rPr>
                          <m:t>1</m:t>
                        </m:r>
                      </m:num>
                      <m:den>
                        <m:acc>
                          <m:accPr>
                            <m:chr m:val="̅"/>
                            <m:ctrlPr>
                              <a:rPr lang="fr-FR" i="1">
                                <a:solidFill>
                                  <a:srgbClr val="AC4C9E"/>
                                </a:solidFill>
                                <a:latin typeface="Cambria Math" panose="02040503050406030204" pitchFamily="18" charset="0"/>
                              </a:rPr>
                            </m:ctrlPr>
                          </m:accPr>
                          <m:e>
                            <m:r>
                              <a:rPr lang="fr-FR" i="1">
                                <a:solidFill>
                                  <a:srgbClr val="AC4C9E"/>
                                </a:solidFill>
                                <a:latin typeface="Cambria Math" panose="02040503050406030204" pitchFamily="18" charset="0"/>
                              </a:rPr>
                              <m:t>𝑂𝐴</m:t>
                            </m:r>
                            <m:r>
                              <a:rPr lang="fr-FR" i="1">
                                <a:solidFill>
                                  <a:srgbClr val="AC4C9E"/>
                                </a:solidFill>
                                <a:latin typeface="Cambria Math" panose="02040503050406030204" pitchFamily="18" charset="0"/>
                              </a:rPr>
                              <m:t>′</m:t>
                            </m:r>
                          </m:e>
                        </m:acc>
                      </m:den>
                    </m:f>
                    <m:r>
                      <a:rPr lang="fr-FR" i="1">
                        <a:solidFill>
                          <a:srgbClr val="AC4C9E"/>
                        </a:solidFill>
                        <a:latin typeface="Cambria Math" panose="02040503050406030204" pitchFamily="18" charset="0"/>
                      </a:rPr>
                      <m:t>−</m:t>
                    </m:r>
                    <m:f>
                      <m:fPr>
                        <m:ctrlPr>
                          <a:rPr lang="fr-FR" i="1">
                            <a:solidFill>
                              <a:srgbClr val="AC4C9E"/>
                            </a:solidFill>
                            <a:latin typeface="Cambria Math" panose="02040503050406030204" pitchFamily="18" charset="0"/>
                          </a:rPr>
                        </m:ctrlPr>
                      </m:fPr>
                      <m:num>
                        <m:r>
                          <a:rPr lang="fr-FR" i="1">
                            <a:solidFill>
                              <a:srgbClr val="AC4C9E"/>
                            </a:solidFill>
                            <a:latin typeface="Cambria Math" panose="02040503050406030204" pitchFamily="18" charset="0"/>
                          </a:rPr>
                          <m:t>1</m:t>
                        </m:r>
                      </m:num>
                      <m:den>
                        <m:sSub>
                          <m:sSubPr>
                            <m:ctrlPr>
                              <a:rPr lang="fr-FR" i="1">
                                <a:solidFill>
                                  <a:srgbClr val="AC4C9E"/>
                                </a:solidFill>
                                <a:latin typeface="Cambria Math" panose="02040503050406030204" pitchFamily="18" charset="0"/>
                              </a:rPr>
                            </m:ctrlPr>
                          </m:sSubPr>
                          <m:e>
                            <m:acc>
                              <m:accPr>
                                <m:chr m:val="̅"/>
                                <m:ctrlPr>
                                  <a:rPr lang="fr-FR" i="1">
                                    <a:solidFill>
                                      <a:srgbClr val="AC4C9E"/>
                                    </a:solidFill>
                                    <a:latin typeface="Cambria Math" panose="02040503050406030204" pitchFamily="18" charset="0"/>
                                  </a:rPr>
                                </m:ctrlPr>
                              </m:accPr>
                              <m:e>
                                <m:r>
                                  <a:rPr lang="fr-FR" i="1">
                                    <a:solidFill>
                                      <a:srgbClr val="AC4C9E"/>
                                    </a:solidFill>
                                    <a:latin typeface="Cambria Math" panose="02040503050406030204" pitchFamily="18" charset="0"/>
                                  </a:rPr>
                                  <m:t>𝑂𝐴</m:t>
                                </m:r>
                              </m:e>
                            </m:acc>
                          </m:e>
                          <m:sub>
                            <m:r>
                              <a:rPr lang="fr-FR" i="1">
                                <a:solidFill>
                                  <a:srgbClr val="AC4C9E"/>
                                </a:solidFill>
                                <a:latin typeface="Cambria Math" panose="02040503050406030204" pitchFamily="18" charset="0"/>
                              </a:rPr>
                              <m:t>𝑃𝑃</m:t>
                            </m:r>
                          </m:sub>
                        </m:sSub>
                      </m:den>
                    </m:f>
                  </m:oMath>
                </a14:m>
                <a:endParaRPr lang="fr-FR" dirty="0"/>
              </a:p>
            </p:txBody>
          </p:sp>
        </mc:Choice>
        <mc:Fallback xmlns="">
          <p:sp>
            <p:nvSpPr>
              <p:cNvPr id="10" name="Rectangle 9">
                <a:extLst>
                  <a:ext uri="{FF2B5EF4-FFF2-40B4-BE49-F238E27FC236}">
                    <a16:creationId xmlns:a16="http://schemas.microsoft.com/office/drawing/2014/main" id="{12DAE3F9-53E0-5C4E-AACB-484343E528D5}"/>
                  </a:ext>
                </a:extLst>
              </p:cNvPr>
              <p:cNvSpPr>
                <a:spLocks noRot="1" noChangeAspect="1" noMove="1" noResize="1" noEditPoints="1" noAdjustHandles="1" noChangeArrowheads="1" noChangeShapeType="1" noTextEdit="1"/>
              </p:cNvSpPr>
              <p:nvPr/>
            </p:nvSpPr>
            <p:spPr>
              <a:xfrm>
                <a:off x="2714180" y="6376148"/>
                <a:ext cx="3249287" cy="423193"/>
              </a:xfrm>
              <a:prstGeom prst="rect">
                <a:avLst/>
              </a:prstGeom>
              <a:blipFill>
                <a:blip r:embed="rId12"/>
                <a:stretch>
                  <a:fillRect b="-2941"/>
                </a:stretch>
              </a:blipFill>
            </p:spPr>
            <p:txBody>
              <a:bodyPr/>
              <a:lstStyle/>
              <a:p>
                <a:r>
                  <a:rPr lang="fr-FR">
                    <a:noFill/>
                  </a:rPr>
                  <a:t> </a:t>
                </a:r>
              </a:p>
            </p:txBody>
          </p:sp>
        </mc:Fallback>
      </mc:AlternateContent>
      <p:sp>
        <p:nvSpPr>
          <p:cNvPr id="11" name="Rectangle 10">
            <a:extLst>
              <a:ext uri="{FF2B5EF4-FFF2-40B4-BE49-F238E27FC236}">
                <a16:creationId xmlns:a16="http://schemas.microsoft.com/office/drawing/2014/main" id="{3E97A328-EC60-6841-9A28-9EAF14B54F9B}"/>
              </a:ext>
            </a:extLst>
          </p:cNvPr>
          <p:cNvSpPr/>
          <p:nvPr/>
        </p:nvSpPr>
        <p:spPr>
          <a:xfrm>
            <a:off x="5488340" y="3493299"/>
            <a:ext cx="1619354" cy="307777"/>
          </a:xfrm>
          <a:prstGeom prst="rect">
            <a:avLst/>
          </a:prstGeom>
        </p:spPr>
        <p:txBody>
          <a:bodyPr wrap="none">
            <a:spAutoFit/>
          </a:bodyPr>
          <a:lstStyle/>
          <a:p>
            <a:r>
              <a:rPr lang="fr-FR" dirty="0">
                <a:solidFill>
                  <a:srgbClr val="AC4C9E"/>
                </a:solidFill>
              </a:rPr>
              <a:t>Le PR est à l’infini</a:t>
            </a:r>
            <a:endParaRPr lang="fr-FR" dirty="0"/>
          </a:p>
        </p:txBody>
      </p:sp>
      <p:sp>
        <p:nvSpPr>
          <p:cNvPr id="12" name="ZoneTexte 11">
            <a:extLst>
              <a:ext uri="{FF2B5EF4-FFF2-40B4-BE49-F238E27FC236}">
                <a16:creationId xmlns:a16="http://schemas.microsoft.com/office/drawing/2014/main" id="{98FD97E3-1F9C-FA47-A62D-59738876B7AB}"/>
              </a:ext>
            </a:extLst>
          </p:cNvPr>
          <p:cNvSpPr txBox="1"/>
          <p:nvPr/>
        </p:nvSpPr>
        <p:spPr>
          <a:xfrm>
            <a:off x="6486350" y="5673629"/>
            <a:ext cx="1208985" cy="523220"/>
          </a:xfrm>
          <a:prstGeom prst="rect">
            <a:avLst/>
          </a:prstGeom>
          <a:noFill/>
        </p:spPr>
        <p:txBody>
          <a:bodyPr wrap="none" rtlCol="0">
            <a:spAutoFit/>
          </a:bodyPr>
          <a:lstStyle/>
          <a:p>
            <a:r>
              <a:rPr lang="fr-FR" dirty="0"/>
              <a:t>On en déduit</a:t>
            </a:r>
          </a:p>
          <a:p>
            <a:endParaRPr lang="fr-FR" dirty="0"/>
          </a:p>
        </p:txBody>
      </p:sp>
      <mc:AlternateContent xmlns:mc="http://schemas.openxmlformats.org/markup-compatibility/2006" xmlns:a14="http://schemas.microsoft.com/office/drawing/2010/main">
        <mc:Choice Requires="a14">
          <p:sp>
            <p:nvSpPr>
              <p:cNvPr id="114" name="Rectangle 113">
                <a:extLst>
                  <a:ext uri="{FF2B5EF4-FFF2-40B4-BE49-F238E27FC236}">
                    <a16:creationId xmlns:a16="http://schemas.microsoft.com/office/drawing/2014/main" id="{8BC55A1E-5C14-3B49-9A4A-469B60C45CB8}"/>
                  </a:ext>
                </a:extLst>
              </p:cNvPr>
              <p:cNvSpPr/>
              <p:nvPr/>
            </p:nvSpPr>
            <p:spPr>
              <a:xfrm>
                <a:off x="6964847" y="5907017"/>
                <a:ext cx="1460976" cy="5575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srgbClr val="AC4C9E"/>
                              </a:solidFill>
                              <a:latin typeface="Cambria Math" panose="02040503050406030204" pitchFamily="18" charset="0"/>
                            </a:rPr>
                          </m:ctrlPr>
                        </m:sSubPr>
                        <m:e>
                          <m:acc>
                            <m:accPr>
                              <m:chr m:val="̅"/>
                              <m:ctrlPr>
                                <a:rPr lang="fr-FR" i="1">
                                  <a:solidFill>
                                    <a:srgbClr val="AC4C9E"/>
                                  </a:solidFill>
                                  <a:latin typeface="Cambria Math" panose="02040503050406030204" pitchFamily="18" charset="0"/>
                                </a:rPr>
                              </m:ctrlPr>
                            </m:accPr>
                            <m:e>
                              <m:r>
                                <a:rPr lang="fr-FR" i="1">
                                  <a:solidFill>
                                    <a:srgbClr val="AC4C9E"/>
                                  </a:solidFill>
                                  <a:latin typeface="Cambria Math" panose="02040503050406030204" pitchFamily="18" charset="0"/>
                                </a:rPr>
                                <m:t>𝑂𝐴</m:t>
                              </m:r>
                            </m:e>
                          </m:acc>
                        </m:e>
                        <m:sub>
                          <m:r>
                            <a:rPr lang="fr-FR" i="1">
                              <a:solidFill>
                                <a:srgbClr val="AC4C9E"/>
                              </a:solidFill>
                              <a:latin typeface="Cambria Math" panose="02040503050406030204" pitchFamily="18" charset="0"/>
                            </a:rPr>
                            <m:t>𝑃𝑃</m:t>
                          </m:r>
                        </m:sub>
                      </m:sSub>
                      <m:r>
                        <a:rPr lang="fr-FR" i="1">
                          <a:solidFill>
                            <a:srgbClr val="AC4C9E"/>
                          </a:solidFill>
                          <a:latin typeface="Cambria Math" panose="02040503050406030204" pitchFamily="18" charset="0"/>
                        </a:rPr>
                        <m:t>=</m:t>
                      </m:r>
                      <m:f>
                        <m:fPr>
                          <m:ctrlPr>
                            <a:rPr lang="fr-FR" i="1">
                              <a:solidFill>
                                <a:srgbClr val="AC4C9E"/>
                              </a:solidFill>
                              <a:latin typeface="Cambria Math" panose="02040503050406030204" pitchFamily="18" charset="0"/>
                            </a:rPr>
                          </m:ctrlPr>
                        </m:fPr>
                        <m:num>
                          <m:r>
                            <a:rPr lang="fr-FR" b="0" i="1" smtClean="0">
                              <a:solidFill>
                                <a:srgbClr val="AC4C9E"/>
                              </a:solidFill>
                              <a:latin typeface="Cambria Math" panose="02040503050406030204" pitchFamily="18" charset="0"/>
                            </a:rPr>
                            <m:t>𝑑</m:t>
                          </m:r>
                          <m:r>
                            <a:rPr lang="fr-FR" b="0" i="1" smtClean="0">
                              <a:solidFill>
                                <a:srgbClr val="AC4C9E"/>
                              </a:solidFill>
                              <a:latin typeface="Cambria Math" panose="02040503050406030204" pitchFamily="18" charset="0"/>
                            </a:rPr>
                            <m:t> ×</m:t>
                          </m:r>
                          <m:sSubSup>
                            <m:sSubSupPr>
                              <m:ctrlPr>
                                <a:rPr lang="fr-FR" i="1">
                                  <a:solidFill>
                                    <a:srgbClr val="AC4C9E"/>
                                  </a:solidFill>
                                  <a:latin typeface="Cambria Math" panose="02040503050406030204" pitchFamily="18" charset="0"/>
                                </a:rPr>
                              </m:ctrlPr>
                            </m:sSubSupPr>
                            <m:e>
                              <m:r>
                                <a:rPr lang="fr-FR" i="1">
                                  <a:solidFill>
                                    <a:srgbClr val="AC4C9E"/>
                                  </a:solidFill>
                                  <a:latin typeface="Cambria Math" panose="02040503050406030204" pitchFamily="18" charset="0"/>
                                </a:rPr>
                                <m:t>𝑓</m:t>
                              </m:r>
                            </m:e>
                            <m:sub>
                              <m:r>
                                <a:rPr lang="fr-FR" i="1">
                                  <a:solidFill>
                                    <a:srgbClr val="AC4C9E"/>
                                  </a:solidFill>
                                  <a:latin typeface="Cambria Math" panose="02040503050406030204" pitchFamily="18" charset="0"/>
                                </a:rPr>
                                <m:t>𝑃𝑃</m:t>
                              </m:r>
                            </m:sub>
                            <m:sup>
                              <m:r>
                                <a:rPr lang="fr-FR" i="1">
                                  <a:solidFill>
                                    <a:srgbClr val="AC4C9E"/>
                                  </a:solidFill>
                                  <a:latin typeface="Cambria Math" panose="02040503050406030204" pitchFamily="18" charset="0"/>
                                </a:rPr>
                                <m:t>′</m:t>
                              </m:r>
                            </m:sup>
                          </m:sSubSup>
                        </m:num>
                        <m:den>
                          <m:sSubSup>
                            <m:sSubSupPr>
                              <m:ctrlPr>
                                <a:rPr lang="fr-FR" i="1">
                                  <a:solidFill>
                                    <a:srgbClr val="AC4C9E"/>
                                  </a:solidFill>
                                  <a:latin typeface="Cambria Math" panose="02040503050406030204" pitchFamily="18" charset="0"/>
                                </a:rPr>
                              </m:ctrlPr>
                            </m:sSubSupPr>
                            <m:e>
                              <m:r>
                                <a:rPr lang="fr-FR" i="1">
                                  <a:solidFill>
                                    <a:srgbClr val="AC4C9E"/>
                                  </a:solidFill>
                                  <a:latin typeface="Cambria Math" panose="02040503050406030204" pitchFamily="18" charset="0"/>
                                </a:rPr>
                                <m:t>𝑓</m:t>
                              </m:r>
                            </m:e>
                            <m:sub>
                              <m:r>
                                <a:rPr lang="fr-FR" i="1">
                                  <a:solidFill>
                                    <a:srgbClr val="AC4C9E"/>
                                  </a:solidFill>
                                  <a:latin typeface="Cambria Math" panose="02040503050406030204" pitchFamily="18" charset="0"/>
                                </a:rPr>
                                <m:t>𝑃𝑃</m:t>
                              </m:r>
                            </m:sub>
                            <m:sup>
                              <m:r>
                                <a:rPr lang="fr-FR" i="1">
                                  <a:solidFill>
                                    <a:srgbClr val="AC4C9E"/>
                                  </a:solidFill>
                                  <a:latin typeface="Cambria Math" panose="02040503050406030204" pitchFamily="18" charset="0"/>
                                </a:rPr>
                                <m:t>′</m:t>
                              </m:r>
                            </m:sup>
                          </m:sSubSup>
                          <m:r>
                            <a:rPr lang="fr-FR" i="1">
                              <a:solidFill>
                                <a:srgbClr val="AC4C9E"/>
                              </a:solidFill>
                              <a:latin typeface="Cambria Math" panose="02040503050406030204" pitchFamily="18" charset="0"/>
                            </a:rPr>
                            <m:t>−</m:t>
                          </m:r>
                          <m:r>
                            <a:rPr lang="fr-FR" b="0" i="1" smtClean="0">
                              <a:solidFill>
                                <a:srgbClr val="AC4C9E"/>
                              </a:solidFill>
                              <a:latin typeface="Cambria Math" panose="02040503050406030204" pitchFamily="18" charset="0"/>
                            </a:rPr>
                            <m:t>𝑑</m:t>
                          </m:r>
                        </m:den>
                      </m:f>
                    </m:oMath>
                  </m:oMathPara>
                </a14:m>
                <a:endParaRPr lang="fr-FR" dirty="0">
                  <a:solidFill>
                    <a:srgbClr val="AC4C9E"/>
                  </a:solidFill>
                </a:endParaRPr>
              </a:p>
            </p:txBody>
          </p:sp>
        </mc:Choice>
        <mc:Fallback xmlns="">
          <p:sp>
            <p:nvSpPr>
              <p:cNvPr id="114" name="Rectangle 113">
                <a:extLst>
                  <a:ext uri="{FF2B5EF4-FFF2-40B4-BE49-F238E27FC236}">
                    <a16:creationId xmlns:a16="http://schemas.microsoft.com/office/drawing/2014/main" id="{8BC55A1E-5C14-3B49-9A4A-469B60C45CB8}"/>
                  </a:ext>
                </a:extLst>
              </p:cNvPr>
              <p:cNvSpPr>
                <a:spLocks noRot="1" noChangeAspect="1" noMove="1" noResize="1" noEditPoints="1" noAdjustHandles="1" noChangeArrowheads="1" noChangeShapeType="1" noTextEdit="1"/>
              </p:cNvSpPr>
              <p:nvPr/>
            </p:nvSpPr>
            <p:spPr>
              <a:xfrm>
                <a:off x="6964847" y="5907017"/>
                <a:ext cx="1460976" cy="557589"/>
              </a:xfrm>
              <a:prstGeom prst="rect">
                <a:avLst/>
              </a:prstGeom>
              <a:blipFill>
                <a:blip r:embed="rId13"/>
                <a:stretch>
                  <a:fillRect b="-222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C6EA14DC-FFF2-4846-9D7C-3FB9A6288567}"/>
                  </a:ext>
                </a:extLst>
              </p:cNvPr>
              <p:cNvSpPr/>
              <p:nvPr/>
            </p:nvSpPr>
            <p:spPr>
              <a:xfrm>
                <a:off x="5840594" y="6395932"/>
                <a:ext cx="1098378" cy="291490"/>
              </a:xfrm>
              <a:prstGeom prst="rect">
                <a:avLst/>
              </a:prstGeom>
            </p:spPr>
            <p:txBody>
              <a:bodyPr wrap="none">
                <a:spAutoFit/>
              </a:bodyPr>
              <a:lstStyle/>
              <a:p>
                <a:r>
                  <a:rPr lang="fr-FR" sz="1200" dirty="0">
                    <a:solidFill>
                      <a:srgbClr val="AC4C9E"/>
                    </a:solidFill>
                    <a:latin typeface="+mn-lt"/>
                    <a:cs typeface="Calibri" panose="020F0502020204030204" pitchFamily="34" charset="0"/>
                  </a:rPr>
                  <a:t>avec </a:t>
                </a:r>
                <a14:m>
                  <m:oMath xmlns:m="http://schemas.openxmlformats.org/officeDocument/2006/math">
                    <m:acc>
                      <m:accPr>
                        <m:chr m:val="̅"/>
                        <m:ctrlPr>
                          <a:rPr lang="fr-FR" sz="1200" i="1">
                            <a:solidFill>
                              <a:srgbClr val="AC4C9E"/>
                            </a:solidFill>
                            <a:latin typeface="Cambria Math" panose="02040503050406030204" pitchFamily="18" charset="0"/>
                          </a:rPr>
                        </m:ctrlPr>
                      </m:accPr>
                      <m:e>
                        <m:r>
                          <a:rPr lang="fr-FR" sz="1200" i="1">
                            <a:solidFill>
                              <a:srgbClr val="AC4C9E"/>
                            </a:solidFill>
                            <a:latin typeface="Cambria Math" panose="02040503050406030204" pitchFamily="18" charset="0"/>
                          </a:rPr>
                          <m:t>𝑂𝐴</m:t>
                        </m:r>
                        <m:r>
                          <a:rPr lang="fr-FR" sz="1200" i="1">
                            <a:solidFill>
                              <a:srgbClr val="AC4C9E"/>
                            </a:solidFill>
                            <a:latin typeface="Cambria Math" panose="02040503050406030204" pitchFamily="18" charset="0"/>
                          </a:rPr>
                          <m:t>′</m:t>
                        </m:r>
                      </m:e>
                    </m:acc>
                  </m:oMath>
                </a14:m>
                <a:r>
                  <a:rPr lang="fr-FR" sz="1200" dirty="0">
                    <a:solidFill>
                      <a:srgbClr val="AC4C9E"/>
                    </a:solidFill>
                    <a:latin typeface="+mn-lt"/>
                    <a:cs typeface="Calibri" panose="020F0502020204030204" pitchFamily="34" charset="0"/>
                  </a:rPr>
                  <a:t> = d </a:t>
                </a:r>
                <a:endParaRPr lang="fr-FR" sz="1200" dirty="0">
                  <a:latin typeface="+mn-lt"/>
                  <a:cs typeface="Calibri" panose="020F0502020204030204" pitchFamily="34" charset="0"/>
                </a:endParaRPr>
              </a:p>
            </p:txBody>
          </p:sp>
        </mc:Choice>
        <mc:Fallback xmlns="">
          <p:sp>
            <p:nvSpPr>
              <p:cNvPr id="13" name="Rectangle 12">
                <a:extLst>
                  <a:ext uri="{FF2B5EF4-FFF2-40B4-BE49-F238E27FC236}">
                    <a16:creationId xmlns:a16="http://schemas.microsoft.com/office/drawing/2014/main" id="{C6EA14DC-FFF2-4846-9D7C-3FB9A6288567}"/>
                  </a:ext>
                </a:extLst>
              </p:cNvPr>
              <p:cNvSpPr>
                <a:spLocks noRot="1" noChangeAspect="1" noMove="1" noResize="1" noEditPoints="1" noAdjustHandles="1" noChangeArrowheads="1" noChangeShapeType="1" noTextEdit="1"/>
              </p:cNvSpPr>
              <p:nvPr/>
            </p:nvSpPr>
            <p:spPr>
              <a:xfrm>
                <a:off x="5840594" y="6395932"/>
                <a:ext cx="1098378" cy="291490"/>
              </a:xfrm>
              <a:prstGeom prst="rect">
                <a:avLst/>
              </a:prstGeom>
              <a:blipFill>
                <a:blip r:embed="rId14"/>
                <a:stretch>
                  <a:fillRect b="-13043"/>
                </a:stretch>
              </a:blipFill>
            </p:spPr>
            <p:txBody>
              <a:bodyPr/>
              <a:lstStyle/>
              <a:p>
                <a:r>
                  <a:rPr lang="fr-F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8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0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 grpId="0"/>
      <p:bldP spid="406" grpId="0" animBg="1"/>
      <p:bldP spid="2" grpId="0"/>
      <p:bldP spid="3" grpId="0"/>
      <p:bldP spid="4" grpId="0" animBg="1"/>
      <p:bldP spid="5" grpId="0"/>
      <p:bldP spid="101" grpId="0"/>
      <p:bldP spid="6" grpId="0"/>
      <p:bldP spid="104" grpId="0"/>
      <p:bldP spid="105" grpId="0"/>
      <p:bldP spid="7" grpId="0"/>
      <p:bldP spid="8" grpId="0"/>
      <p:bldP spid="110" grpId="0"/>
      <p:bldP spid="10" grpId="0"/>
      <p:bldP spid="11" grpId="0"/>
      <p:bldP spid="12" grpId="0"/>
      <p:bldP spid="114"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2495d89f63f_0_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fr-FR"/>
              <a:t>2</a:t>
            </a:fld>
            <a:endParaRPr/>
          </a:p>
        </p:txBody>
      </p:sp>
      <p:sp>
        <p:nvSpPr>
          <p:cNvPr id="113" name="Google Shape;113;g2495d89f63f_0_0"/>
          <p:cNvSpPr txBox="1"/>
          <p:nvPr/>
        </p:nvSpPr>
        <p:spPr>
          <a:xfrm>
            <a:off x="1404150" y="1150850"/>
            <a:ext cx="6335700" cy="4246122"/>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fr-FR" sz="1450" b="0" i="0" u="none" strike="noStrike" cap="none">
                <a:solidFill>
                  <a:srgbClr val="464646"/>
                </a:solidFill>
                <a:highlight>
                  <a:srgbClr val="F2F2F2"/>
                </a:highlight>
                <a:latin typeface="Arial"/>
                <a:ea typeface="Arial"/>
                <a:cs typeface="Arial"/>
                <a:sym typeface="Arial"/>
              </a:rPr>
              <a:t>Conception : </a:t>
            </a:r>
            <a:endParaRPr sz="1450" b="0" i="0" u="none" strike="noStrike" cap="none">
              <a:solidFill>
                <a:srgbClr val="464646"/>
              </a:solidFill>
              <a:highlight>
                <a:srgbClr val="F2F2F2"/>
              </a:highlight>
              <a:latin typeface="Arial"/>
              <a:ea typeface="Arial"/>
              <a:cs typeface="Arial"/>
              <a:sym typeface="Arial"/>
            </a:endParaRPr>
          </a:p>
          <a:p>
            <a:pPr marL="457200" marR="0" lvl="0" indent="-320675" algn="l" rtl="0">
              <a:lnSpc>
                <a:spcPct val="115000"/>
              </a:lnSpc>
              <a:spcBef>
                <a:spcPts val="1200"/>
              </a:spcBef>
              <a:spcAft>
                <a:spcPts val="0"/>
              </a:spcAft>
              <a:buClr>
                <a:srgbClr val="464646"/>
              </a:buClr>
              <a:buSzPts val="1450"/>
              <a:buFont typeface="Arial"/>
              <a:buChar char="-"/>
            </a:pPr>
            <a:r>
              <a:rPr lang="fr-FR" sz="1450" b="0" i="0" u="none" strike="noStrike" cap="none">
                <a:solidFill>
                  <a:srgbClr val="464646"/>
                </a:solidFill>
                <a:latin typeface="Arial"/>
                <a:ea typeface="Arial"/>
                <a:cs typeface="Arial"/>
                <a:sym typeface="Arial"/>
              </a:rPr>
              <a:t>Isabelle Gérard</a:t>
            </a:r>
            <a:endParaRPr sz="1450" b="0" i="0" u="none" strike="noStrike" cap="none">
              <a:solidFill>
                <a:srgbClr val="464646"/>
              </a:solidFill>
              <a:latin typeface="Arial"/>
              <a:ea typeface="Arial"/>
              <a:cs typeface="Arial"/>
              <a:sym typeface="Arial"/>
            </a:endParaRPr>
          </a:p>
          <a:p>
            <a:pPr marL="457200" marR="0" lvl="0" indent="-320675" algn="l" rtl="0">
              <a:lnSpc>
                <a:spcPct val="115000"/>
              </a:lnSpc>
              <a:spcBef>
                <a:spcPts val="0"/>
              </a:spcBef>
              <a:spcAft>
                <a:spcPts val="0"/>
              </a:spcAft>
              <a:buClr>
                <a:srgbClr val="464646"/>
              </a:buClr>
              <a:buSzPts val="1450"/>
              <a:buFont typeface="Arial"/>
              <a:buChar char="-"/>
            </a:pPr>
            <a:r>
              <a:rPr lang="fr-FR" sz="1450" b="0" i="0" u="none" strike="noStrike" cap="none">
                <a:solidFill>
                  <a:srgbClr val="464646"/>
                </a:solidFill>
                <a:latin typeface="Arial"/>
                <a:ea typeface="Arial"/>
                <a:cs typeface="Arial"/>
                <a:sym typeface="Arial"/>
              </a:rPr>
              <a:t>Armelle Girard</a:t>
            </a:r>
            <a:endParaRPr sz="1450" b="0" i="0" u="none" strike="noStrike" cap="none">
              <a:solidFill>
                <a:srgbClr val="464646"/>
              </a:solidFill>
              <a:latin typeface="Arial"/>
              <a:ea typeface="Arial"/>
              <a:cs typeface="Arial"/>
              <a:sym typeface="Arial"/>
            </a:endParaRPr>
          </a:p>
          <a:p>
            <a:pPr marL="457200" marR="0" lvl="0" indent="-320675" algn="l" rtl="0">
              <a:lnSpc>
                <a:spcPct val="115000"/>
              </a:lnSpc>
              <a:spcBef>
                <a:spcPts val="0"/>
              </a:spcBef>
              <a:spcAft>
                <a:spcPts val="0"/>
              </a:spcAft>
              <a:buClr>
                <a:srgbClr val="464646"/>
              </a:buClr>
              <a:buSzPts val="1450"/>
              <a:buFont typeface="Arial"/>
              <a:buChar char="-"/>
            </a:pPr>
            <a:r>
              <a:rPr lang="fr-FR" sz="1450" b="0" i="0" u="none" strike="noStrike" cap="none">
                <a:solidFill>
                  <a:srgbClr val="464646"/>
                </a:solidFill>
                <a:latin typeface="Arial"/>
                <a:ea typeface="Arial"/>
                <a:cs typeface="Arial"/>
                <a:sym typeface="Arial"/>
              </a:rPr>
              <a:t>David Kreher</a:t>
            </a:r>
            <a:endParaRPr sz="1450" b="0" i="0" u="none" strike="noStrike" cap="none">
              <a:solidFill>
                <a:srgbClr val="464646"/>
              </a:solidFill>
              <a:latin typeface="Arial"/>
              <a:ea typeface="Arial"/>
              <a:cs typeface="Arial"/>
              <a:sym typeface="Arial"/>
            </a:endParaRPr>
          </a:p>
          <a:p>
            <a:pPr marL="457200" marR="0" lvl="0" indent="-320675" algn="l" rtl="0">
              <a:lnSpc>
                <a:spcPct val="115000"/>
              </a:lnSpc>
              <a:spcBef>
                <a:spcPts val="0"/>
              </a:spcBef>
              <a:spcAft>
                <a:spcPts val="0"/>
              </a:spcAft>
              <a:buClr>
                <a:srgbClr val="464646"/>
              </a:buClr>
              <a:buSzPts val="1450"/>
              <a:buFont typeface="Arial"/>
              <a:buChar char="-"/>
            </a:pPr>
            <a:r>
              <a:rPr lang="fr-FR" sz="1450" b="0" i="0" u="none" strike="noStrike" cap="none">
                <a:solidFill>
                  <a:srgbClr val="464646"/>
                </a:solidFill>
                <a:latin typeface="Arial"/>
                <a:ea typeface="Arial"/>
                <a:cs typeface="Arial"/>
                <a:sym typeface="Arial"/>
              </a:rPr>
              <a:t>Christine Poirier</a:t>
            </a:r>
            <a:endParaRPr sz="1450" b="0" i="0" u="none" strike="noStrike" cap="none">
              <a:solidFill>
                <a:srgbClr val="464646"/>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100"/>
              <a:buFont typeface="Arial"/>
              <a:buNone/>
            </a:pPr>
            <a:endParaRPr sz="1450" b="0" i="0" u="none" strike="noStrike" cap="none">
              <a:solidFill>
                <a:srgbClr val="464646"/>
              </a:solidFill>
              <a:highlight>
                <a:srgbClr val="FFFFFF"/>
              </a:highlight>
              <a:latin typeface="Arial"/>
              <a:ea typeface="Arial"/>
              <a:cs typeface="Arial"/>
              <a:sym typeface="Arial"/>
            </a:endParaRPr>
          </a:p>
          <a:p>
            <a:pPr marL="0" marR="0" lvl="0" indent="0" algn="l" rtl="0">
              <a:lnSpc>
                <a:spcPct val="100000"/>
              </a:lnSpc>
              <a:spcBef>
                <a:spcPts val="1200"/>
              </a:spcBef>
              <a:spcAft>
                <a:spcPts val="0"/>
              </a:spcAft>
              <a:buClr>
                <a:schemeClr val="dk1"/>
              </a:buClr>
              <a:buSzPts val="1100"/>
              <a:buFont typeface="Arial"/>
              <a:buNone/>
            </a:pPr>
            <a:r>
              <a:rPr lang="fr-FR" sz="1650" b="0" i="0" u="none" strike="noStrike" cap="none">
                <a:solidFill>
                  <a:srgbClr val="464646"/>
                </a:solidFill>
                <a:latin typeface="Times New Roman"/>
                <a:ea typeface="Times New Roman"/>
                <a:cs typeface="Times New Roman"/>
                <a:sym typeface="Times New Roman"/>
              </a:rPr>
              <a:t>Contact : </a:t>
            </a:r>
            <a:r>
              <a:rPr lang="fr-FR" sz="1650" b="0" i="0" u="sng" strike="noStrike" cap="none">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isabelle.gerard@uvsq.fr</a:t>
            </a:r>
            <a:r>
              <a:rPr lang="fr-FR" sz="1650" b="0" i="0" u="none" strike="noStrike" cap="none">
                <a:solidFill>
                  <a:srgbClr val="464646"/>
                </a:solidFill>
                <a:latin typeface="Times New Roman"/>
                <a:ea typeface="Times New Roman"/>
                <a:cs typeface="Times New Roman"/>
                <a:sym typeface="Times New Roman"/>
              </a:rPr>
              <a:t> ; </a:t>
            </a:r>
            <a:r>
              <a:rPr lang="fr-FR" sz="1650" b="0" i="0" u="sng" strike="noStrike" cap="none">
                <a:solidFill>
                  <a:srgbClr val="1155CC"/>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armelle.gerard@uvsq.fr</a:t>
            </a:r>
            <a:endParaRPr sz="1650" b="0" i="0" u="none" strike="noStrike" cap="none">
              <a:solidFill>
                <a:srgbClr val="464646"/>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rgbClr val="000000"/>
              </a:buClr>
              <a:buSzPts val="1100"/>
              <a:buFont typeface="Arial"/>
              <a:buNone/>
            </a:pPr>
            <a:endParaRPr sz="1450" b="0" i="0" u="none" strike="noStrike" cap="none">
              <a:solidFill>
                <a:srgbClr val="464646"/>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100"/>
              <a:buFont typeface="Arial"/>
              <a:buNone/>
            </a:pPr>
            <a:r>
              <a:rPr lang="fr-FR" sz="1450" b="0" i="0" u="none" strike="noStrike" cap="none">
                <a:solidFill>
                  <a:srgbClr val="464646"/>
                </a:solidFill>
                <a:latin typeface="Arial"/>
                <a:ea typeface="Arial"/>
                <a:cs typeface="Arial"/>
                <a:sym typeface="Arial"/>
              </a:rPr>
              <a:t>Ce document est mis à disposition selon les termes de la </a:t>
            </a:r>
            <a:r>
              <a:rPr lang="fr-FR" sz="1450" b="0" i="0" u="none" strike="noStrike" cap="none">
                <a:solidFill>
                  <a:srgbClr val="049CCF"/>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Licence Creative Commons Attribution - Pas d’Utilisation Commerciale - Partage dans les Mêmes Conditions 4.0 International</a:t>
            </a:r>
            <a:r>
              <a:rPr lang="fr-FR" sz="1450" b="0" i="0" u="none" strike="noStrike" cap="none">
                <a:solidFill>
                  <a:srgbClr val="464646"/>
                </a:solidFill>
                <a:latin typeface="Arial"/>
                <a:ea typeface="Arial"/>
                <a:cs typeface="Arial"/>
                <a:sym typeface="Arial"/>
              </a:rPr>
              <a:t>.</a:t>
            </a:r>
            <a:endParaRPr sz="1450" b="0" i="0" u="none" strike="noStrike" cap="none">
              <a:solidFill>
                <a:srgbClr val="464646"/>
              </a:solidFill>
              <a:latin typeface="Arial"/>
              <a:ea typeface="Arial"/>
              <a:cs typeface="Arial"/>
              <a:sym typeface="Arial"/>
            </a:endParaRPr>
          </a:p>
          <a:p>
            <a:pPr marL="0" marR="0" lvl="0" indent="0" algn="l" rtl="0">
              <a:lnSpc>
                <a:spcPct val="115000"/>
              </a:lnSpc>
              <a:spcBef>
                <a:spcPts val="1200"/>
              </a:spcBef>
              <a:spcAft>
                <a:spcPts val="1200"/>
              </a:spcAft>
              <a:buClr>
                <a:srgbClr val="000000"/>
              </a:buClr>
              <a:buSzPts val="1100"/>
              <a:buFont typeface="Arial"/>
              <a:buNone/>
            </a:pPr>
            <a:r>
              <a:rPr lang="fr-FR" sz="1450" b="0" i="0" u="sng" strike="noStrike" cap="none">
                <a:solidFill>
                  <a:srgbClr val="0097A7"/>
                </a:solidFill>
                <a:latin typeface="Arial"/>
                <a:ea typeface="Arial"/>
                <a:cs typeface="Arial"/>
                <a:sym typeface="Arial"/>
                <a:hlinkClick r:id="rId6">
                  <a:extLst>
                    <a:ext uri="{A12FA001-AC4F-418D-AE19-62706E023703}">
                      <ahyp:hlinkClr xmlns:ahyp="http://schemas.microsoft.com/office/drawing/2018/hyperlinkcolor" val="tx"/>
                    </a:ext>
                  </a:extLst>
                </a:hlinkClick>
              </a:rPr>
              <a:t>https://creativecommons.org/licenses/by-nc-sa/4.0/</a:t>
            </a:r>
            <a:endParaRPr sz="2800" b="1" i="0" u="none" strike="noStrike" cap="none">
              <a:solidFill>
                <a:srgbClr val="C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20</a:t>
            </a:fld>
            <a:endParaRPr/>
          </a:p>
        </p:txBody>
      </p:sp>
      <p:sp>
        <p:nvSpPr>
          <p:cNvPr id="442" name="Google Shape;442;p17"/>
          <p:cNvSpPr txBox="1"/>
          <p:nvPr/>
        </p:nvSpPr>
        <p:spPr>
          <a:xfrm>
            <a:off x="680844" y="682789"/>
            <a:ext cx="3220625"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dirty="0">
                <a:solidFill>
                  <a:srgbClr val="7030A0"/>
                </a:solidFill>
                <a:latin typeface="Calibri"/>
                <a:ea typeface="Calibri"/>
                <a:cs typeface="Calibri"/>
                <a:sym typeface="Calibri"/>
              </a:rPr>
              <a:t>Si vous avez une autre façon de représenter la résolution de l’exercice (type </a:t>
            </a:r>
            <a:r>
              <a:rPr lang="fr-FR" sz="1800" b="0" i="0" u="none" strike="noStrike" cap="none" dirty="0" err="1">
                <a:solidFill>
                  <a:srgbClr val="7030A0"/>
                </a:solidFill>
                <a:latin typeface="Calibri"/>
                <a:ea typeface="Calibri"/>
                <a:cs typeface="Calibri"/>
                <a:sym typeface="Calibri"/>
              </a:rPr>
              <a:t>mind</a:t>
            </a:r>
            <a:r>
              <a:rPr lang="fr-FR" sz="1800" b="0" i="0" u="none" strike="noStrike" cap="none" dirty="0">
                <a:solidFill>
                  <a:srgbClr val="7030A0"/>
                </a:solidFill>
                <a:latin typeface="Calibri"/>
                <a:ea typeface="Calibri"/>
                <a:cs typeface="Calibri"/>
                <a:sym typeface="Calibri"/>
              </a:rPr>
              <a:t> </a:t>
            </a:r>
            <a:r>
              <a:rPr lang="fr-FR" sz="1800" b="0" i="0" u="none" strike="noStrike" cap="none" dirty="0" err="1">
                <a:solidFill>
                  <a:srgbClr val="7030A0"/>
                </a:solidFill>
                <a:latin typeface="Calibri"/>
                <a:ea typeface="Calibri"/>
                <a:cs typeface="Calibri"/>
                <a:sym typeface="Calibri"/>
              </a:rPr>
              <a:t>map</a:t>
            </a:r>
            <a:r>
              <a:rPr lang="fr-FR" sz="1800" b="0" i="0" u="none" strike="noStrike" cap="none" dirty="0">
                <a:solidFill>
                  <a:srgbClr val="7030A0"/>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21</a:t>
            </a:fld>
            <a:endParaRPr/>
          </a:p>
        </p:txBody>
      </p:sp>
      <mc:AlternateContent xmlns:mc="http://schemas.openxmlformats.org/markup-compatibility/2006" xmlns:a14="http://schemas.microsoft.com/office/drawing/2010/main">
        <mc:Choice Requires="a14">
          <p:sp>
            <p:nvSpPr>
              <p:cNvPr id="465" name="Google Shape;465;p18"/>
              <p:cNvSpPr/>
              <p:nvPr/>
            </p:nvSpPr>
            <p:spPr>
              <a:xfrm>
                <a:off x="311788" y="1076674"/>
                <a:ext cx="1272626" cy="590189"/>
              </a:xfrm>
              <a:prstGeom prst="ellipse">
                <a:avLst/>
              </a:prstGeom>
              <a:solidFill>
                <a:schemeClr val="accent1"/>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1800"/>
                </a:pPr>
                <a14:m>
                  <m:oMath xmlns:m="http://schemas.openxmlformats.org/officeDocument/2006/math">
                    <m:sSubSup>
                      <m:sSubSupPr>
                        <m:ctrlPr>
                          <a:rPr lang="fr-FR" sz="1800" i="1" smtClean="0">
                            <a:solidFill>
                              <a:schemeClr val="bg1"/>
                            </a:solidFill>
                            <a:latin typeface="Cambria Math" panose="02040503050406030204" pitchFamily="18" charset="0"/>
                          </a:rPr>
                        </m:ctrlPr>
                      </m:sSubSupPr>
                      <m:e>
                        <m:r>
                          <a:rPr lang="fr-FR" sz="1800" i="1">
                            <a:solidFill>
                              <a:schemeClr val="bg1"/>
                            </a:solidFill>
                            <a:latin typeface="Cambria Math" panose="02040503050406030204" pitchFamily="18" charset="0"/>
                          </a:rPr>
                          <m:t>𝑓</m:t>
                        </m:r>
                      </m:e>
                      <m:sub>
                        <m:r>
                          <a:rPr lang="fr-FR" sz="1800" i="1">
                            <a:solidFill>
                              <a:schemeClr val="bg1"/>
                            </a:solidFill>
                            <a:latin typeface="Cambria Math" panose="02040503050406030204" pitchFamily="18" charset="0"/>
                          </a:rPr>
                          <m:t>𝑃𝑃</m:t>
                        </m:r>
                      </m:sub>
                      <m:sup>
                        <m:r>
                          <a:rPr lang="fr-FR" sz="1800" i="1">
                            <a:solidFill>
                              <a:schemeClr val="bg1"/>
                            </a:solidFill>
                            <a:latin typeface="Cambria Math" panose="02040503050406030204" pitchFamily="18" charset="0"/>
                          </a:rPr>
                          <m:t>′</m:t>
                        </m:r>
                      </m:sup>
                    </m:sSubSup>
                  </m:oMath>
                </a14:m>
                <a:r>
                  <a:rPr lang="fr-FR" sz="1800" dirty="0">
                    <a:solidFill>
                      <a:schemeClr val="bg1"/>
                    </a:solidFill>
                  </a:rPr>
                  <a:t> = ?</a:t>
                </a:r>
                <a:endParaRPr sz="1400" b="0" i="0" u="none" strike="noStrike" cap="none" dirty="0">
                  <a:solidFill>
                    <a:srgbClr val="000000"/>
                  </a:solidFill>
                  <a:latin typeface="Arial"/>
                  <a:ea typeface="Arial"/>
                  <a:cs typeface="Arial"/>
                  <a:sym typeface="Arial"/>
                </a:endParaRPr>
              </a:p>
            </p:txBody>
          </p:sp>
        </mc:Choice>
        <mc:Fallback xmlns="">
          <p:sp>
            <p:nvSpPr>
              <p:cNvPr id="465" name="Google Shape;465;p18"/>
              <p:cNvSpPr>
                <a:spLocks noRot="1" noChangeAspect="1" noMove="1" noResize="1" noEditPoints="1" noAdjustHandles="1" noChangeArrowheads="1" noChangeShapeType="1" noTextEdit="1"/>
              </p:cNvSpPr>
              <p:nvPr/>
            </p:nvSpPr>
            <p:spPr>
              <a:xfrm>
                <a:off x="311788" y="1076674"/>
                <a:ext cx="1272626" cy="590189"/>
              </a:xfrm>
              <a:prstGeom prst="ellipse">
                <a:avLst/>
              </a:prstGeom>
              <a:blipFill>
                <a:blip r:embed="rId3"/>
                <a:stretch>
                  <a:fillRect/>
                </a:stretch>
              </a:blipFill>
              <a:ln w="12700" cap="flat" cmpd="sng">
                <a:solidFill>
                  <a:srgbClr val="395E89"/>
                </a:solidFill>
                <a:prstDash val="solid"/>
                <a:miter lim="800000"/>
                <a:headEnd type="none" w="sm" len="sm"/>
                <a:tailEnd type="none" w="sm" len="sm"/>
              </a:ln>
            </p:spPr>
            <p:txBody>
              <a:bodyPr/>
              <a:lstStyle/>
              <a:p>
                <a:r>
                  <a:rPr lang="fr-FR">
                    <a:noFill/>
                  </a:rPr>
                  <a:t> </a:t>
                </a:r>
              </a:p>
            </p:txBody>
          </p:sp>
        </mc:Fallback>
      </mc:AlternateContent>
      <p:sp>
        <p:nvSpPr>
          <p:cNvPr id="466" name="Google Shape;466;p18"/>
          <p:cNvSpPr txBox="1"/>
          <p:nvPr/>
        </p:nvSpPr>
        <p:spPr>
          <a:xfrm>
            <a:off x="6469680" y="1907684"/>
            <a:ext cx="58221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dirty="0">
                <a:solidFill>
                  <a:srgbClr val="7030A0"/>
                </a:solidFill>
                <a:latin typeface="Calibri"/>
                <a:ea typeface="Calibri"/>
                <a:cs typeface="Calibri"/>
                <a:sym typeface="Calibri"/>
              </a:rPr>
              <a:t>AN :</a:t>
            </a:r>
            <a:endParaRPr sz="1400" b="0"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480" name="Google Shape;480;p18"/>
              <p:cNvSpPr/>
              <p:nvPr/>
            </p:nvSpPr>
            <p:spPr>
              <a:xfrm>
                <a:off x="320350" y="5017526"/>
                <a:ext cx="1417003" cy="682384"/>
              </a:xfrm>
              <a:prstGeom prst="ellipse">
                <a:avLst/>
              </a:prstGeom>
              <a:solidFill>
                <a:schemeClr val="accent1"/>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1800"/>
                </a:pPr>
                <a14:m>
                  <m:oMath xmlns:m="http://schemas.openxmlformats.org/officeDocument/2006/math">
                    <m:sSub>
                      <m:sSubPr>
                        <m:ctrlPr>
                          <a:rPr lang="fr-FR" sz="1800" i="1" smtClean="0">
                            <a:solidFill>
                              <a:schemeClr val="bg1"/>
                            </a:solidFill>
                            <a:latin typeface="Cambria Math" panose="02040503050406030204" pitchFamily="18" charset="0"/>
                          </a:rPr>
                        </m:ctrlPr>
                      </m:sSubPr>
                      <m:e>
                        <m:acc>
                          <m:accPr>
                            <m:chr m:val="̅"/>
                            <m:ctrlPr>
                              <a:rPr lang="fr-FR" sz="1800" i="1">
                                <a:solidFill>
                                  <a:schemeClr val="bg1"/>
                                </a:solidFill>
                                <a:latin typeface="Cambria Math" panose="02040503050406030204" pitchFamily="18" charset="0"/>
                              </a:rPr>
                            </m:ctrlPr>
                          </m:accPr>
                          <m:e>
                            <m:r>
                              <a:rPr lang="fr-FR" sz="1800" i="1">
                                <a:solidFill>
                                  <a:schemeClr val="bg1"/>
                                </a:solidFill>
                                <a:latin typeface="Cambria Math" panose="02040503050406030204" pitchFamily="18" charset="0"/>
                              </a:rPr>
                              <m:t>𝑂𝐴</m:t>
                            </m:r>
                          </m:e>
                        </m:acc>
                      </m:e>
                      <m:sub>
                        <m:r>
                          <a:rPr lang="fr-FR" sz="1800" i="1">
                            <a:solidFill>
                              <a:schemeClr val="bg1"/>
                            </a:solidFill>
                            <a:latin typeface="Cambria Math" panose="02040503050406030204" pitchFamily="18" charset="0"/>
                          </a:rPr>
                          <m:t>𝑃𝑃</m:t>
                        </m:r>
                      </m:sub>
                    </m:sSub>
                  </m:oMath>
                </a14:m>
                <a:r>
                  <a:rPr lang="fr-FR" sz="1800" b="0" i="0" u="none" strike="noStrike" cap="none" dirty="0">
                    <a:solidFill>
                      <a:schemeClr val="bg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mc:Choice>
        <mc:Fallback xmlns="">
          <p:sp>
            <p:nvSpPr>
              <p:cNvPr id="480" name="Google Shape;480;p18"/>
              <p:cNvSpPr>
                <a:spLocks noRot="1" noChangeAspect="1" noMove="1" noResize="1" noEditPoints="1" noAdjustHandles="1" noChangeArrowheads="1" noChangeShapeType="1" noTextEdit="1"/>
              </p:cNvSpPr>
              <p:nvPr/>
            </p:nvSpPr>
            <p:spPr>
              <a:xfrm>
                <a:off x="320350" y="5017526"/>
                <a:ext cx="1417003" cy="682384"/>
              </a:xfrm>
              <a:prstGeom prst="ellipse">
                <a:avLst/>
              </a:prstGeom>
              <a:blipFill>
                <a:blip r:embed="rId4"/>
                <a:stretch>
                  <a:fillRect/>
                </a:stretch>
              </a:blipFill>
              <a:ln w="12700" cap="flat" cmpd="sng">
                <a:solidFill>
                  <a:srgbClr val="395E89"/>
                </a:solidFill>
                <a:prstDash val="solid"/>
                <a:miter lim="800000"/>
                <a:headEnd type="none" w="sm" len="sm"/>
                <a:tailEnd type="none" w="sm" len="sm"/>
              </a:ln>
            </p:spPr>
            <p:txBody>
              <a:bodyPr/>
              <a:lstStyle/>
              <a:p>
                <a:r>
                  <a:rPr lang="fr-FR">
                    <a:noFill/>
                  </a:rPr>
                  <a:t> </a:t>
                </a:r>
              </a:p>
            </p:txBody>
          </p:sp>
        </mc:Fallback>
      </mc:AlternateContent>
      <p:sp>
        <p:nvSpPr>
          <p:cNvPr id="482" name="Google Shape;482;p18"/>
          <p:cNvSpPr txBox="1"/>
          <p:nvPr/>
        </p:nvSpPr>
        <p:spPr>
          <a:xfrm>
            <a:off x="4289304" y="5916502"/>
            <a:ext cx="58221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dirty="0">
                <a:solidFill>
                  <a:srgbClr val="7030A0"/>
                </a:solidFill>
                <a:latin typeface="Calibri"/>
                <a:ea typeface="Calibri"/>
                <a:cs typeface="Calibri"/>
                <a:sym typeface="Calibri"/>
              </a:rPr>
              <a:t>AN :</a:t>
            </a:r>
            <a:endParaRPr sz="1400" b="0" i="0" u="none" strike="noStrike" cap="none" dirty="0">
              <a:solidFill>
                <a:srgbClr val="000000"/>
              </a:solidFill>
              <a:latin typeface="Arial"/>
              <a:ea typeface="Arial"/>
              <a:cs typeface="Arial"/>
              <a:sym typeface="Arial"/>
            </a:endParaRPr>
          </a:p>
        </p:txBody>
      </p:sp>
      <p:sp>
        <p:nvSpPr>
          <p:cNvPr id="485" name="Google Shape;485;p18"/>
          <p:cNvSpPr/>
          <p:nvPr/>
        </p:nvSpPr>
        <p:spPr>
          <a:xfrm>
            <a:off x="2375555" y="1366886"/>
            <a:ext cx="1398959" cy="1385249"/>
          </a:xfrm>
          <a:custGeom>
            <a:avLst/>
            <a:gdLst/>
            <a:ahLst/>
            <a:cxnLst/>
            <a:rect l="l" t="t" r="r" b="b"/>
            <a:pathLst>
              <a:path w="1373836" h="315453" extrusionOk="0">
                <a:moveTo>
                  <a:pt x="2236" y="0"/>
                </a:moveTo>
                <a:cubicBezTo>
                  <a:pt x="-2094" y="73602"/>
                  <a:pt x="-6424" y="147204"/>
                  <a:pt x="54190" y="197427"/>
                </a:cubicBezTo>
                <a:cubicBezTo>
                  <a:pt x="114804" y="247650"/>
                  <a:pt x="145977" y="282286"/>
                  <a:pt x="365918" y="301336"/>
                </a:cubicBezTo>
                <a:cubicBezTo>
                  <a:pt x="585859" y="320386"/>
                  <a:pt x="979847" y="316056"/>
                  <a:pt x="1373836" y="311727"/>
                </a:cubicBezTo>
              </a:path>
            </a:pathLst>
          </a:custGeom>
          <a:noFill/>
          <a:ln w="2857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7" name="ZoneTexte 26">
                <a:extLst>
                  <a:ext uri="{FF2B5EF4-FFF2-40B4-BE49-F238E27FC236}">
                    <a16:creationId xmlns:a16="http://schemas.microsoft.com/office/drawing/2014/main" id="{9E4F5A09-1C64-1649-8715-F342B9DDD4B7}"/>
                  </a:ext>
                </a:extLst>
              </p:cNvPr>
              <p:cNvSpPr txBox="1"/>
              <p:nvPr/>
            </p:nvSpPr>
            <p:spPr>
              <a:xfrm>
                <a:off x="2120725" y="856042"/>
                <a:ext cx="17795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1800" i="1" smtClean="0">
                              <a:solidFill>
                                <a:srgbClr val="AC4C9E"/>
                              </a:solidFill>
                              <a:latin typeface="Cambria Math" panose="02040503050406030204" pitchFamily="18" charset="0"/>
                            </a:rPr>
                          </m:ctrlPr>
                        </m:sSubPr>
                        <m:e>
                          <m:r>
                            <a:rPr lang="fr-FR" sz="1800" i="1">
                              <a:solidFill>
                                <a:srgbClr val="AC4C9E"/>
                              </a:solidFill>
                              <a:latin typeface="Cambria Math" panose="02040503050406030204" pitchFamily="18" charset="0"/>
                            </a:rPr>
                            <m:t>𝑉</m:t>
                          </m:r>
                        </m:e>
                        <m:sub>
                          <m:r>
                            <a:rPr lang="fr-FR" sz="1800" i="1">
                              <a:solidFill>
                                <a:srgbClr val="AC4C9E"/>
                              </a:solidFill>
                              <a:latin typeface="Cambria Math" panose="02040503050406030204" pitchFamily="18" charset="0"/>
                            </a:rPr>
                            <m:t>𝑃𝑃</m:t>
                          </m:r>
                        </m:sub>
                      </m:sSub>
                      <m:r>
                        <a:rPr lang="fr-FR" sz="1800" i="1">
                          <a:solidFill>
                            <a:srgbClr val="AC4C9E"/>
                          </a:solidFill>
                          <a:latin typeface="Cambria Math" panose="02040503050406030204" pitchFamily="18" charset="0"/>
                        </a:rPr>
                        <m:t>=</m:t>
                      </m:r>
                      <m:sSub>
                        <m:sSubPr>
                          <m:ctrlPr>
                            <a:rPr lang="fr-FR" sz="1800" i="1">
                              <a:solidFill>
                                <a:srgbClr val="AC4C9E"/>
                              </a:solidFill>
                              <a:latin typeface="Cambria Math" panose="02040503050406030204" pitchFamily="18" charset="0"/>
                            </a:rPr>
                          </m:ctrlPr>
                        </m:sSubPr>
                        <m:e>
                          <m:r>
                            <a:rPr lang="fr-FR" sz="1800" i="1">
                              <a:solidFill>
                                <a:srgbClr val="AC4C9E"/>
                              </a:solidFill>
                              <a:latin typeface="Cambria Math" panose="02040503050406030204" pitchFamily="18" charset="0"/>
                            </a:rPr>
                            <m:t> </m:t>
                          </m:r>
                          <m:r>
                            <a:rPr lang="fr-FR" sz="1800" i="1">
                              <a:solidFill>
                                <a:srgbClr val="AC4C9E"/>
                              </a:solidFill>
                              <a:latin typeface="Cambria Math" panose="02040503050406030204" pitchFamily="18" charset="0"/>
                            </a:rPr>
                            <m:t>𝑉</m:t>
                          </m:r>
                        </m:e>
                        <m:sub>
                          <m:r>
                            <a:rPr lang="fr-FR" sz="1800" i="1">
                              <a:solidFill>
                                <a:srgbClr val="AC4C9E"/>
                              </a:solidFill>
                              <a:latin typeface="Cambria Math" panose="02040503050406030204" pitchFamily="18" charset="0"/>
                            </a:rPr>
                            <m:t>𝑃𝑅</m:t>
                          </m:r>
                        </m:sub>
                      </m:sSub>
                      <m:r>
                        <a:rPr lang="fr-FR" sz="1800" i="1">
                          <a:solidFill>
                            <a:srgbClr val="AC4C9E"/>
                          </a:solidFill>
                          <a:latin typeface="Cambria Math" panose="02040503050406030204" pitchFamily="18" charset="0"/>
                        </a:rPr>
                        <m:t>+</m:t>
                      </m:r>
                      <m:r>
                        <a:rPr lang="fr-FR" sz="1800" b="0" i="1" smtClean="0">
                          <a:solidFill>
                            <a:srgbClr val="AC4C9E"/>
                          </a:solidFill>
                          <a:latin typeface="Cambria Math" panose="02040503050406030204" pitchFamily="18" charset="0"/>
                        </a:rPr>
                        <m:t> </m:t>
                      </m:r>
                      <m:r>
                        <a:rPr lang="fr-FR" sz="1800" i="1">
                          <a:solidFill>
                            <a:srgbClr val="AC4C9E"/>
                          </a:solidFill>
                          <a:latin typeface="Cambria Math" panose="02040503050406030204" pitchFamily="18" charset="0"/>
                        </a:rPr>
                        <m:t>6</m:t>
                      </m:r>
                      <m:r>
                        <a:rPr lang="fr-FR" sz="1800" i="1">
                          <a:solidFill>
                            <a:srgbClr val="AC4C9E"/>
                          </a:solidFill>
                          <a:latin typeface="Cambria Math" panose="02040503050406030204" pitchFamily="18" charset="0"/>
                        </a:rPr>
                        <m:t>𝛿</m:t>
                      </m:r>
                    </m:oMath>
                  </m:oMathPara>
                </a14:m>
                <a:endParaRPr lang="fr-FR" sz="1800" dirty="0">
                  <a:solidFill>
                    <a:srgbClr val="AC4C9E"/>
                  </a:solidFill>
                </a:endParaRPr>
              </a:p>
            </p:txBody>
          </p:sp>
        </mc:Choice>
        <mc:Fallback xmlns="">
          <p:sp>
            <p:nvSpPr>
              <p:cNvPr id="27" name="ZoneTexte 26">
                <a:extLst>
                  <a:ext uri="{FF2B5EF4-FFF2-40B4-BE49-F238E27FC236}">
                    <a16:creationId xmlns:a16="http://schemas.microsoft.com/office/drawing/2014/main" id="{9E4F5A09-1C64-1649-8715-F342B9DDD4B7}"/>
                  </a:ext>
                </a:extLst>
              </p:cNvPr>
              <p:cNvSpPr txBox="1">
                <a:spLocks noRot="1" noChangeAspect="1" noMove="1" noResize="1" noEditPoints="1" noAdjustHandles="1" noChangeArrowheads="1" noChangeShapeType="1" noTextEdit="1"/>
              </p:cNvSpPr>
              <p:nvPr/>
            </p:nvSpPr>
            <p:spPr>
              <a:xfrm>
                <a:off x="2120725" y="856042"/>
                <a:ext cx="1779526" cy="369332"/>
              </a:xfrm>
              <a:prstGeom prst="rect">
                <a:avLst/>
              </a:prstGeom>
              <a:blipFill>
                <a:blip r:embed="rId5"/>
                <a:stretch>
                  <a:fillRect b="-2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32CF6B3C-66A6-B74B-891A-10F66552432E}"/>
                  </a:ext>
                </a:extLst>
              </p:cNvPr>
              <p:cNvSpPr/>
              <p:nvPr/>
            </p:nvSpPr>
            <p:spPr>
              <a:xfrm>
                <a:off x="3973665" y="1714650"/>
                <a:ext cx="1365054" cy="484813"/>
              </a:xfrm>
              <a:prstGeom prst="rect">
                <a:avLst/>
              </a:prstGeom>
            </p:spPr>
            <p:txBody>
              <a:bodyPr wrap="none">
                <a:spAutoFit/>
              </a:bodyPr>
              <a:lstStyle/>
              <a:p>
                <a14:m>
                  <m:oMath xmlns:m="http://schemas.openxmlformats.org/officeDocument/2006/math">
                    <m:sSub>
                      <m:sSubPr>
                        <m:ctrlPr>
                          <a:rPr lang="fr-FR" sz="1600" i="1" smtClean="0">
                            <a:solidFill>
                              <a:srgbClr val="AC4C9E"/>
                            </a:solidFill>
                            <a:latin typeface="Cambria Math" panose="02040503050406030204" pitchFamily="18" charset="0"/>
                          </a:rPr>
                        </m:ctrlPr>
                      </m:sSubPr>
                      <m:e>
                        <m:r>
                          <a:rPr lang="fr-FR" sz="1600" i="1">
                            <a:solidFill>
                              <a:srgbClr val="AC4C9E"/>
                            </a:solidFill>
                            <a:latin typeface="Cambria Math" panose="02040503050406030204" pitchFamily="18" charset="0"/>
                          </a:rPr>
                          <m:t> </m:t>
                        </m:r>
                        <m:r>
                          <a:rPr lang="fr-FR" sz="1600" i="1">
                            <a:solidFill>
                              <a:srgbClr val="AC4C9E"/>
                            </a:solidFill>
                            <a:latin typeface="Cambria Math" panose="02040503050406030204" pitchFamily="18" charset="0"/>
                          </a:rPr>
                          <m:t>𝑉</m:t>
                        </m:r>
                      </m:e>
                      <m:sub>
                        <m:r>
                          <a:rPr lang="fr-FR" sz="1600" i="1">
                            <a:solidFill>
                              <a:srgbClr val="AC4C9E"/>
                            </a:solidFill>
                            <a:latin typeface="Cambria Math" panose="02040503050406030204" pitchFamily="18" charset="0"/>
                          </a:rPr>
                          <m:t>𝑃𝑅</m:t>
                        </m:r>
                      </m:sub>
                    </m:sSub>
                    <m:r>
                      <a:rPr lang="fr-FR" sz="1600" i="1">
                        <a:solidFill>
                          <a:srgbClr val="AC4C9E"/>
                        </a:solidFill>
                        <a:latin typeface="Cambria Math" panose="02040503050406030204" pitchFamily="18" charset="0"/>
                      </a:rPr>
                      <m:t>=</m:t>
                    </m:r>
                    <m:f>
                      <m:fPr>
                        <m:ctrlPr>
                          <a:rPr lang="fr-FR" sz="1600" i="1">
                            <a:solidFill>
                              <a:srgbClr val="AC4C9E"/>
                            </a:solidFill>
                            <a:latin typeface="Cambria Math" panose="02040503050406030204" pitchFamily="18" charset="0"/>
                          </a:rPr>
                        </m:ctrlPr>
                      </m:fPr>
                      <m:num>
                        <m:r>
                          <a:rPr lang="fr-FR" sz="1600" i="1">
                            <a:solidFill>
                              <a:srgbClr val="AC4C9E"/>
                            </a:solidFill>
                            <a:latin typeface="Cambria Math" panose="02040503050406030204" pitchFamily="18" charset="0"/>
                          </a:rPr>
                          <m:t>1</m:t>
                        </m:r>
                      </m:num>
                      <m:den>
                        <m:sSubSup>
                          <m:sSubSupPr>
                            <m:ctrlPr>
                              <a:rPr lang="fr-FR" sz="1600" i="1">
                                <a:solidFill>
                                  <a:srgbClr val="AC4C9E"/>
                                </a:solidFill>
                                <a:latin typeface="Cambria Math" panose="02040503050406030204" pitchFamily="18" charset="0"/>
                              </a:rPr>
                            </m:ctrlPr>
                          </m:sSubSupPr>
                          <m:e>
                            <m:r>
                              <a:rPr lang="fr-FR" sz="1600" i="1">
                                <a:solidFill>
                                  <a:srgbClr val="AC4C9E"/>
                                </a:solidFill>
                                <a:latin typeface="Cambria Math" panose="02040503050406030204" pitchFamily="18" charset="0"/>
                              </a:rPr>
                              <m:t>𝑓</m:t>
                            </m:r>
                          </m:e>
                          <m:sub>
                            <m:r>
                              <a:rPr lang="fr-FR" sz="1600" i="1">
                                <a:solidFill>
                                  <a:srgbClr val="AC4C9E"/>
                                </a:solidFill>
                                <a:latin typeface="Cambria Math" panose="02040503050406030204" pitchFamily="18" charset="0"/>
                              </a:rPr>
                              <m:t>𝑃𝑅</m:t>
                            </m:r>
                          </m:sub>
                          <m:sup>
                            <m:r>
                              <a:rPr lang="fr-FR" sz="1600" i="1">
                                <a:solidFill>
                                  <a:srgbClr val="AC4C9E"/>
                                </a:solidFill>
                                <a:latin typeface="Cambria Math" panose="02040503050406030204" pitchFamily="18" charset="0"/>
                              </a:rPr>
                              <m:t>′</m:t>
                            </m:r>
                          </m:sup>
                        </m:sSubSup>
                      </m:den>
                    </m:f>
                  </m:oMath>
                </a14:m>
                <a:r>
                  <a:rPr lang="fr-FR" sz="1600" dirty="0"/>
                  <a:t> </a:t>
                </a:r>
                <a14:m>
                  <m:oMath xmlns:m="http://schemas.openxmlformats.org/officeDocument/2006/math">
                    <m:r>
                      <a:rPr lang="fr-FR" sz="1600" i="1">
                        <a:solidFill>
                          <a:srgbClr val="AC4C9E"/>
                        </a:solidFill>
                        <a:latin typeface="Cambria Math" panose="02040503050406030204" pitchFamily="18" charset="0"/>
                      </a:rPr>
                      <m:t>=</m:t>
                    </m:r>
                    <m:f>
                      <m:fPr>
                        <m:ctrlPr>
                          <a:rPr lang="fr-FR" sz="1600" i="1">
                            <a:solidFill>
                              <a:srgbClr val="AC4C9E"/>
                            </a:solidFill>
                            <a:latin typeface="Cambria Math" panose="02040503050406030204" pitchFamily="18" charset="0"/>
                          </a:rPr>
                        </m:ctrlPr>
                      </m:fPr>
                      <m:num>
                        <m:r>
                          <a:rPr lang="fr-FR" sz="1600" i="1">
                            <a:solidFill>
                              <a:srgbClr val="AC4C9E"/>
                            </a:solidFill>
                            <a:latin typeface="Cambria Math" panose="02040503050406030204" pitchFamily="18" charset="0"/>
                          </a:rPr>
                          <m:t>1</m:t>
                        </m:r>
                      </m:num>
                      <m:den>
                        <m:r>
                          <a:rPr lang="fr-FR" sz="1600" b="0" i="1" smtClean="0">
                            <a:solidFill>
                              <a:srgbClr val="AC4C9E"/>
                            </a:solidFill>
                            <a:latin typeface="Cambria Math" panose="02040503050406030204" pitchFamily="18" charset="0"/>
                          </a:rPr>
                          <m:t>𝑑</m:t>
                        </m:r>
                      </m:den>
                    </m:f>
                  </m:oMath>
                </a14:m>
                <a:endParaRPr lang="fr-FR" sz="1600" dirty="0"/>
              </a:p>
            </p:txBody>
          </p:sp>
        </mc:Choice>
        <mc:Fallback xmlns="">
          <p:sp>
            <p:nvSpPr>
              <p:cNvPr id="29" name="Rectangle 28">
                <a:extLst>
                  <a:ext uri="{FF2B5EF4-FFF2-40B4-BE49-F238E27FC236}">
                    <a16:creationId xmlns:a16="http://schemas.microsoft.com/office/drawing/2014/main" id="{32CF6B3C-66A6-B74B-891A-10F66552432E}"/>
                  </a:ext>
                </a:extLst>
              </p:cNvPr>
              <p:cNvSpPr>
                <a:spLocks noRot="1" noChangeAspect="1" noMove="1" noResize="1" noEditPoints="1" noAdjustHandles="1" noChangeArrowheads="1" noChangeShapeType="1" noTextEdit="1"/>
              </p:cNvSpPr>
              <p:nvPr/>
            </p:nvSpPr>
            <p:spPr>
              <a:xfrm>
                <a:off x="3973665" y="1714650"/>
                <a:ext cx="1365054" cy="484813"/>
              </a:xfrm>
              <a:prstGeom prst="rect">
                <a:avLst/>
              </a:prstGeom>
              <a:blipFill>
                <a:blip r:embed="rId6"/>
                <a:stretch>
                  <a:fillRect/>
                </a:stretch>
              </a:blipFill>
            </p:spPr>
            <p:txBody>
              <a:bodyPr/>
              <a:lstStyle/>
              <a:p>
                <a:r>
                  <a:rPr lang="fr-FR">
                    <a:noFill/>
                  </a:rPr>
                  <a:t> </a:t>
                </a:r>
              </a:p>
            </p:txBody>
          </p:sp>
        </mc:Fallback>
      </mc:AlternateContent>
      <p:pic>
        <p:nvPicPr>
          <p:cNvPr id="30" name="Google Shape;468;p18">
            <a:extLst>
              <a:ext uri="{FF2B5EF4-FFF2-40B4-BE49-F238E27FC236}">
                <a16:creationId xmlns:a16="http://schemas.microsoft.com/office/drawing/2014/main" id="{00B26163-0057-D54E-9D5E-F70BC00082EF}"/>
              </a:ext>
            </a:extLst>
          </p:cNvPr>
          <p:cNvPicPr preferRelativeResize="0"/>
          <p:nvPr/>
        </p:nvPicPr>
        <p:blipFill rotWithShape="1">
          <a:blip r:embed="rId7">
            <a:alphaModFix/>
          </a:blip>
          <a:srcRect/>
          <a:stretch/>
        </p:blipFill>
        <p:spPr>
          <a:xfrm rot="21045078">
            <a:off x="4449556" y="935041"/>
            <a:ext cx="574167" cy="543680"/>
          </a:xfrm>
          <a:prstGeom prst="rect">
            <a:avLst/>
          </a:prstGeom>
          <a:noFill/>
          <a:ln>
            <a:noFill/>
          </a:ln>
        </p:spPr>
      </p:pic>
      <p:sp>
        <p:nvSpPr>
          <p:cNvPr id="31" name="Google Shape;469;p18">
            <a:extLst>
              <a:ext uri="{FF2B5EF4-FFF2-40B4-BE49-F238E27FC236}">
                <a16:creationId xmlns:a16="http://schemas.microsoft.com/office/drawing/2014/main" id="{CA81AB14-136C-684B-A46D-C51AE0BA39FF}"/>
              </a:ext>
            </a:extLst>
          </p:cNvPr>
          <p:cNvSpPr txBox="1"/>
          <p:nvPr/>
        </p:nvSpPr>
        <p:spPr>
          <a:xfrm>
            <a:off x="5162426" y="892434"/>
            <a:ext cx="132984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dirty="0">
                <a:solidFill>
                  <a:srgbClr val="C00000"/>
                </a:solidFill>
                <a:latin typeface="Calibri"/>
                <a:ea typeface="Calibri"/>
                <a:cs typeface="Calibri"/>
                <a:sym typeface="Calibri"/>
              </a:rPr>
              <a:t>Attention aux unités !</a:t>
            </a:r>
            <a:endParaRPr sz="1400" b="0"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B09DB1AD-BE6B-5949-B22D-6FA61FE7E38C}"/>
                  </a:ext>
                </a:extLst>
              </p:cNvPr>
              <p:cNvSpPr txBox="1"/>
              <p:nvPr/>
            </p:nvSpPr>
            <p:spPr>
              <a:xfrm>
                <a:off x="4022922" y="2190831"/>
                <a:ext cx="2360326" cy="307777"/>
              </a:xfrm>
              <a:prstGeom prst="rect">
                <a:avLst/>
              </a:prstGeom>
              <a:noFill/>
            </p:spPr>
            <p:txBody>
              <a:bodyPr wrap="none" rtlCol="0">
                <a:spAutoFit/>
              </a:bodyPr>
              <a:lstStyle/>
              <a:p>
                <a:r>
                  <a:rPr lang="fr-FR" dirty="0">
                    <a:solidFill>
                      <a:schemeClr val="tx1"/>
                    </a:solidFill>
                    <a:latin typeface="Calibri" panose="020F0502020204030204" pitchFamily="34" charset="0"/>
                    <a:cs typeface="Calibri" panose="020F0502020204030204" pitchFamily="34" charset="0"/>
                  </a:rPr>
                  <a:t>d = </a:t>
                </a:r>
                <a:r>
                  <a:rPr lang="fr-FR" dirty="0">
                    <a:solidFill>
                      <a:srgbClr val="AC4C9E"/>
                    </a:solidFill>
                  </a:rPr>
                  <a:t>15,4 10</a:t>
                </a:r>
                <a:r>
                  <a:rPr lang="fr-FR" baseline="30000" dirty="0">
                    <a:solidFill>
                      <a:srgbClr val="AC4C9E"/>
                    </a:solidFill>
                  </a:rPr>
                  <a:t>-3 </a:t>
                </a:r>
                <a:r>
                  <a:rPr lang="fr-FR" dirty="0">
                    <a:solidFill>
                      <a:srgbClr val="AC4C9E"/>
                    </a:solidFill>
                  </a:rPr>
                  <a:t>m </a:t>
                </a:r>
                <a:r>
                  <a:rPr lang="fr-FR" dirty="0">
                    <a:solidFill>
                      <a:schemeClr val="tx1"/>
                    </a:solidFill>
                    <a:latin typeface="Calibri" panose="020F0502020204030204" pitchFamily="34" charset="0"/>
                    <a:cs typeface="Calibri" panose="020F0502020204030204" pitchFamily="34" charset="0"/>
                  </a:rPr>
                  <a:t>car </a:t>
                </a:r>
                <a14:m>
                  <m:oMath xmlns:m="http://schemas.openxmlformats.org/officeDocument/2006/math">
                    <m:sSub>
                      <m:sSubPr>
                        <m:ctrlPr>
                          <a:rPr lang="fr-FR" i="1">
                            <a:solidFill>
                              <a:schemeClr val="tx1"/>
                            </a:solidFill>
                            <a:latin typeface="Cambria Math" panose="02040503050406030204" pitchFamily="18" charset="0"/>
                          </a:rPr>
                        </m:ctrlPr>
                      </m:sSubPr>
                      <m:e>
                        <m:r>
                          <a:rPr lang="fr-FR" i="1">
                            <a:solidFill>
                              <a:schemeClr val="tx1"/>
                            </a:solidFill>
                            <a:latin typeface="Cambria Math" panose="02040503050406030204" pitchFamily="18" charset="0"/>
                          </a:rPr>
                          <m:t> </m:t>
                        </m:r>
                        <m:r>
                          <a:rPr lang="fr-FR" i="1">
                            <a:solidFill>
                              <a:schemeClr val="tx1"/>
                            </a:solidFill>
                            <a:latin typeface="Cambria Math" panose="02040503050406030204" pitchFamily="18" charset="0"/>
                          </a:rPr>
                          <m:t>𝑉</m:t>
                        </m:r>
                      </m:e>
                      <m:sub>
                        <m:r>
                          <a:rPr lang="fr-FR" i="1">
                            <a:solidFill>
                              <a:schemeClr val="tx1"/>
                            </a:solidFill>
                            <a:latin typeface="Cambria Math" panose="02040503050406030204" pitchFamily="18" charset="0"/>
                          </a:rPr>
                          <m:t>𝑃𝑅</m:t>
                        </m:r>
                      </m:sub>
                    </m:sSub>
                  </m:oMath>
                </a14:m>
                <a:r>
                  <a:rPr lang="fr-FR" dirty="0">
                    <a:solidFill>
                      <a:schemeClr val="tx1"/>
                    </a:solidFill>
                    <a:latin typeface="Calibri" panose="020F0502020204030204" pitchFamily="34" charset="0"/>
                    <a:cs typeface="Calibri" panose="020F0502020204030204" pitchFamily="34" charset="0"/>
                  </a:rPr>
                  <a:t> en </a:t>
                </a:r>
                <a:r>
                  <a:rPr lang="fr-FR" dirty="0" err="1">
                    <a:solidFill>
                      <a:schemeClr val="tx1"/>
                    </a:solidFill>
                    <a:latin typeface="Calibri" panose="020F0502020204030204" pitchFamily="34" charset="0"/>
                    <a:cs typeface="Calibri" panose="020F0502020204030204" pitchFamily="34" charset="0"/>
                  </a:rPr>
                  <a:t>δ</a:t>
                </a:r>
                <a:r>
                  <a:rPr lang="fr-FR" dirty="0">
                    <a:solidFill>
                      <a:schemeClr val="tx1"/>
                    </a:solidFill>
                    <a:latin typeface="Calibri" panose="020F0502020204030204" pitchFamily="34" charset="0"/>
                    <a:cs typeface="Calibri" panose="020F0502020204030204" pitchFamily="34" charset="0"/>
                  </a:rPr>
                  <a:t> </a:t>
                </a:r>
              </a:p>
            </p:txBody>
          </p:sp>
        </mc:Choice>
        <mc:Fallback xmlns="">
          <p:sp>
            <p:nvSpPr>
              <p:cNvPr id="4" name="ZoneTexte 3">
                <a:extLst>
                  <a:ext uri="{FF2B5EF4-FFF2-40B4-BE49-F238E27FC236}">
                    <a16:creationId xmlns:a16="http://schemas.microsoft.com/office/drawing/2014/main" id="{B09DB1AD-BE6B-5949-B22D-6FA61FE7E38C}"/>
                  </a:ext>
                </a:extLst>
              </p:cNvPr>
              <p:cNvSpPr txBox="1">
                <a:spLocks noRot="1" noChangeAspect="1" noMove="1" noResize="1" noEditPoints="1" noAdjustHandles="1" noChangeArrowheads="1" noChangeShapeType="1" noTextEdit="1"/>
              </p:cNvSpPr>
              <p:nvPr/>
            </p:nvSpPr>
            <p:spPr>
              <a:xfrm>
                <a:off x="4022922" y="2190831"/>
                <a:ext cx="2360326" cy="307777"/>
              </a:xfrm>
              <a:prstGeom prst="rect">
                <a:avLst/>
              </a:prstGeom>
              <a:blipFill>
                <a:blip r:embed="rId8"/>
                <a:stretch>
                  <a:fillRect l="-535" t="-8000" b="-20000"/>
                </a:stretch>
              </a:blipFill>
            </p:spPr>
            <p:txBody>
              <a:bodyPr/>
              <a:lstStyle/>
              <a:p>
                <a:r>
                  <a:rPr lang="fr-FR">
                    <a:noFill/>
                  </a:rPr>
                  <a:t> </a:t>
                </a:r>
              </a:p>
            </p:txBody>
          </p:sp>
        </mc:Fallback>
      </mc:AlternateContent>
      <p:sp>
        <p:nvSpPr>
          <p:cNvPr id="33" name="Google Shape;476;p18">
            <a:extLst>
              <a:ext uri="{FF2B5EF4-FFF2-40B4-BE49-F238E27FC236}">
                <a16:creationId xmlns:a16="http://schemas.microsoft.com/office/drawing/2014/main" id="{B4686928-1D46-1E44-9DE3-77341499637A}"/>
              </a:ext>
            </a:extLst>
          </p:cNvPr>
          <p:cNvSpPr/>
          <p:nvPr/>
        </p:nvSpPr>
        <p:spPr>
          <a:xfrm>
            <a:off x="3085783" y="1276464"/>
            <a:ext cx="1207569" cy="496111"/>
          </a:xfrm>
          <a:custGeom>
            <a:avLst/>
            <a:gdLst/>
            <a:ahLst/>
            <a:cxnLst/>
            <a:rect l="l" t="t" r="r" b="b"/>
            <a:pathLst>
              <a:path w="1207569" h="496111" extrusionOk="0">
                <a:moveTo>
                  <a:pt x="0" y="0"/>
                </a:moveTo>
                <a:cubicBezTo>
                  <a:pt x="81064" y="89981"/>
                  <a:pt x="162128" y="179962"/>
                  <a:pt x="340468" y="223736"/>
                </a:cubicBezTo>
                <a:cubicBezTo>
                  <a:pt x="518809" y="267511"/>
                  <a:pt x="925749" y="217251"/>
                  <a:pt x="1070043" y="262647"/>
                </a:cubicBezTo>
                <a:cubicBezTo>
                  <a:pt x="1214337" y="308043"/>
                  <a:pt x="1210283" y="402077"/>
                  <a:pt x="1206230" y="496111"/>
                </a:cubicBezTo>
              </a:path>
            </a:pathLst>
          </a:cu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406;p16">
            <a:extLst>
              <a:ext uri="{FF2B5EF4-FFF2-40B4-BE49-F238E27FC236}">
                <a16:creationId xmlns:a16="http://schemas.microsoft.com/office/drawing/2014/main" id="{B77AEDF6-72CA-D048-8AAB-ED21057FDDB2}"/>
              </a:ext>
            </a:extLst>
          </p:cNvPr>
          <p:cNvSpPr/>
          <p:nvPr/>
        </p:nvSpPr>
        <p:spPr>
          <a:xfrm rot="10800000">
            <a:off x="6278126" y="1677475"/>
            <a:ext cx="140100" cy="867360"/>
          </a:xfrm>
          <a:prstGeom prst="leftBrace">
            <a:avLst>
              <a:gd name="adj1" fmla="val 8333"/>
              <a:gd name="adj2" fmla="val 50000"/>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3CE25B9-EED5-D844-92AC-EBA046118C16}"/>
                  </a:ext>
                </a:extLst>
              </p:cNvPr>
              <p:cNvSpPr/>
              <p:nvPr/>
            </p:nvSpPr>
            <p:spPr>
              <a:xfrm>
                <a:off x="6841071" y="1934943"/>
                <a:ext cx="130792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srgbClr val="7030A0"/>
                              </a:solidFill>
                              <a:latin typeface="Cambria Math" panose="02040503050406030204" pitchFamily="18" charset="0"/>
                            </a:rPr>
                          </m:ctrlPr>
                        </m:sSubPr>
                        <m:e>
                          <m:r>
                            <a:rPr lang="fr-FR" i="1">
                              <a:solidFill>
                                <a:srgbClr val="7030A0"/>
                              </a:solidFill>
                              <a:latin typeface="Cambria Math" panose="02040503050406030204" pitchFamily="18" charset="0"/>
                            </a:rPr>
                            <m:t> </m:t>
                          </m:r>
                          <m:r>
                            <a:rPr lang="fr-FR" i="1">
                              <a:solidFill>
                                <a:srgbClr val="7030A0"/>
                              </a:solidFill>
                              <a:latin typeface="Cambria Math" panose="02040503050406030204" pitchFamily="18" charset="0"/>
                            </a:rPr>
                            <m:t>𝑉</m:t>
                          </m:r>
                        </m:e>
                        <m:sub>
                          <m:r>
                            <a:rPr lang="fr-FR" i="1">
                              <a:solidFill>
                                <a:srgbClr val="7030A0"/>
                              </a:solidFill>
                              <a:latin typeface="Cambria Math" panose="02040503050406030204" pitchFamily="18" charset="0"/>
                            </a:rPr>
                            <m:t>𝑃𝑅</m:t>
                          </m:r>
                        </m:sub>
                      </m:sSub>
                      <m:r>
                        <a:rPr lang="fr-FR" i="1">
                          <a:solidFill>
                            <a:srgbClr val="7030A0"/>
                          </a:solidFill>
                          <a:latin typeface="Cambria Math" panose="02040503050406030204" pitchFamily="18" charset="0"/>
                        </a:rPr>
                        <m:t>=</m:t>
                      </m:r>
                      <m:r>
                        <a:rPr lang="fr-FR" i="1" smtClean="0">
                          <a:solidFill>
                            <a:srgbClr val="7030A0"/>
                          </a:solidFill>
                          <a:latin typeface="Cambria Math" panose="02040503050406030204" pitchFamily="18" charset="0"/>
                        </a:rPr>
                        <m:t>64,93 </m:t>
                      </m:r>
                      <m:r>
                        <a:rPr lang="fr-FR" i="1" smtClean="0">
                          <a:solidFill>
                            <a:srgbClr val="7030A0"/>
                          </a:solidFill>
                          <a:latin typeface="Cambria Math" panose="02040503050406030204" pitchFamily="18" charset="0"/>
                        </a:rPr>
                        <m:t>𝛿</m:t>
                      </m:r>
                    </m:oMath>
                  </m:oMathPara>
                </a14:m>
                <a:endParaRPr lang="fr-FR" dirty="0">
                  <a:solidFill>
                    <a:srgbClr val="7030A0"/>
                  </a:solidFill>
                </a:endParaRPr>
              </a:p>
            </p:txBody>
          </p:sp>
        </mc:Choice>
        <mc:Fallback xmlns="">
          <p:sp>
            <p:nvSpPr>
              <p:cNvPr id="5" name="Rectangle 4">
                <a:extLst>
                  <a:ext uri="{FF2B5EF4-FFF2-40B4-BE49-F238E27FC236}">
                    <a16:creationId xmlns:a16="http://schemas.microsoft.com/office/drawing/2014/main" id="{33CE25B9-EED5-D844-92AC-EBA046118C16}"/>
                  </a:ext>
                </a:extLst>
              </p:cNvPr>
              <p:cNvSpPr>
                <a:spLocks noRot="1" noChangeAspect="1" noMove="1" noResize="1" noEditPoints="1" noAdjustHandles="1" noChangeArrowheads="1" noChangeShapeType="1" noTextEdit="1"/>
              </p:cNvSpPr>
              <p:nvPr/>
            </p:nvSpPr>
            <p:spPr>
              <a:xfrm>
                <a:off x="6841071" y="1934943"/>
                <a:ext cx="1307922" cy="307777"/>
              </a:xfrm>
              <a:prstGeom prst="rect">
                <a:avLst/>
              </a:prstGeom>
              <a:blipFill>
                <a:blip r:embed="rId9"/>
                <a:stretch>
                  <a:fillRect b="-1153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40F3ED4-9750-6948-8DE0-3FD62855AAC0}"/>
                  </a:ext>
                </a:extLst>
              </p:cNvPr>
              <p:cNvSpPr/>
              <p:nvPr/>
            </p:nvSpPr>
            <p:spPr>
              <a:xfrm>
                <a:off x="4357506" y="2596395"/>
                <a:ext cx="2483565" cy="307777"/>
              </a:xfrm>
              <a:prstGeom prst="rect">
                <a:avLst/>
              </a:prstGeom>
            </p:spPr>
            <p:txBody>
              <a:bodyPr wrap="none">
                <a:spAutoFit/>
              </a:bodyPr>
              <a:lstStyle/>
              <a:p>
                <a14:m>
                  <m:oMath xmlns:m="http://schemas.openxmlformats.org/officeDocument/2006/math">
                    <m:sSub>
                      <m:sSubPr>
                        <m:ctrlPr>
                          <a:rPr lang="fr-FR" i="1" smtClean="0">
                            <a:solidFill>
                              <a:srgbClr val="7030A0"/>
                            </a:solidFill>
                            <a:latin typeface="Cambria Math" panose="02040503050406030204" pitchFamily="18" charset="0"/>
                          </a:rPr>
                        </m:ctrlPr>
                      </m:sSubPr>
                      <m:e>
                        <m:r>
                          <a:rPr lang="fr-FR" i="1">
                            <a:solidFill>
                              <a:srgbClr val="7030A0"/>
                            </a:solidFill>
                            <a:latin typeface="Cambria Math" panose="02040503050406030204" pitchFamily="18" charset="0"/>
                          </a:rPr>
                          <m:t>𝑉</m:t>
                        </m:r>
                      </m:e>
                      <m:sub>
                        <m:r>
                          <a:rPr lang="fr-FR" i="1">
                            <a:solidFill>
                              <a:srgbClr val="7030A0"/>
                            </a:solidFill>
                            <a:latin typeface="Cambria Math" panose="02040503050406030204" pitchFamily="18" charset="0"/>
                          </a:rPr>
                          <m:t>𝑃𝑃</m:t>
                        </m:r>
                      </m:sub>
                    </m:sSub>
                    <m:r>
                      <a:rPr lang="fr-FR" i="1">
                        <a:solidFill>
                          <a:srgbClr val="7030A0"/>
                        </a:solidFill>
                        <a:latin typeface="Cambria Math" panose="02040503050406030204" pitchFamily="18" charset="0"/>
                      </a:rPr>
                      <m:t>=</m:t>
                    </m:r>
                  </m:oMath>
                </a14:m>
                <a:r>
                  <a:rPr lang="fr-FR" dirty="0">
                    <a:solidFill>
                      <a:srgbClr val="7030A0"/>
                    </a:solidFill>
                  </a:rPr>
                  <a:t> </a:t>
                </a:r>
                <a14:m>
                  <m:oMath xmlns:m="http://schemas.openxmlformats.org/officeDocument/2006/math">
                    <m:r>
                      <a:rPr lang="fr-FR" i="1">
                        <a:solidFill>
                          <a:srgbClr val="7030A0"/>
                        </a:solidFill>
                        <a:latin typeface="Cambria Math" panose="02040503050406030204" pitchFamily="18" charset="0"/>
                      </a:rPr>
                      <m:t>64,93 </m:t>
                    </m:r>
                    <m:r>
                      <a:rPr lang="fr-FR" i="1">
                        <a:solidFill>
                          <a:srgbClr val="7030A0"/>
                        </a:solidFill>
                        <a:latin typeface="Cambria Math" panose="02040503050406030204" pitchFamily="18" charset="0"/>
                      </a:rPr>
                      <m:t>𝛿</m:t>
                    </m:r>
                  </m:oMath>
                </a14:m>
                <a:r>
                  <a:rPr lang="fr-FR" dirty="0">
                    <a:solidFill>
                      <a:srgbClr val="7030A0"/>
                    </a:solidFill>
                  </a:rPr>
                  <a:t> + </a:t>
                </a:r>
                <a14:m>
                  <m:oMath xmlns:m="http://schemas.openxmlformats.org/officeDocument/2006/math">
                    <m:r>
                      <a:rPr lang="fr-FR" i="1">
                        <a:solidFill>
                          <a:srgbClr val="7030A0"/>
                        </a:solidFill>
                        <a:latin typeface="Cambria Math" panose="02040503050406030204" pitchFamily="18" charset="0"/>
                      </a:rPr>
                      <m:t>6 </m:t>
                    </m:r>
                    <m:r>
                      <a:rPr lang="fr-FR" i="1">
                        <a:solidFill>
                          <a:srgbClr val="7030A0"/>
                        </a:solidFill>
                        <a:latin typeface="Cambria Math" panose="02040503050406030204" pitchFamily="18" charset="0"/>
                      </a:rPr>
                      <m:t>𝛿</m:t>
                    </m:r>
                    <m:r>
                      <a:rPr lang="fr-FR" b="0" i="1" smtClean="0">
                        <a:solidFill>
                          <a:srgbClr val="7030A0"/>
                        </a:solidFill>
                        <a:latin typeface="Cambria Math" panose="02040503050406030204" pitchFamily="18" charset="0"/>
                      </a:rPr>
                      <m:t>=70,93</m:t>
                    </m:r>
                    <m:r>
                      <a:rPr lang="fr-FR" i="1">
                        <a:solidFill>
                          <a:srgbClr val="7030A0"/>
                        </a:solidFill>
                        <a:latin typeface="Cambria Math" panose="02040503050406030204" pitchFamily="18" charset="0"/>
                      </a:rPr>
                      <m:t>𝛿</m:t>
                    </m:r>
                  </m:oMath>
                </a14:m>
                <a:endParaRPr lang="fr-FR" dirty="0">
                  <a:solidFill>
                    <a:srgbClr val="7030A0"/>
                  </a:solidFill>
                </a:endParaRPr>
              </a:p>
            </p:txBody>
          </p:sp>
        </mc:Choice>
        <mc:Fallback xmlns="">
          <p:sp>
            <p:nvSpPr>
              <p:cNvPr id="6" name="Rectangle 5">
                <a:extLst>
                  <a:ext uri="{FF2B5EF4-FFF2-40B4-BE49-F238E27FC236}">
                    <a16:creationId xmlns:a16="http://schemas.microsoft.com/office/drawing/2014/main" id="{E40F3ED4-9750-6948-8DE0-3FD62855AAC0}"/>
                  </a:ext>
                </a:extLst>
              </p:cNvPr>
              <p:cNvSpPr>
                <a:spLocks noRot="1" noChangeAspect="1" noMove="1" noResize="1" noEditPoints="1" noAdjustHandles="1" noChangeArrowheads="1" noChangeShapeType="1" noTextEdit="1"/>
              </p:cNvSpPr>
              <p:nvPr/>
            </p:nvSpPr>
            <p:spPr>
              <a:xfrm>
                <a:off x="4357506" y="2596395"/>
                <a:ext cx="2483565" cy="307777"/>
              </a:xfrm>
              <a:prstGeom prst="rect">
                <a:avLst/>
              </a:prstGeom>
              <a:blipFill>
                <a:blip r:embed="rId10"/>
                <a:stretch>
                  <a:fillRect t="-4000" b="-16000"/>
                </a:stretch>
              </a:blipFill>
            </p:spPr>
            <p:txBody>
              <a:bodyPr/>
              <a:lstStyle/>
              <a:p>
                <a:r>
                  <a:rPr lang="fr-FR">
                    <a:noFill/>
                  </a:rPr>
                  <a:t> </a:t>
                </a:r>
              </a:p>
            </p:txBody>
          </p:sp>
        </mc:Fallback>
      </mc:AlternateContent>
      <p:sp>
        <p:nvSpPr>
          <p:cNvPr id="37" name="Google Shape;466;p18">
            <a:extLst>
              <a:ext uri="{FF2B5EF4-FFF2-40B4-BE49-F238E27FC236}">
                <a16:creationId xmlns:a16="http://schemas.microsoft.com/office/drawing/2014/main" id="{94EF7B9C-3385-C842-85A5-F0B304661671}"/>
              </a:ext>
            </a:extLst>
          </p:cNvPr>
          <p:cNvSpPr txBox="1"/>
          <p:nvPr/>
        </p:nvSpPr>
        <p:spPr>
          <a:xfrm>
            <a:off x="3846136" y="2571638"/>
            <a:ext cx="58221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600" b="0" i="0" u="none" strike="noStrike" cap="none" dirty="0">
                <a:solidFill>
                  <a:srgbClr val="7030A0"/>
                </a:solidFill>
                <a:latin typeface="Calibri"/>
                <a:ea typeface="Calibri"/>
                <a:cs typeface="Calibri"/>
                <a:sym typeface="Calibri"/>
              </a:rPr>
              <a:t>AN :</a:t>
            </a:r>
            <a:endParaRPr sz="1600" b="0" i="0" u="none" strike="noStrike" cap="none" dirty="0">
              <a:solidFill>
                <a:srgbClr val="000000"/>
              </a:solidFill>
              <a:sym typeface="Arial"/>
            </a:endParaRPr>
          </a:p>
        </p:txBody>
      </p:sp>
      <p:sp>
        <p:nvSpPr>
          <p:cNvPr id="38" name="Google Shape;485;p18">
            <a:extLst>
              <a:ext uri="{FF2B5EF4-FFF2-40B4-BE49-F238E27FC236}">
                <a16:creationId xmlns:a16="http://schemas.microsoft.com/office/drawing/2014/main" id="{9B792009-1FE6-414F-B594-6F38E8F5FF8D}"/>
              </a:ext>
            </a:extLst>
          </p:cNvPr>
          <p:cNvSpPr/>
          <p:nvPr/>
        </p:nvSpPr>
        <p:spPr>
          <a:xfrm>
            <a:off x="4639239" y="2963091"/>
            <a:ext cx="1685089" cy="459824"/>
          </a:xfrm>
          <a:custGeom>
            <a:avLst/>
            <a:gdLst/>
            <a:ahLst/>
            <a:cxnLst/>
            <a:rect l="l" t="t" r="r" b="b"/>
            <a:pathLst>
              <a:path w="1373836" h="315453" extrusionOk="0">
                <a:moveTo>
                  <a:pt x="2236" y="0"/>
                </a:moveTo>
                <a:cubicBezTo>
                  <a:pt x="-2094" y="73602"/>
                  <a:pt x="-6424" y="147204"/>
                  <a:pt x="54190" y="197427"/>
                </a:cubicBezTo>
                <a:cubicBezTo>
                  <a:pt x="114804" y="247650"/>
                  <a:pt x="145977" y="282286"/>
                  <a:pt x="365918" y="301336"/>
                </a:cubicBezTo>
                <a:cubicBezTo>
                  <a:pt x="585859" y="320386"/>
                  <a:pt x="979847" y="316056"/>
                  <a:pt x="1373836" y="311727"/>
                </a:cubicBezTo>
              </a:path>
            </a:pathLst>
          </a:cu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FB46624A-5B58-1144-9C40-613BA324191F}"/>
                  </a:ext>
                </a:extLst>
              </p:cNvPr>
              <p:cNvSpPr txBox="1"/>
              <p:nvPr/>
            </p:nvSpPr>
            <p:spPr>
              <a:xfrm>
                <a:off x="6374461" y="3105406"/>
                <a:ext cx="1029449" cy="532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fr-FR" i="1" smtClean="0">
                              <a:solidFill>
                                <a:srgbClr val="00B050"/>
                              </a:solidFill>
                              <a:latin typeface="Cambria Math" panose="02040503050406030204" pitchFamily="18" charset="0"/>
                            </a:rPr>
                          </m:ctrlPr>
                        </m:sSubSupPr>
                        <m:e>
                          <m:r>
                            <a:rPr lang="fr-FR" i="1">
                              <a:solidFill>
                                <a:srgbClr val="00B050"/>
                              </a:solidFill>
                              <a:latin typeface="Cambria Math" panose="02040503050406030204" pitchFamily="18" charset="0"/>
                            </a:rPr>
                            <m:t>𝑓</m:t>
                          </m:r>
                        </m:e>
                        <m:sub>
                          <m:r>
                            <a:rPr lang="fr-FR" i="1">
                              <a:solidFill>
                                <a:srgbClr val="00B050"/>
                              </a:solidFill>
                              <a:latin typeface="Cambria Math" panose="02040503050406030204" pitchFamily="18" charset="0"/>
                            </a:rPr>
                            <m:t>𝑃𝑃</m:t>
                          </m:r>
                        </m:sub>
                        <m:sup>
                          <m:r>
                            <a:rPr lang="fr-FR" i="1">
                              <a:solidFill>
                                <a:srgbClr val="00B050"/>
                              </a:solidFill>
                              <a:latin typeface="Cambria Math" panose="02040503050406030204" pitchFamily="18" charset="0"/>
                            </a:rPr>
                            <m:t>′</m:t>
                          </m:r>
                        </m:sup>
                      </m:sSubSup>
                      <m:r>
                        <a:rPr lang="fr-FR" i="1">
                          <a:solidFill>
                            <a:srgbClr val="00B050"/>
                          </a:solidFill>
                          <a:latin typeface="Cambria Math" panose="02040503050406030204" pitchFamily="18" charset="0"/>
                        </a:rPr>
                        <m:t>= </m:t>
                      </m:r>
                      <m:f>
                        <m:fPr>
                          <m:ctrlPr>
                            <a:rPr lang="fr-FR" i="1">
                              <a:solidFill>
                                <a:srgbClr val="00B050"/>
                              </a:solidFill>
                              <a:latin typeface="Cambria Math" panose="02040503050406030204" pitchFamily="18" charset="0"/>
                            </a:rPr>
                          </m:ctrlPr>
                        </m:fPr>
                        <m:num>
                          <m:r>
                            <a:rPr lang="fr-FR" i="1">
                              <a:solidFill>
                                <a:srgbClr val="00B050"/>
                              </a:solidFill>
                              <a:latin typeface="Cambria Math" panose="02040503050406030204" pitchFamily="18" charset="0"/>
                            </a:rPr>
                            <m:t>1</m:t>
                          </m:r>
                        </m:num>
                        <m:den>
                          <m:sSub>
                            <m:sSubPr>
                              <m:ctrlPr>
                                <a:rPr lang="fr-FR" i="1">
                                  <a:solidFill>
                                    <a:srgbClr val="00B050"/>
                                  </a:solidFill>
                                  <a:latin typeface="Cambria Math" panose="02040503050406030204" pitchFamily="18" charset="0"/>
                                </a:rPr>
                              </m:ctrlPr>
                            </m:sSubPr>
                            <m:e>
                              <m:r>
                                <a:rPr lang="fr-FR" i="1">
                                  <a:solidFill>
                                    <a:srgbClr val="00B050"/>
                                  </a:solidFill>
                                  <a:latin typeface="Cambria Math" panose="02040503050406030204" pitchFamily="18" charset="0"/>
                                </a:rPr>
                                <m:t>𝑉</m:t>
                              </m:r>
                            </m:e>
                            <m:sub>
                              <m:r>
                                <a:rPr lang="fr-FR" i="1">
                                  <a:solidFill>
                                    <a:srgbClr val="00B050"/>
                                  </a:solidFill>
                                  <a:latin typeface="Cambria Math" panose="02040503050406030204" pitchFamily="18" charset="0"/>
                                </a:rPr>
                                <m:t>𝑃𝑃</m:t>
                              </m:r>
                            </m:sub>
                          </m:sSub>
                        </m:den>
                      </m:f>
                    </m:oMath>
                  </m:oMathPara>
                </a14:m>
                <a:endParaRPr lang="fr-FR" dirty="0">
                  <a:solidFill>
                    <a:srgbClr val="00B050"/>
                  </a:solidFill>
                </a:endParaRPr>
              </a:p>
            </p:txBody>
          </p:sp>
        </mc:Choice>
        <mc:Fallback xmlns="">
          <p:sp>
            <p:nvSpPr>
              <p:cNvPr id="7" name="ZoneTexte 6">
                <a:extLst>
                  <a:ext uri="{FF2B5EF4-FFF2-40B4-BE49-F238E27FC236}">
                    <a16:creationId xmlns:a16="http://schemas.microsoft.com/office/drawing/2014/main" id="{FB46624A-5B58-1144-9C40-613BA324191F}"/>
                  </a:ext>
                </a:extLst>
              </p:cNvPr>
              <p:cNvSpPr txBox="1">
                <a:spLocks noRot="1" noChangeAspect="1" noMove="1" noResize="1" noEditPoints="1" noAdjustHandles="1" noChangeArrowheads="1" noChangeShapeType="1" noTextEdit="1"/>
              </p:cNvSpPr>
              <p:nvPr/>
            </p:nvSpPr>
            <p:spPr>
              <a:xfrm>
                <a:off x="6374461" y="3105406"/>
                <a:ext cx="1029449" cy="532262"/>
              </a:xfrm>
              <a:prstGeom prst="rect">
                <a:avLst/>
              </a:prstGeom>
              <a:blipFill>
                <a:blip r:embed="rId11"/>
                <a:stretch>
                  <a:fillRect/>
                </a:stretch>
              </a:blipFill>
            </p:spPr>
            <p:txBody>
              <a:bodyPr/>
              <a:lstStyle/>
              <a:p>
                <a:r>
                  <a:rPr lang="fr-FR">
                    <a:noFill/>
                  </a:rPr>
                  <a:t> </a:t>
                </a:r>
              </a:p>
            </p:txBody>
          </p:sp>
        </mc:Fallback>
      </mc:AlternateContent>
      <p:sp>
        <p:nvSpPr>
          <p:cNvPr id="40" name="Google Shape;466;p18">
            <a:extLst>
              <a:ext uri="{FF2B5EF4-FFF2-40B4-BE49-F238E27FC236}">
                <a16:creationId xmlns:a16="http://schemas.microsoft.com/office/drawing/2014/main" id="{8DFA3486-BE50-404F-BF6A-D9CD09BF938C}"/>
              </a:ext>
            </a:extLst>
          </p:cNvPr>
          <p:cNvSpPr txBox="1"/>
          <p:nvPr/>
        </p:nvSpPr>
        <p:spPr>
          <a:xfrm>
            <a:off x="7376936" y="3203712"/>
            <a:ext cx="58221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dirty="0">
                <a:solidFill>
                  <a:srgbClr val="7030A0"/>
                </a:solidFill>
                <a:latin typeface="Calibri"/>
                <a:ea typeface="Calibri"/>
                <a:cs typeface="Calibri"/>
                <a:sym typeface="Calibri"/>
              </a:rPr>
              <a:t>AN :</a:t>
            </a:r>
            <a:endParaRPr sz="1400" b="0"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C9746371-C9E0-A143-9B60-BF3F2860E7A9}"/>
                  </a:ext>
                </a:extLst>
              </p:cNvPr>
              <p:cNvSpPr/>
              <p:nvPr/>
            </p:nvSpPr>
            <p:spPr>
              <a:xfrm>
                <a:off x="7234063" y="3486996"/>
                <a:ext cx="1680780"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fr-FR" i="1" smtClean="0">
                              <a:solidFill>
                                <a:srgbClr val="7030A0"/>
                              </a:solidFill>
                              <a:latin typeface="Cambria Math" panose="02040503050406030204" pitchFamily="18" charset="0"/>
                            </a:rPr>
                          </m:ctrlPr>
                        </m:sSubSupPr>
                        <m:e>
                          <m:r>
                            <a:rPr lang="fr-FR" i="1">
                              <a:solidFill>
                                <a:srgbClr val="7030A0"/>
                              </a:solidFill>
                              <a:latin typeface="Cambria Math" panose="02040503050406030204" pitchFamily="18" charset="0"/>
                            </a:rPr>
                            <m:t>𝑓</m:t>
                          </m:r>
                        </m:e>
                        <m:sub>
                          <m:r>
                            <a:rPr lang="fr-FR" i="1">
                              <a:solidFill>
                                <a:srgbClr val="7030A0"/>
                              </a:solidFill>
                              <a:latin typeface="Cambria Math" panose="02040503050406030204" pitchFamily="18" charset="0"/>
                            </a:rPr>
                            <m:t>𝑃𝑃</m:t>
                          </m:r>
                        </m:sub>
                        <m:sup>
                          <m:r>
                            <a:rPr lang="fr-FR" i="1">
                              <a:solidFill>
                                <a:srgbClr val="7030A0"/>
                              </a:solidFill>
                              <a:latin typeface="Cambria Math" panose="02040503050406030204" pitchFamily="18" charset="0"/>
                            </a:rPr>
                            <m:t>′</m:t>
                          </m:r>
                        </m:sup>
                      </m:sSubSup>
                      <m:r>
                        <a:rPr lang="fr-FR" i="1">
                          <a:solidFill>
                            <a:srgbClr val="7030A0"/>
                          </a:solidFill>
                          <a:latin typeface="Cambria Math" panose="02040503050406030204" pitchFamily="18" charset="0"/>
                        </a:rPr>
                        <m:t>=</m:t>
                      </m:r>
                      <m:r>
                        <a:rPr lang="fr-FR">
                          <a:solidFill>
                            <a:srgbClr val="7030A0"/>
                          </a:solidFill>
                          <a:latin typeface="Cambria Math" panose="02040503050406030204" pitchFamily="18" charset="0"/>
                        </a:rPr>
                        <m:t>14,</m:t>
                      </m:r>
                      <m:r>
                        <a:rPr lang="fr-FR" b="0" i="0" smtClean="0">
                          <a:solidFill>
                            <a:srgbClr val="7030A0"/>
                          </a:solidFill>
                          <a:latin typeface="Cambria Math" panose="02040503050406030204" pitchFamily="18" charset="0"/>
                        </a:rPr>
                        <m:t>10.</m:t>
                      </m:r>
                      <m:r>
                        <m:rPr>
                          <m:nor/>
                        </m:rPr>
                        <a:rPr lang="fr-FR" dirty="0">
                          <a:solidFill>
                            <a:srgbClr val="7030A0"/>
                          </a:solidFill>
                        </a:rPr>
                        <m:t>10</m:t>
                      </m:r>
                      <m:r>
                        <m:rPr>
                          <m:nor/>
                        </m:rPr>
                        <a:rPr lang="fr-FR" baseline="30000" dirty="0">
                          <a:solidFill>
                            <a:srgbClr val="7030A0"/>
                          </a:solidFill>
                        </a:rPr>
                        <m:t>−3 </m:t>
                      </m:r>
                      <m:r>
                        <m:rPr>
                          <m:nor/>
                        </m:rPr>
                        <a:rPr lang="fr-FR" dirty="0">
                          <a:solidFill>
                            <a:srgbClr val="7030A0"/>
                          </a:solidFill>
                        </a:rPr>
                        <m:t>m</m:t>
                      </m:r>
                    </m:oMath>
                  </m:oMathPara>
                </a14:m>
                <a:endParaRPr lang="fr-FR" dirty="0">
                  <a:solidFill>
                    <a:srgbClr val="7030A0"/>
                  </a:solidFill>
                </a:endParaRPr>
              </a:p>
            </p:txBody>
          </p:sp>
        </mc:Choice>
        <mc:Fallback xmlns="">
          <p:sp>
            <p:nvSpPr>
              <p:cNvPr id="41" name="Rectangle 40">
                <a:extLst>
                  <a:ext uri="{FF2B5EF4-FFF2-40B4-BE49-F238E27FC236}">
                    <a16:creationId xmlns:a16="http://schemas.microsoft.com/office/drawing/2014/main" id="{C9746371-C9E0-A143-9B60-BF3F2860E7A9}"/>
                  </a:ext>
                </a:extLst>
              </p:cNvPr>
              <p:cNvSpPr>
                <a:spLocks noRot="1" noChangeAspect="1" noMove="1" noResize="1" noEditPoints="1" noAdjustHandles="1" noChangeArrowheads="1" noChangeShapeType="1" noTextEdit="1"/>
              </p:cNvSpPr>
              <p:nvPr/>
            </p:nvSpPr>
            <p:spPr>
              <a:xfrm>
                <a:off x="7234063" y="3486996"/>
                <a:ext cx="1680780" cy="307777"/>
              </a:xfrm>
              <a:prstGeom prst="rect">
                <a:avLst/>
              </a:prstGeom>
              <a:blipFill>
                <a:blip r:embed="rId12"/>
                <a:stretch>
                  <a:fillRect t="-4000" b="-8000"/>
                </a:stretch>
              </a:blipFill>
            </p:spPr>
            <p:txBody>
              <a:bodyPr/>
              <a:lstStyle/>
              <a:p>
                <a:r>
                  <a:rPr lang="fr-FR">
                    <a:noFill/>
                  </a:rPr>
                  <a:t> </a:t>
                </a:r>
              </a:p>
            </p:txBody>
          </p:sp>
        </mc:Fallback>
      </mc:AlternateContent>
      <p:sp>
        <p:nvSpPr>
          <p:cNvPr id="8" name="ZoneTexte 7">
            <a:extLst>
              <a:ext uri="{FF2B5EF4-FFF2-40B4-BE49-F238E27FC236}">
                <a16:creationId xmlns:a16="http://schemas.microsoft.com/office/drawing/2014/main" id="{D85C99D4-639A-D445-81C4-4D71F6785699}"/>
              </a:ext>
            </a:extLst>
          </p:cNvPr>
          <p:cNvSpPr txBox="1"/>
          <p:nvPr/>
        </p:nvSpPr>
        <p:spPr>
          <a:xfrm>
            <a:off x="5731817" y="3712817"/>
            <a:ext cx="3506088" cy="307777"/>
          </a:xfrm>
          <a:prstGeom prst="rect">
            <a:avLst/>
          </a:prstGeom>
          <a:noFill/>
        </p:spPr>
        <p:txBody>
          <a:bodyPr wrap="none" rtlCol="0">
            <a:spAutoFit/>
          </a:bodyPr>
          <a:lstStyle/>
          <a:p>
            <a:r>
              <a:rPr lang="fr-FR" i="1" dirty="0">
                <a:solidFill>
                  <a:srgbClr val="C10000"/>
                </a:solidFill>
                <a:latin typeface="Calibri" panose="020F0502020204030204" pitchFamily="34" charset="0"/>
                <a:cs typeface="Calibri" panose="020F0502020204030204" pitchFamily="34" charset="0"/>
              </a:rPr>
              <a:t>L’usage veut que l’on exprime f’ plutôt en mm</a:t>
            </a:r>
          </a:p>
        </p:txBody>
      </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19947A54-4047-AA40-902B-639CE04E0080}"/>
                  </a:ext>
                </a:extLst>
              </p:cNvPr>
              <p:cNvSpPr/>
              <p:nvPr/>
            </p:nvSpPr>
            <p:spPr>
              <a:xfrm>
                <a:off x="7181551" y="3952900"/>
                <a:ext cx="159261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fr-FR" i="1" smtClean="0">
                              <a:solidFill>
                                <a:srgbClr val="7030A0"/>
                              </a:solidFill>
                              <a:latin typeface="Cambria Math" panose="02040503050406030204" pitchFamily="18" charset="0"/>
                            </a:rPr>
                          </m:ctrlPr>
                        </m:sSubSupPr>
                        <m:e>
                          <m:r>
                            <a:rPr lang="fr-FR" i="1">
                              <a:solidFill>
                                <a:srgbClr val="7030A0"/>
                              </a:solidFill>
                              <a:latin typeface="Cambria Math" panose="02040503050406030204" pitchFamily="18" charset="0"/>
                            </a:rPr>
                            <m:t>𝑓</m:t>
                          </m:r>
                        </m:e>
                        <m:sub>
                          <m:r>
                            <a:rPr lang="fr-FR" i="1">
                              <a:solidFill>
                                <a:srgbClr val="7030A0"/>
                              </a:solidFill>
                              <a:latin typeface="Cambria Math" panose="02040503050406030204" pitchFamily="18" charset="0"/>
                            </a:rPr>
                            <m:t>𝑃𝑃</m:t>
                          </m:r>
                        </m:sub>
                        <m:sup>
                          <m:r>
                            <a:rPr lang="fr-FR" i="1">
                              <a:solidFill>
                                <a:srgbClr val="7030A0"/>
                              </a:solidFill>
                              <a:latin typeface="Cambria Math" panose="02040503050406030204" pitchFamily="18" charset="0"/>
                            </a:rPr>
                            <m:t>′</m:t>
                          </m:r>
                        </m:sup>
                      </m:sSubSup>
                      <m:r>
                        <a:rPr lang="fr-FR" i="1">
                          <a:solidFill>
                            <a:srgbClr val="7030A0"/>
                          </a:solidFill>
                          <a:latin typeface="Cambria Math" panose="02040503050406030204" pitchFamily="18" charset="0"/>
                        </a:rPr>
                        <m:t>=</m:t>
                      </m:r>
                      <m:r>
                        <a:rPr lang="fr-FR" smtClean="0">
                          <a:solidFill>
                            <a:srgbClr val="7030A0"/>
                          </a:solidFill>
                          <a:latin typeface="Cambria Math" panose="02040503050406030204" pitchFamily="18" charset="0"/>
                        </a:rPr>
                        <m:t>14,097 </m:t>
                      </m:r>
                      <m:r>
                        <m:rPr>
                          <m:sty m:val="p"/>
                        </m:rPr>
                        <a:rPr lang="fr-FR" smtClean="0">
                          <a:solidFill>
                            <a:srgbClr val="7030A0"/>
                          </a:solidFill>
                          <a:latin typeface="Cambria Math" panose="02040503050406030204" pitchFamily="18" charset="0"/>
                        </a:rPr>
                        <m:t>mm</m:t>
                      </m:r>
                    </m:oMath>
                  </m:oMathPara>
                </a14:m>
                <a:endParaRPr lang="fr-FR" dirty="0">
                  <a:solidFill>
                    <a:srgbClr val="7030A0"/>
                  </a:solidFill>
                </a:endParaRPr>
              </a:p>
            </p:txBody>
          </p:sp>
        </mc:Choice>
        <mc:Fallback xmlns="">
          <p:sp>
            <p:nvSpPr>
              <p:cNvPr id="43" name="Rectangle 42">
                <a:extLst>
                  <a:ext uri="{FF2B5EF4-FFF2-40B4-BE49-F238E27FC236}">
                    <a16:creationId xmlns:a16="http://schemas.microsoft.com/office/drawing/2014/main" id="{19947A54-4047-AA40-902B-639CE04E0080}"/>
                  </a:ext>
                </a:extLst>
              </p:cNvPr>
              <p:cNvSpPr>
                <a:spLocks noRot="1" noChangeAspect="1" noMove="1" noResize="1" noEditPoints="1" noAdjustHandles="1" noChangeArrowheads="1" noChangeShapeType="1" noTextEdit="1"/>
              </p:cNvSpPr>
              <p:nvPr/>
            </p:nvSpPr>
            <p:spPr>
              <a:xfrm>
                <a:off x="7181551" y="3952900"/>
                <a:ext cx="1592615" cy="307777"/>
              </a:xfrm>
              <a:prstGeom prst="rect">
                <a:avLst/>
              </a:prstGeom>
              <a:blipFill>
                <a:blip r:embed="rId13"/>
                <a:stretch>
                  <a:fillRect b="-16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FA680186-ED89-2F46-BD6F-4BD6CB227C00}"/>
                  </a:ext>
                </a:extLst>
              </p:cNvPr>
              <p:cNvSpPr/>
              <p:nvPr/>
            </p:nvSpPr>
            <p:spPr>
              <a:xfrm>
                <a:off x="2129287" y="5037962"/>
                <a:ext cx="1638782" cy="6241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1600" i="1" smtClean="0">
                              <a:solidFill>
                                <a:srgbClr val="AC4C9E"/>
                              </a:solidFill>
                              <a:latin typeface="Cambria Math" panose="02040503050406030204" pitchFamily="18" charset="0"/>
                            </a:rPr>
                          </m:ctrlPr>
                        </m:sSubPr>
                        <m:e>
                          <m:acc>
                            <m:accPr>
                              <m:chr m:val="̅"/>
                              <m:ctrlPr>
                                <a:rPr lang="fr-FR" sz="1600" i="1">
                                  <a:solidFill>
                                    <a:srgbClr val="AC4C9E"/>
                                  </a:solidFill>
                                  <a:latin typeface="Cambria Math" panose="02040503050406030204" pitchFamily="18" charset="0"/>
                                </a:rPr>
                              </m:ctrlPr>
                            </m:accPr>
                            <m:e>
                              <m:r>
                                <a:rPr lang="fr-FR" sz="1600" i="1">
                                  <a:solidFill>
                                    <a:srgbClr val="AC4C9E"/>
                                  </a:solidFill>
                                  <a:latin typeface="Cambria Math" panose="02040503050406030204" pitchFamily="18" charset="0"/>
                                </a:rPr>
                                <m:t>𝑂𝐴</m:t>
                              </m:r>
                            </m:e>
                          </m:acc>
                        </m:e>
                        <m:sub>
                          <m:r>
                            <a:rPr lang="fr-FR" sz="1600" i="1">
                              <a:solidFill>
                                <a:srgbClr val="AC4C9E"/>
                              </a:solidFill>
                              <a:latin typeface="Cambria Math" panose="02040503050406030204" pitchFamily="18" charset="0"/>
                            </a:rPr>
                            <m:t>𝑃𝑃</m:t>
                          </m:r>
                        </m:sub>
                      </m:sSub>
                      <m:r>
                        <a:rPr lang="fr-FR" sz="1600" i="1">
                          <a:solidFill>
                            <a:srgbClr val="AC4C9E"/>
                          </a:solidFill>
                          <a:latin typeface="Cambria Math" panose="02040503050406030204" pitchFamily="18" charset="0"/>
                        </a:rPr>
                        <m:t>=</m:t>
                      </m:r>
                      <m:f>
                        <m:fPr>
                          <m:ctrlPr>
                            <a:rPr lang="fr-FR" sz="1600" i="1">
                              <a:solidFill>
                                <a:srgbClr val="AC4C9E"/>
                              </a:solidFill>
                              <a:latin typeface="Cambria Math" panose="02040503050406030204" pitchFamily="18" charset="0"/>
                            </a:rPr>
                          </m:ctrlPr>
                        </m:fPr>
                        <m:num>
                          <m:r>
                            <a:rPr lang="fr-FR" sz="1600" b="0" i="1" smtClean="0">
                              <a:solidFill>
                                <a:srgbClr val="AC4C9E"/>
                              </a:solidFill>
                              <a:latin typeface="Cambria Math" panose="02040503050406030204" pitchFamily="18" charset="0"/>
                            </a:rPr>
                            <m:t>𝑑</m:t>
                          </m:r>
                          <m:r>
                            <a:rPr lang="fr-FR" sz="1600" b="0" i="1" smtClean="0">
                              <a:solidFill>
                                <a:srgbClr val="AC4C9E"/>
                              </a:solidFill>
                              <a:latin typeface="Cambria Math" panose="02040503050406030204" pitchFamily="18" charset="0"/>
                            </a:rPr>
                            <m:t> ×</m:t>
                          </m:r>
                          <m:sSubSup>
                            <m:sSubSupPr>
                              <m:ctrlPr>
                                <a:rPr lang="fr-FR" sz="1600" i="1">
                                  <a:solidFill>
                                    <a:srgbClr val="AC4C9E"/>
                                  </a:solidFill>
                                  <a:latin typeface="Cambria Math" panose="02040503050406030204" pitchFamily="18" charset="0"/>
                                </a:rPr>
                              </m:ctrlPr>
                            </m:sSubSupPr>
                            <m:e>
                              <m:r>
                                <a:rPr lang="fr-FR" sz="1600" i="1">
                                  <a:solidFill>
                                    <a:srgbClr val="AC4C9E"/>
                                  </a:solidFill>
                                  <a:latin typeface="Cambria Math" panose="02040503050406030204" pitchFamily="18" charset="0"/>
                                </a:rPr>
                                <m:t>𝑓</m:t>
                              </m:r>
                            </m:e>
                            <m:sub>
                              <m:r>
                                <a:rPr lang="fr-FR" sz="1600" i="1">
                                  <a:solidFill>
                                    <a:srgbClr val="AC4C9E"/>
                                  </a:solidFill>
                                  <a:latin typeface="Cambria Math" panose="02040503050406030204" pitchFamily="18" charset="0"/>
                                </a:rPr>
                                <m:t>𝑃𝑃</m:t>
                              </m:r>
                            </m:sub>
                            <m:sup>
                              <m:r>
                                <a:rPr lang="fr-FR" sz="1600" i="1">
                                  <a:solidFill>
                                    <a:srgbClr val="AC4C9E"/>
                                  </a:solidFill>
                                  <a:latin typeface="Cambria Math" panose="02040503050406030204" pitchFamily="18" charset="0"/>
                                </a:rPr>
                                <m:t>′</m:t>
                              </m:r>
                            </m:sup>
                          </m:sSubSup>
                        </m:num>
                        <m:den>
                          <m:sSubSup>
                            <m:sSubSupPr>
                              <m:ctrlPr>
                                <a:rPr lang="fr-FR" sz="1600" i="1">
                                  <a:solidFill>
                                    <a:srgbClr val="AC4C9E"/>
                                  </a:solidFill>
                                  <a:latin typeface="Cambria Math" panose="02040503050406030204" pitchFamily="18" charset="0"/>
                                </a:rPr>
                              </m:ctrlPr>
                            </m:sSubSupPr>
                            <m:e>
                              <m:r>
                                <a:rPr lang="fr-FR" sz="1600" i="1">
                                  <a:solidFill>
                                    <a:srgbClr val="AC4C9E"/>
                                  </a:solidFill>
                                  <a:latin typeface="Cambria Math" panose="02040503050406030204" pitchFamily="18" charset="0"/>
                                </a:rPr>
                                <m:t>𝑓</m:t>
                              </m:r>
                            </m:e>
                            <m:sub>
                              <m:r>
                                <a:rPr lang="fr-FR" sz="1600" i="1">
                                  <a:solidFill>
                                    <a:srgbClr val="AC4C9E"/>
                                  </a:solidFill>
                                  <a:latin typeface="Cambria Math" panose="02040503050406030204" pitchFamily="18" charset="0"/>
                                </a:rPr>
                                <m:t>𝑃𝑃</m:t>
                              </m:r>
                            </m:sub>
                            <m:sup>
                              <m:r>
                                <a:rPr lang="fr-FR" sz="1600" i="1">
                                  <a:solidFill>
                                    <a:srgbClr val="AC4C9E"/>
                                  </a:solidFill>
                                  <a:latin typeface="Cambria Math" panose="02040503050406030204" pitchFamily="18" charset="0"/>
                                </a:rPr>
                                <m:t>′</m:t>
                              </m:r>
                            </m:sup>
                          </m:sSubSup>
                          <m:r>
                            <a:rPr lang="fr-FR" sz="1600" i="1">
                              <a:solidFill>
                                <a:srgbClr val="AC4C9E"/>
                              </a:solidFill>
                              <a:latin typeface="Cambria Math" panose="02040503050406030204" pitchFamily="18" charset="0"/>
                            </a:rPr>
                            <m:t>−</m:t>
                          </m:r>
                          <m:r>
                            <a:rPr lang="fr-FR" sz="1600" b="0" i="1" smtClean="0">
                              <a:solidFill>
                                <a:srgbClr val="AC4C9E"/>
                              </a:solidFill>
                              <a:latin typeface="Cambria Math" panose="02040503050406030204" pitchFamily="18" charset="0"/>
                            </a:rPr>
                            <m:t>𝑑</m:t>
                          </m:r>
                        </m:den>
                      </m:f>
                    </m:oMath>
                  </m:oMathPara>
                </a14:m>
                <a:endParaRPr lang="fr-FR" sz="1600" dirty="0">
                  <a:solidFill>
                    <a:srgbClr val="AC4C9E"/>
                  </a:solidFill>
                </a:endParaRPr>
              </a:p>
            </p:txBody>
          </p:sp>
        </mc:Choice>
        <mc:Fallback xmlns="">
          <p:sp>
            <p:nvSpPr>
              <p:cNvPr id="44" name="Rectangle 43">
                <a:extLst>
                  <a:ext uri="{FF2B5EF4-FFF2-40B4-BE49-F238E27FC236}">
                    <a16:creationId xmlns:a16="http://schemas.microsoft.com/office/drawing/2014/main" id="{FA680186-ED89-2F46-BD6F-4BD6CB227C00}"/>
                  </a:ext>
                </a:extLst>
              </p:cNvPr>
              <p:cNvSpPr>
                <a:spLocks noRot="1" noChangeAspect="1" noMove="1" noResize="1" noEditPoints="1" noAdjustHandles="1" noChangeArrowheads="1" noChangeShapeType="1" noTextEdit="1"/>
              </p:cNvSpPr>
              <p:nvPr/>
            </p:nvSpPr>
            <p:spPr>
              <a:xfrm>
                <a:off x="2129287" y="5037962"/>
                <a:ext cx="1638782" cy="624145"/>
              </a:xfrm>
              <a:prstGeom prst="rect">
                <a:avLst/>
              </a:prstGeom>
              <a:blipFill>
                <a:blip r:embed="rId14"/>
                <a:stretch>
                  <a:fillRect b="-6000"/>
                </a:stretch>
              </a:blipFill>
            </p:spPr>
            <p:txBody>
              <a:bodyPr/>
              <a:lstStyle/>
              <a:p>
                <a:r>
                  <a:rPr lang="fr-FR">
                    <a:noFill/>
                  </a:rPr>
                  <a:t> </a:t>
                </a:r>
              </a:p>
            </p:txBody>
          </p:sp>
        </mc:Fallback>
      </mc:AlternateContent>
      <p:pic>
        <p:nvPicPr>
          <p:cNvPr id="45" name="Google Shape;468;p18">
            <a:extLst>
              <a:ext uri="{FF2B5EF4-FFF2-40B4-BE49-F238E27FC236}">
                <a16:creationId xmlns:a16="http://schemas.microsoft.com/office/drawing/2014/main" id="{E357D659-345F-F648-AEFC-06AE0C4092F4}"/>
              </a:ext>
            </a:extLst>
          </p:cNvPr>
          <p:cNvPicPr preferRelativeResize="0"/>
          <p:nvPr/>
        </p:nvPicPr>
        <p:blipFill rotWithShape="1">
          <a:blip r:embed="rId7">
            <a:alphaModFix/>
          </a:blip>
          <a:srcRect/>
          <a:stretch/>
        </p:blipFill>
        <p:spPr>
          <a:xfrm rot="21045078">
            <a:off x="3676257" y="4428906"/>
            <a:ext cx="574167" cy="543680"/>
          </a:xfrm>
          <a:prstGeom prst="rect">
            <a:avLst/>
          </a:prstGeom>
          <a:noFill/>
          <a:ln>
            <a:noFill/>
          </a:ln>
        </p:spPr>
      </p:pic>
      <p:sp>
        <p:nvSpPr>
          <p:cNvPr id="46" name="Google Shape;469;p18">
            <a:extLst>
              <a:ext uri="{FF2B5EF4-FFF2-40B4-BE49-F238E27FC236}">
                <a16:creationId xmlns:a16="http://schemas.microsoft.com/office/drawing/2014/main" id="{2D6CDEBD-1057-1546-B454-86A163DBEFB3}"/>
              </a:ext>
            </a:extLst>
          </p:cNvPr>
          <p:cNvSpPr txBox="1"/>
          <p:nvPr/>
        </p:nvSpPr>
        <p:spPr>
          <a:xfrm>
            <a:off x="4389127" y="4386299"/>
            <a:ext cx="132984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dirty="0">
                <a:solidFill>
                  <a:srgbClr val="C00000"/>
                </a:solidFill>
                <a:latin typeface="Calibri"/>
                <a:ea typeface="Calibri"/>
                <a:cs typeface="Calibri"/>
                <a:sym typeface="Calibri"/>
              </a:rPr>
              <a:t>Attention aux unités !</a:t>
            </a:r>
            <a:endParaRPr sz="1400" b="0"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47" name="ZoneTexte 46">
                <a:extLst>
                  <a:ext uri="{FF2B5EF4-FFF2-40B4-BE49-F238E27FC236}">
                    <a16:creationId xmlns:a16="http://schemas.microsoft.com/office/drawing/2014/main" id="{DB3FA538-B8AA-2D49-877C-EAA07D18F067}"/>
                  </a:ext>
                </a:extLst>
              </p:cNvPr>
              <p:cNvSpPr txBox="1"/>
              <p:nvPr/>
            </p:nvSpPr>
            <p:spPr>
              <a:xfrm>
                <a:off x="3783076" y="5178499"/>
                <a:ext cx="2328010" cy="307777"/>
              </a:xfrm>
              <a:prstGeom prst="rect">
                <a:avLst/>
              </a:prstGeom>
              <a:noFill/>
            </p:spPr>
            <p:txBody>
              <a:bodyPr wrap="none" rtlCol="0">
                <a:spAutoFit/>
              </a:bodyPr>
              <a:lstStyle/>
              <a:p>
                <a14:m>
                  <m:oMath xmlns:m="http://schemas.openxmlformats.org/officeDocument/2006/math">
                    <m:sSubSup>
                      <m:sSubSupPr>
                        <m:ctrlPr>
                          <a:rPr lang="fr-FR" i="1" smtClean="0">
                            <a:solidFill>
                              <a:srgbClr val="C10000"/>
                            </a:solidFill>
                            <a:latin typeface="Cambria Math" panose="02040503050406030204" pitchFamily="18" charset="0"/>
                          </a:rPr>
                        </m:ctrlPr>
                      </m:sSubSupPr>
                      <m:e>
                        <m:r>
                          <a:rPr lang="fr-FR" i="1">
                            <a:solidFill>
                              <a:srgbClr val="C10000"/>
                            </a:solidFill>
                            <a:latin typeface="Cambria Math" panose="02040503050406030204" pitchFamily="18" charset="0"/>
                          </a:rPr>
                          <m:t>𝑓</m:t>
                        </m:r>
                      </m:e>
                      <m:sub>
                        <m:r>
                          <a:rPr lang="fr-FR" i="1">
                            <a:solidFill>
                              <a:srgbClr val="C10000"/>
                            </a:solidFill>
                            <a:latin typeface="Cambria Math" panose="02040503050406030204" pitchFamily="18" charset="0"/>
                          </a:rPr>
                          <m:t>𝑃𝑃</m:t>
                        </m:r>
                      </m:sub>
                      <m:sup>
                        <m:r>
                          <a:rPr lang="fr-FR" i="1">
                            <a:solidFill>
                              <a:srgbClr val="C10000"/>
                            </a:solidFill>
                            <a:latin typeface="Cambria Math" panose="02040503050406030204" pitchFamily="18" charset="0"/>
                          </a:rPr>
                          <m:t>′</m:t>
                        </m:r>
                      </m:sup>
                    </m:sSubSup>
                  </m:oMath>
                </a14:m>
                <a:r>
                  <a:rPr lang="fr-FR" i="1" dirty="0">
                    <a:solidFill>
                      <a:srgbClr val="C10000"/>
                    </a:solidFill>
                    <a:latin typeface="Calibri" panose="020F0502020204030204" pitchFamily="34" charset="0"/>
                    <a:cs typeface="Calibri" panose="020F0502020204030204" pitchFamily="34" charset="0"/>
                  </a:rPr>
                  <a:t> et d ont les mêmes unités</a:t>
                </a:r>
              </a:p>
            </p:txBody>
          </p:sp>
        </mc:Choice>
        <mc:Fallback xmlns="">
          <p:sp>
            <p:nvSpPr>
              <p:cNvPr id="47" name="ZoneTexte 46">
                <a:extLst>
                  <a:ext uri="{FF2B5EF4-FFF2-40B4-BE49-F238E27FC236}">
                    <a16:creationId xmlns:a16="http://schemas.microsoft.com/office/drawing/2014/main" id="{DB3FA538-B8AA-2D49-877C-EAA07D18F067}"/>
                  </a:ext>
                </a:extLst>
              </p:cNvPr>
              <p:cNvSpPr txBox="1">
                <a:spLocks noRot="1" noChangeAspect="1" noMove="1" noResize="1" noEditPoints="1" noAdjustHandles="1" noChangeArrowheads="1" noChangeShapeType="1" noTextEdit="1"/>
              </p:cNvSpPr>
              <p:nvPr/>
            </p:nvSpPr>
            <p:spPr>
              <a:xfrm>
                <a:off x="3783076" y="5178499"/>
                <a:ext cx="2328010" cy="307777"/>
              </a:xfrm>
              <a:prstGeom prst="rect">
                <a:avLst/>
              </a:prstGeom>
              <a:blipFill>
                <a:blip r:embed="rId15"/>
                <a:stretch>
                  <a:fillRect t="-4167" b="-20833"/>
                </a:stretch>
              </a:blipFill>
            </p:spPr>
            <p:txBody>
              <a:bodyPr/>
              <a:lstStyle/>
              <a:p>
                <a:r>
                  <a:rPr lang="fr-FR">
                    <a:noFill/>
                  </a:rPr>
                  <a:t> </a:t>
                </a:r>
              </a:p>
            </p:txBody>
          </p:sp>
        </mc:Fallback>
      </mc:AlternateContent>
      <p:sp>
        <p:nvSpPr>
          <p:cNvPr id="48" name="Google Shape;485;p18">
            <a:extLst>
              <a:ext uri="{FF2B5EF4-FFF2-40B4-BE49-F238E27FC236}">
                <a16:creationId xmlns:a16="http://schemas.microsoft.com/office/drawing/2014/main" id="{6E643E0B-65AC-BF4A-AB20-00870A8EE6F9}"/>
              </a:ext>
            </a:extLst>
          </p:cNvPr>
          <p:cNvSpPr/>
          <p:nvPr/>
        </p:nvSpPr>
        <p:spPr>
          <a:xfrm>
            <a:off x="2561308" y="5684232"/>
            <a:ext cx="1685089" cy="459824"/>
          </a:xfrm>
          <a:custGeom>
            <a:avLst/>
            <a:gdLst/>
            <a:ahLst/>
            <a:cxnLst/>
            <a:rect l="l" t="t" r="r" b="b"/>
            <a:pathLst>
              <a:path w="1373836" h="315453" extrusionOk="0">
                <a:moveTo>
                  <a:pt x="2236" y="0"/>
                </a:moveTo>
                <a:cubicBezTo>
                  <a:pt x="-2094" y="73602"/>
                  <a:pt x="-6424" y="147204"/>
                  <a:pt x="54190" y="197427"/>
                </a:cubicBezTo>
                <a:cubicBezTo>
                  <a:pt x="114804" y="247650"/>
                  <a:pt x="145977" y="282286"/>
                  <a:pt x="365918" y="301336"/>
                </a:cubicBezTo>
                <a:cubicBezTo>
                  <a:pt x="585859" y="320386"/>
                  <a:pt x="979847" y="316056"/>
                  <a:pt x="1373836" y="311727"/>
                </a:cubicBezTo>
              </a:path>
            </a:pathLst>
          </a:custGeom>
          <a:no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938DCE0-B079-9741-B748-8175386A378E}"/>
                  </a:ext>
                </a:extLst>
              </p:cNvPr>
              <p:cNvSpPr/>
              <p:nvPr/>
            </p:nvSpPr>
            <p:spPr>
              <a:xfrm>
                <a:off x="4734717" y="5946702"/>
                <a:ext cx="1994200" cy="3391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1600" i="1" smtClean="0">
                              <a:solidFill>
                                <a:srgbClr val="7030A0"/>
                              </a:solidFill>
                              <a:latin typeface="Cambria Math" panose="02040503050406030204" pitchFamily="18" charset="0"/>
                            </a:rPr>
                          </m:ctrlPr>
                        </m:sSubPr>
                        <m:e>
                          <m:acc>
                            <m:accPr>
                              <m:chr m:val="̅"/>
                              <m:ctrlPr>
                                <a:rPr lang="fr-FR" sz="1600" i="1">
                                  <a:solidFill>
                                    <a:srgbClr val="7030A0"/>
                                  </a:solidFill>
                                  <a:latin typeface="Cambria Math" panose="02040503050406030204" pitchFamily="18" charset="0"/>
                                </a:rPr>
                              </m:ctrlPr>
                            </m:accPr>
                            <m:e>
                              <m:r>
                                <a:rPr lang="fr-FR" sz="1600" i="1">
                                  <a:solidFill>
                                    <a:srgbClr val="7030A0"/>
                                  </a:solidFill>
                                  <a:latin typeface="Cambria Math" panose="02040503050406030204" pitchFamily="18" charset="0"/>
                                </a:rPr>
                                <m:t>𝑂𝐴</m:t>
                              </m:r>
                            </m:e>
                          </m:acc>
                        </m:e>
                        <m:sub>
                          <m:r>
                            <a:rPr lang="fr-FR" sz="1600" i="1">
                              <a:solidFill>
                                <a:srgbClr val="7030A0"/>
                              </a:solidFill>
                              <a:latin typeface="Cambria Math" panose="02040503050406030204" pitchFamily="18" charset="0"/>
                            </a:rPr>
                            <m:t>𝑃𝑃</m:t>
                          </m:r>
                        </m:sub>
                      </m:sSub>
                      <m:r>
                        <a:rPr lang="fr-FR" sz="1600">
                          <a:solidFill>
                            <a:srgbClr val="7030A0"/>
                          </a:solidFill>
                          <a:latin typeface="Cambria Math" panose="02040503050406030204" pitchFamily="18" charset="0"/>
                        </a:rPr>
                        <m:t>= −16,66 </m:t>
                      </m:r>
                      <m:r>
                        <a:rPr lang="fr-FR" sz="1600" i="1">
                          <a:solidFill>
                            <a:srgbClr val="7030A0"/>
                          </a:solidFill>
                          <a:latin typeface="Cambria Math" panose="02040503050406030204" pitchFamily="18" charset="0"/>
                        </a:rPr>
                        <m:t>𝑐𝑚</m:t>
                      </m:r>
                    </m:oMath>
                  </m:oMathPara>
                </a14:m>
                <a:endParaRPr lang="fr-FR" sz="1600" dirty="0">
                  <a:solidFill>
                    <a:srgbClr val="7030A0"/>
                  </a:solidFill>
                </a:endParaRPr>
              </a:p>
            </p:txBody>
          </p:sp>
        </mc:Choice>
        <mc:Fallback xmlns="">
          <p:sp>
            <p:nvSpPr>
              <p:cNvPr id="9" name="Rectangle 8">
                <a:extLst>
                  <a:ext uri="{FF2B5EF4-FFF2-40B4-BE49-F238E27FC236}">
                    <a16:creationId xmlns:a16="http://schemas.microsoft.com/office/drawing/2014/main" id="{9938DCE0-B079-9741-B748-8175386A378E}"/>
                  </a:ext>
                </a:extLst>
              </p:cNvPr>
              <p:cNvSpPr>
                <a:spLocks noRot="1" noChangeAspect="1" noMove="1" noResize="1" noEditPoints="1" noAdjustHandles="1" noChangeArrowheads="1" noChangeShapeType="1" noTextEdit="1"/>
              </p:cNvSpPr>
              <p:nvPr/>
            </p:nvSpPr>
            <p:spPr>
              <a:xfrm>
                <a:off x="4734717" y="5946702"/>
                <a:ext cx="1994200" cy="339132"/>
              </a:xfrm>
              <a:prstGeom prst="rect">
                <a:avLst/>
              </a:prstGeom>
              <a:blipFill>
                <a:blip r:embed="rId16"/>
                <a:stretch>
                  <a:fillRect b="-14815"/>
                </a:stretch>
              </a:blipFill>
            </p:spPr>
            <p:txBody>
              <a:bodyPr/>
              <a:lstStyle/>
              <a:p>
                <a:r>
                  <a:rPr lang="fr-FR">
                    <a:noFill/>
                  </a:rPr>
                  <a:t> </a:t>
                </a:r>
              </a:p>
            </p:txBody>
          </p:sp>
        </mc:Fallback>
      </mc:AlternateContent>
      <p:sp>
        <p:nvSpPr>
          <p:cNvPr id="10" name="ZoneTexte 9">
            <a:extLst>
              <a:ext uri="{FF2B5EF4-FFF2-40B4-BE49-F238E27FC236}">
                <a16:creationId xmlns:a16="http://schemas.microsoft.com/office/drawing/2014/main" id="{81514B7B-B284-F446-A8CA-E824944F4BC8}"/>
              </a:ext>
            </a:extLst>
          </p:cNvPr>
          <p:cNvSpPr txBox="1"/>
          <p:nvPr/>
        </p:nvSpPr>
        <p:spPr>
          <a:xfrm>
            <a:off x="4326437" y="6263229"/>
            <a:ext cx="3669594" cy="307777"/>
          </a:xfrm>
          <a:prstGeom prst="rect">
            <a:avLst/>
          </a:prstGeom>
          <a:noFill/>
        </p:spPr>
        <p:txBody>
          <a:bodyPr wrap="none" rtlCol="0">
            <a:spAutoFit/>
          </a:bodyPr>
          <a:lstStyle/>
          <a:p>
            <a:r>
              <a:rPr lang="fr-FR" i="1" dirty="0">
                <a:solidFill>
                  <a:srgbClr val="C10000"/>
                </a:solidFill>
                <a:latin typeface="Calibri" panose="020F0502020204030204" pitchFamily="34" charset="0"/>
                <a:cs typeface="Calibri" panose="020F0502020204030204" pitchFamily="34" charset="0"/>
              </a:rPr>
              <a:t>On vérifie, avec le signe, que l’objet est bien réel</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8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8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 grpId="0"/>
      <p:bldP spid="482" grpId="0"/>
      <p:bldP spid="485" grpId="0" animBg="1"/>
      <p:bldP spid="27" grpId="0"/>
      <p:bldP spid="29" grpId="0"/>
      <p:bldP spid="31" grpId="0"/>
      <p:bldP spid="4" grpId="0"/>
      <p:bldP spid="33" grpId="0" animBg="1"/>
      <p:bldP spid="34" grpId="0" animBg="1"/>
      <p:bldP spid="5" grpId="0"/>
      <p:bldP spid="6" grpId="0"/>
      <p:bldP spid="37" grpId="0"/>
      <p:bldP spid="38" grpId="0" animBg="1"/>
      <p:bldP spid="7" grpId="0"/>
      <p:bldP spid="40" grpId="0"/>
      <p:bldP spid="41" grpId="0"/>
      <p:bldP spid="8" grpId="0"/>
      <p:bldP spid="43" grpId="0"/>
      <p:bldP spid="44" grpId="0"/>
      <p:bldP spid="46" grpId="0"/>
      <p:bldP spid="47" grpId="0"/>
      <p:bldP spid="48" grpId="0" animBg="1"/>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22</a:t>
            </a:fld>
            <a:endParaRPr/>
          </a:p>
        </p:txBody>
      </p:sp>
      <p:sp>
        <p:nvSpPr>
          <p:cNvPr id="494" name="Google Shape;494;p19"/>
          <p:cNvSpPr txBox="1"/>
          <p:nvPr/>
        </p:nvSpPr>
        <p:spPr>
          <a:xfrm>
            <a:off x="1115615" y="692696"/>
            <a:ext cx="247843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dirty="0">
                <a:solidFill>
                  <a:srgbClr val="3366FF"/>
                </a:solidFill>
                <a:latin typeface="Calibri"/>
                <a:ea typeface="Calibri"/>
                <a:cs typeface="Calibri"/>
                <a:sym typeface="Calibri"/>
              </a:rPr>
              <a:t>Autre  correction possible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1" name="Google Shape;511;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23</a:t>
            </a:fld>
            <a:endParaRPr/>
          </a:p>
        </p:txBody>
      </p:sp>
      <p:sp>
        <p:nvSpPr>
          <p:cNvPr id="512" name="Google Shape;512;p53"/>
          <p:cNvSpPr txBox="1"/>
          <p:nvPr/>
        </p:nvSpPr>
        <p:spPr>
          <a:xfrm>
            <a:off x="442014" y="508061"/>
            <a:ext cx="5704262"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600" b="0" i="0" u="none" strike="noStrike" cap="none" dirty="0">
                <a:solidFill>
                  <a:srgbClr val="0070C0"/>
                </a:solidFill>
                <a:latin typeface="Arial"/>
                <a:ea typeface="Arial"/>
                <a:cs typeface="Arial"/>
                <a:sym typeface="Arial"/>
              </a:rPr>
              <a:t>Faire une </a:t>
            </a:r>
            <a:r>
              <a:rPr lang="fr-FR" sz="1600" b="0" i="0" u="none" strike="noStrike" cap="none" dirty="0" err="1">
                <a:solidFill>
                  <a:srgbClr val="0070C0"/>
                </a:solidFill>
                <a:latin typeface="Arial"/>
                <a:ea typeface="Arial"/>
                <a:cs typeface="Arial"/>
                <a:sym typeface="Arial"/>
              </a:rPr>
              <a:t>mind</a:t>
            </a:r>
            <a:r>
              <a:rPr lang="fr-FR" sz="1600" b="0" i="0" u="none" strike="noStrike" cap="none" dirty="0">
                <a:solidFill>
                  <a:srgbClr val="0070C0"/>
                </a:solidFill>
                <a:latin typeface="Arial"/>
                <a:ea typeface="Arial"/>
                <a:cs typeface="Arial"/>
                <a:sym typeface="Arial"/>
              </a:rPr>
              <a:t> </a:t>
            </a:r>
            <a:r>
              <a:rPr lang="fr-FR" sz="1600" b="0" i="0" u="none" strike="noStrike" cap="none" dirty="0" err="1">
                <a:solidFill>
                  <a:srgbClr val="0070C0"/>
                </a:solidFill>
                <a:latin typeface="Arial"/>
                <a:ea typeface="Arial"/>
                <a:cs typeface="Arial"/>
                <a:sym typeface="Arial"/>
              </a:rPr>
              <a:t>map</a:t>
            </a:r>
            <a:r>
              <a:rPr lang="fr-FR" sz="1600" b="0" i="0" u="none" strike="noStrike" cap="none" dirty="0">
                <a:solidFill>
                  <a:srgbClr val="0070C0"/>
                </a:solidFill>
                <a:latin typeface="Arial"/>
                <a:ea typeface="Arial"/>
                <a:cs typeface="Arial"/>
                <a:sym typeface="Arial"/>
              </a:rPr>
              <a:t> sur le calcul de la position d’un objet à partir de différentes situations</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24</a:t>
            </a:fld>
            <a:endParaRPr/>
          </a:p>
        </p:txBody>
      </p:sp>
      <p:pic>
        <p:nvPicPr>
          <p:cNvPr id="518" name="Google Shape;518;p54"/>
          <p:cNvPicPr preferRelativeResize="0"/>
          <p:nvPr/>
        </p:nvPicPr>
        <p:blipFill rotWithShape="1">
          <a:blip r:embed="rId3">
            <a:alphaModFix/>
          </a:blip>
          <a:srcRect/>
          <a:stretch/>
        </p:blipFill>
        <p:spPr>
          <a:xfrm>
            <a:off x="7108746" y="5460446"/>
            <a:ext cx="1826697" cy="1291995"/>
          </a:xfrm>
          <a:prstGeom prst="rect">
            <a:avLst/>
          </a:prstGeom>
          <a:noFill/>
          <a:ln>
            <a:noFill/>
          </a:ln>
        </p:spPr>
      </p:pic>
      <p:sp>
        <p:nvSpPr>
          <p:cNvPr id="519" name="Google Shape;519;p54"/>
          <p:cNvSpPr txBox="1"/>
          <p:nvPr/>
        </p:nvSpPr>
        <p:spPr>
          <a:xfrm>
            <a:off x="588985" y="3077817"/>
            <a:ext cx="8201386" cy="707846"/>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2000"/>
              <a:buFont typeface="Arial"/>
              <a:buChar char="•"/>
            </a:pPr>
            <a:r>
              <a:rPr lang="fr-FR" sz="2000" b="0" i="0" u="none" strike="noStrike" cap="none">
                <a:solidFill>
                  <a:schemeClr val="dk1"/>
                </a:solidFill>
                <a:latin typeface="Arial"/>
                <a:ea typeface="Arial"/>
                <a:cs typeface="Arial"/>
                <a:sym typeface="Arial"/>
              </a:rPr>
              <a:t>Faire le test individuellement « Test « mieux se connaître » </a:t>
            </a:r>
            <a:r>
              <a:rPr lang="fr-FR" sz="2000" b="0" i="0" u="none" strike="noStrike" cap="none">
                <a:solidFill>
                  <a:schemeClr val="dk1"/>
                </a:solidFill>
                <a:latin typeface="Calibri"/>
                <a:ea typeface="Calibri"/>
                <a:cs typeface="Calibri"/>
                <a:sym typeface="Calibri"/>
              </a:rPr>
              <a:t>:  afin de savoir ce que vous pourriez améliorer pour réussir dans vos études.</a:t>
            </a:r>
            <a:r>
              <a:rPr lang="fr-FR" sz="20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20" name="Google Shape;520;p54"/>
          <p:cNvSpPr txBox="1"/>
          <p:nvPr/>
        </p:nvSpPr>
        <p:spPr>
          <a:xfrm>
            <a:off x="1264912" y="4451302"/>
            <a:ext cx="6697829" cy="1415732"/>
          </a:xfrm>
          <a:prstGeom prst="rect">
            <a:avLst/>
          </a:prstGeom>
          <a:noFill/>
          <a:ln>
            <a:noFill/>
          </a:ln>
        </p:spPr>
        <p:txBody>
          <a:bodyPr spcFirstLastPara="1" wrap="square" lIns="91425" tIns="45700" rIns="91425" bIns="45700" anchor="t" anchorCtr="0">
            <a:spAutoFit/>
          </a:bodyPr>
          <a:lstStyle/>
          <a:p>
            <a:pPr lvl="0">
              <a:buSzPts val="1800"/>
            </a:pPr>
            <a:r>
              <a:rPr lang="fr-FR" sz="1800" dirty="0">
                <a:solidFill>
                  <a:schemeClr val="tx1"/>
                </a:solidFill>
                <a:latin typeface="Calibri"/>
                <a:ea typeface="Calibri"/>
                <a:cs typeface="Calibri"/>
                <a:sym typeface="Calibri"/>
              </a:rPr>
              <a:t>🡪</a:t>
            </a:r>
            <a:r>
              <a:rPr lang="fr-FR" sz="1800" b="0" i="0" u="none" strike="noStrike" cap="none" dirty="0">
                <a:solidFill>
                  <a:schemeClr val="tx1"/>
                </a:solidFill>
                <a:latin typeface="Arial"/>
                <a:ea typeface="Arial"/>
                <a:cs typeface="Arial"/>
                <a:sym typeface="Arial"/>
              </a:rPr>
              <a:t> </a:t>
            </a:r>
            <a:r>
              <a:rPr lang="fr-FR" sz="1800" b="1" i="0" u="none" strike="noStrike" cap="none" dirty="0">
                <a:solidFill>
                  <a:schemeClr val="tx1"/>
                </a:solidFill>
                <a:latin typeface="Arial"/>
                <a:ea typeface="Arial"/>
                <a:cs typeface="Arial"/>
                <a:sym typeface="Arial"/>
              </a:rPr>
              <a:t>L</a:t>
            </a:r>
            <a:r>
              <a:rPr lang="fr-FR" sz="1800" b="1" i="0" u="none" strike="noStrike" cap="none" dirty="0">
                <a:solidFill>
                  <a:schemeClr val="dk1"/>
                </a:solidFill>
                <a:latin typeface="Arial"/>
                <a:ea typeface="Arial"/>
                <a:cs typeface="Arial"/>
                <a:sym typeface="Arial"/>
              </a:rPr>
              <a:t>’analyse des réponses</a:t>
            </a:r>
            <a:r>
              <a:rPr lang="fr-FR" sz="1800" b="0" i="0" u="none" strike="noStrike" cap="none" dirty="0">
                <a:solidFill>
                  <a:schemeClr val="dk1"/>
                </a:solidFill>
                <a:latin typeface="Arial"/>
                <a:ea typeface="Arial"/>
                <a:cs typeface="Arial"/>
                <a:sym typeface="Arial"/>
              </a:rPr>
              <a:t> au test :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fr-FR" sz="1800" b="0" i="0" u="none" strike="noStrike" cap="none" dirty="0">
                <a:solidFill>
                  <a:schemeClr val="dk1"/>
                </a:solidFill>
                <a:latin typeface="Arial"/>
                <a:ea typeface="Arial"/>
                <a:cs typeface="Arial"/>
                <a:sym typeface="Arial"/>
              </a:rPr>
              <a:t>     Site d ’Hélène Weber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fr-FR" sz="1600" b="0" i="0" u="sng" strike="noStrike" cap="none" dirty="0">
                <a:solidFill>
                  <a:srgbClr val="0070C0"/>
                </a:solidFill>
                <a:latin typeface="Arial"/>
                <a:ea typeface="Arial"/>
                <a:cs typeface="Arial"/>
                <a:sym typeface="Arial"/>
                <a:hlinkClick r:id="rId4">
                  <a:extLst>
                    <a:ext uri="{A12FA001-AC4F-418D-AE19-62706E023703}">
                      <ahyp:hlinkClr xmlns:ahyp="http://schemas.microsoft.com/office/drawing/2018/hyperlinkcolor" val="tx"/>
                    </a:ext>
                  </a:extLst>
                </a:hlinkClick>
              </a:rPr>
              <a:t>http://donnezdusens.fr/wp-content/uploads/2016/04/R%C3%A9sultats-test-1.pdf</a:t>
            </a:r>
            <a:endParaRPr sz="1600" b="0" i="0" u="sng" strike="noStrike" cap="none" dirty="0">
              <a:solidFill>
                <a:srgbClr val="0070C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521" name="Google Shape;521;p54"/>
          <p:cNvSpPr txBox="1"/>
          <p:nvPr/>
        </p:nvSpPr>
        <p:spPr>
          <a:xfrm>
            <a:off x="1264912" y="3928661"/>
            <a:ext cx="6052391"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dirty="0">
                <a:solidFill>
                  <a:srgbClr val="0070C0"/>
                </a:solidFill>
                <a:latin typeface="Calibri"/>
                <a:ea typeface="Calibri"/>
                <a:cs typeface="Calibri"/>
                <a:sym typeface="Calibri"/>
              </a:rPr>
              <a:t>🡪 Sur e-campus LSMTMP : </a:t>
            </a:r>
            <a:r>
              <a:rPr lang="fr-FR" sz="1800" b="1" i="0" u="none" strike="noStrike" cap="none" dirty="0">
                <a:solidFill>
                  <a:srgbClr val="0070C0"/>
                </a:solidFill>
                <a:latin typeface="Calibri"/>
                <a:ea typeface="Calibri"/>
                <a:cs typeface="Calibri"/>
                <a:sym typeface="Calibri"/>
              </a:rPr>
              <a:t>A FAIRE par le responsable de l’UE</a:t>
            </a:r>
            <a:endParaRPr sz="1400" b="1" i="0" u="none" strike="noStrike" cap="none" dirty="0">
              <a:solidFill>
                <a:srgbClr val="000000"/>
              </a:solidFill>
              <a:latin typeface="Arial"/>
              <a:ea typeface="Arial"/>
              <a:cs typeface="Arial"/>
              <a:sym typeface="Arial"/>
            </a:endParaRPr>
          </a:p>
        </p:txBody>
      </p:sp>
      <p:sp>
        <p:nvSpPr>
          <p:cNvPr id="522" name="Google Shape;522;p54"/>
          <p:cNvSpPr/>
          <p:nvPr/>
        </p:nvSpPr>
        <p:spPr>
          <a:xfrm>
            <a:off x="371387" y="669866"/>
            <a:ext cx="566212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400" b="1" i="0" u="none" strike="noStrike" cap="none">
                <a:solidFill>
                  <a:srgbClr val="7030A0"/>
                </a:solidFill>
                <a:latin typeface="Calibri"/>
                <a:ea typeface="Calibri"/>
                <a:cs typeface="Calibri"/>
                <a:sym typeface="Calibri"/>
              </a:rPr>
              <a:t>Travail Personnel pour la séance suivante</a:t>
            </a:r>
            <a:endParaRPr sz="2400" b="0" i="0" u="none" strike="noStrike" cap="none">
              <a:solidFill>
                <a:srgbClr val="7030A0"/>
              </a:solidFill>
              <a:latin typeface="Calibri"/>
              <a:ea typeface="Calibri"/>
              <a:cs typeface="Calibri"/>
              <a:sym typeface="Calibri"/>
            </a:endParaRPr>
          </a:p>
        </p:txBody>
      </p:sp>
      <p:sp>
        <p:nvSpPr>
          <p:cNvPr id="523" name="Google Shape;523;p54"/>
          <p:cNvSpPr txBox="1"/>
          <p:nvPr/>
        </p:nvSpPr>
        <p:spPr>
          <a:xfrm>
            <a:off x="528511" y="1173434"/>
            <a:ext cx="7711722" cy="646290"/>
          </a:xfrm>
          <a:prstGeom prst="rect">
            <a:avLst/>
          </a:prstGeom>
          <a:noFill/>
          <a:ln>
            <a:noFill/>
          </a:ln>
        </p:spPr>
        <p:txBody>
          <a:bodyPr spcFirstLastPara="1" wrap="square" lIns="91425" tIns="45700" rIns="91425" bIns="45700" anchor="t" anchorCtr="0">
            <a:spAutoFit/>
          </a:bodyPr>
          <a:lstStyle/>
          <a:p>
            <a:pPr marL="285750" lvl="0" indent="-285750">
              <a:buSzPts val="1800"/>
              <a:buFont typeface="Arial"/>
              <a:buChar char="•"/>
            </a:pPr>
            <a:r>
              <a:rPr lang="fr-FR" sz="1800" b="1" i="0" u="none" strike="noStrike" cap="none" dirty="0">
                <a:solidFill>
                  <a:srgbClr val="0070C0"/>
                </a:solidFill>
                <a:latin typeface="Arial"/>
                <a:ea typeface="Arial"/>
                <a:cs typeface="Arial"/>
                <a:sym typeface="Arial"/>
              </a:rPr>
              <a:t>Challenge :</a:t>
            </a:r>
            <a:r>
              <a:rPr lang="fr-FR" sz="1800" b="1" i="0" u="none" strike="noStrike" cap="none" dirty="0">
                <a:solidFill>
                  <a:srgbClr val="C00000"/>
                </a:solidFill>
                <a:latin typeface="Arial"/>
                <a:ea typeface="Arial"/>
                <a:cs typeface="Arial"/>
                <a:sym typeface="Arial"/>
              </a:rPr>
              <a:t> </a:t>
            </a:r>
            <a:r>
              <a:rPr lang="fr-FR" sz="1800" b="0" i="0" u="none" strike="noStrike" cap="none" dirty="0">
                <a:solidFill>
                  <a:schemeClr val="dk1"/>
                </a:solidFill>
                <a:latin typeface="Arial"/>
                <a:ea typeface="Arial"/>
                <a:cs typeface="Arial"/>
                <a:sym typeface="Arial"/>
              </a:rPr>
              <a:t>Compléter  la  carte mentale sur le calcul </a:t>
            </a:r>
            <a:r>
              <a:rPr lang="fr-FR" sz="1800" dirty="0">
                <a:solidFill>
                  <a:srgbClr val="0070C0"/>
                </a:solidFill>
              </a:rPr>
              <a:t>de la position d’un objet à partir de différentes situations</a:t>
            </a:r>
            <a:endParaRPr dirty="0"/>
          </a:p>
        </p:txBody>
      </p:sp>
      <p:sp>
        <p:nvSpPr>
          <p:cNvPr id="524" name="Google Shape;524;p54"/>
          <p:cNvSpPr/>
          <p:nvPr/>
        </p:nvSpPr>
        <p:spPr>
          <a:xfrm>
            <a:off x="787559" y="1961764"/>
            <a:ext cx="5858540" cy="784830"/>
          </a:xfrm>
          <a:prstGeom prst="rect">
            <a:avLst/>
          </a:prstGeom>
          <a:noFill/>
          <a:ln>
            <a:noFill/>
          </a:ln>
        </p:spPr>
        <p:txBody>
          <a:bodyPr spcFirstLastPara="1" wrap="square" lIns="91425" tIns="45700" rIns="91425" bIns="45700" anchor="t" anchorCtr="0">
            <a:spAutoFit/>
          </a:bodyPr>
          <a:lstStyle/>
          <a:p>
            <a:pPr marL="815975" marR="0" lvl="1" indent="-358775" algn="l" rtl="0">
              <a:lnSpc>
                <a:spcPct val="100000"/>
              </a:lnSpc>
              <a:spcBef>
                <a:spcPts val="0"/>
              </a:spcBef>
              <a:spcAft>
                <a:spcPts val="0"/>
              </a:spcAft>
              <a:buClr>
                <a:srgbClr val="000000"/>
              </a:buClr>
              <a:buSzPts val="2000"/>
              <a:buFont typeface="Noto Sans Symbols"/>
              <a:buChar char="⮚"/>
            </a:pPr>
            <a:r>
              <a:rPr lang="fr-FR" sz="2000" b="0" i="0" u="none" strike="noStrike" cap="none">
                <a:solidFill>
                  <a:srgbClr val="000000"/>
                </a:solidFill>
                <a:latin typeface="Arial"/>
                <a:ea typeface="Arial"/>
                <a:cs typeface="Arial"/>
                <a:sym typeface="Arial"/>
              </a:rPr>
              <a:t>Prix de </a:t>
            </a:r>
            <a:r>
              <a:rPr lang="fr-FR" sz="2000" b="1" i="0" u="none" strike="noStrike" cap="none">
                <a:solidFill>
                  <a:srgbClr val="366092"/>
                </a:solidFill>
                <a:latin typeface="Arial"/>
                <a:ea typeface="Arial"/>
                <a:cs typeface="Arial"/>
                <a:sym typeface="Arial"/>
              </a:rPr>
              <a:t>la plus pertinente </a:t>
            </a:r>
            <a:r>
              <a:rPr lang="fr-FR" sz="2000" b="0" i="0" u="none" strike="noStrike" cap="none">
                <a:solidFill>
                  <a:srgbClr val="000000"/>
                </a:solidFill>
                <a:latin typeface="Arial"/>
                <a:ea typeface="Arial"/>
                <a:cs typeface="Arial"/>
                <a:sym typeface="Arial"/>
              </a:rPr>
              <a:t>Minmap </a:t>
            </a:r>
            <a:endParaRPr/>
          </a:p>
          <a:p>
            <a:pPr marL="815975" marR="0" lvl="1" indent="-358775" algn="l" rtl="0">
              <a:lnSpc>
                <a:spcPct val="100000"/>
              </a:lnSpc>
              <a:spcBef>
                <a:spcPts val="600"/>
              </a:spcBef>
              <a:spcAft>
                <a:spcPts val="0"/>
              </a:spcAft>
              <a:buClr>
                <a:srgbClr val="000000"/>
              </a:buClr>
              <a:buSzPts val="2000"/>
              <a:buFont typeface="Noto Sans Symbols"/>
              <a:buChar char="⮚"/>
            </a:pPr>
            <a:r>
              <a:rPr lang="fr-FR" sz="2000" b="0" i="0" u="none" strike="noStrike" cap="none">
                <a:solidFill>
                  <a:srgbClr val="000000"/>
                </a:solidFill>
                <a:latin typeface="Arial"/>
                <a:ea typeface="Arial"/>
                <a:cs typeface="Arial"/>
                <a:sym typeface="Arial"/>
              </a:rPr>
              <a:t>Prix de </a:t>
            </a:r>
            <a:r>
              <a:rPr lang="fr-FR" sz="2000" b="1" i="0" u="none" strike="noStrike" cap="none">
                <a:solidFill>
                  <a:srgbClr val="366092"/>
                </a:solidFill>
                <a:latin typeface="Arial"/>
                <a:ea typeface="Arial"/>
                <a:cs typeface="Arial"/>
                <a:sym typeface="Arial"/>
              </a:rPr>
              <a:t>la plus belle </a:t>
            </a:r>
            <a:r>
              <a:rPr lang="fr-FR" sz="2000" b="0" i="0" u="none" strike="noStrike" cap="none">
                <a:solidFill>
                  <a:srgbClr val="000000"/>
                </a:solidFill>
                <a:latin typeface="Arial"/>
                <a:ea typeface="Arial"/>
                <a:cs typeface="Arial"/>
                <a:sym typeface="Arial"/>
              </a:rPr>
              <a:t>Mindmap</a:t>
            </a:r>
            <a:endParaRPr sz="2000" b="0" i="0" u="none" strike="noStrike" cap="none">
              <a:solidFill>
                <a:srgbClr val="000000"/>
              </a:solidFill>
              <a:latin typeface="Arial"/>
              <a:ea typeface="Arial"/>
              <a:cs typeface="Arial"/>
              <a:sym typeface="Arial"/>
            </a:endParaRPr>
          </a:p>
        </p:txBody>
      </p:sp>
      <p:pic>
        <p:nvPicPr>
          <p:cNvPr id="525" name="Google Shape;525;p54"/>
          <p:cNvPicPr preferRelativeResize="0"/>
          <p:nvPr/>
        </p:nvPicPr>
        <p:blipFill rotWithShape="1">
          <a:blip r:embed="rId5">
            <a:alphaModFix/>
          </a:blip>
          <a:srcRect/>
          <a:stretch/>
        </p:blipFill>
        <p:spPr>
          <a:xfrm rot="1118556">
            <a:off x="6788129" y="1927677"/>
            <a:ext cx="1091936" cy="1067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5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25</a:t>
            </a:fld>
            <a:endParaRPr/>
          </a:p>
        </p:txBody>
      </p:sp>
      <p:sp>
        <p:nvSpPr>
          <p:cNvPr id="531" name="Google Shape;531;p55"/>
          <p:cNvSpPr txBox="1"/>
          <p:nvPr/>
        </p:nvSpPr>
        <p:spPr>
          <a:xfrm>
            <a:off x="602497" y="1460677"/>
            <a:ext cx="200247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800" b="0" i="0" u="none" strike="noStrike" cap="none">
                <a:solidFill>
                  <a:srgbClr val="0070C0"/>
                </a:solidFill>
                <a:latin typeface="Arial"/>
                <a:ea typeface="Arial"/>
                <a:cs typeface="Arial"/>
                <a:sym typeface="Arial"/>
              </a:rPr>
              <a:t>Séance 2 : </a:t>
            </a:r>
            <a:endParaRPr/>
          </a:p>
        </p:txBody>
      </p:sp>
      <p:sp>
        <p:nvSpPr>
          <p:cNvPr id="532" name="Google Shape;532;p55"/>
          <p:cNvSpPr txBox="1"/>
          <p:nvPr/>
        </p:nvSpPr>
        <p:spPr>
          <a:xfrm>
            <a:off x="596594" y="2117463"/>
            <a:ext cx="591052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400" b="1" i="0" u="none" strike="noStrike" cap="none">
                <a:solidFill>
                  <a:srgbClr val="7030A0"/>
                </a:solidFill>
                <a:latin typeface="Calibri"/>
                <a:ea typeface="Calibri"/>
                <a:cs typeface="Calibri"/>
                <a:sym typeface="Calibri"/>
              </a:rPr>
              <a:t>6- Debriefing sur le calcul de concentrations </a:t>
            </a:r>
            <a:endParaRPr sz="1400" b="0" i="0" u="none" strike="noStrike" cap="none">
              <a:solidFill>
                <a:srgbClr val="000000"/>
              </a:solidFill>
              <a:latin typeface="Arial"/>
              <a:ea typeface="Arial"/>
              <a:cs typeface="Arial"/>
              <a:sym typeface="Arial"/>
            </a:endParaRPr>
          </a:p>
        </p:txBody>
      </p:sp>
      <p:sp>
        <p:nvSpPr>
          <p:cNvPr id="533" name="Google Shape;533;p55"/>
          <p:cNvSpPr/>
          <p:nvPr/>
        </p:nvSpPr>
        <p:spPr>
          <a:xfrm>
            <a:off x="514343" y="2795480"/>
            <a:ext cx="570540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400" b="1" i="0" u="none" strike="noStrike" cap="none">
                <a:solidFill>
                  <a:srgbClr val="7030A0"/>
                </a:solidFill>
                <a:latin typeface="Calibri"/>
                <a:ea typeface="Calibri"/>
                <a:cs typeface="Calibri"/>
                <a:sym typeface="Calibri"/>
              </a:rPr>
              <a:t> 7- Présentation de la taxonomie de Bloom </a:t>
            </a:r>
            <a:endParaRPr sz="2400" b="0" i="0" u="none" strike="noStrike" cap="none">
              <a:solidFill>
                <a:srgbClr val="7030A0"/>
              </a:solidFill>
              <a:latin typeface="Calibri"/>
              <a:ea typeface="Calibri"/>
              <a:cs typeface="Calibri"/>
              <a:sym typeface="Calibri"/>
            </a:endParaRPr>
          </a:p>
        </p:txBody>
      </p:sp>
      <p:sp>
        <p:nvSpPr>
          <p:cNvPr id="534" name="Google Shape;534;p55"/>
          <p:cNvSpPr txBox="1"/>
          <p:nvPr/>
        </p:nvSpPr>
        <p:spPr>
          <a:xfrm>
            <a:off x="596594" y="3473538"/>
            <a:ext cx="764584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400" b="1" i="0" u="none" strike="noStrike" cap="none">
                <a:solidFill>
                  <a:srgbClr val="7030A0"/>
                </a:solidFill>
                <a:latin typeface="Calibri"/>
                <a:ea typeface="Calibri"/>
                <a:cs typeface="Calibri"/>
                <a:sym typeface="Calibri"/>
              </a:rPr>
              <a:t>8- Les différents types de fiches</a:t>
            </a:r>
            <a:endParaRPr sz="2400" b="0" i="0" u="none" strike="noStrike" cap="none">
              <a:solidFill>
                <a:srgbClr val="000000"/>
              </a:solidFill>
              <a:latin typeface="Arial"/>
              <a:ea typeface="Arial"/>
              <a:cs typeface="Arial"/>
              <a:sym typeface="Arial"/>
            </a:endParaRPr>
          </a:p>
        </p:txBody>
      </p:sp>
      <p:sp>
        <p:nvSpPr>
          <p:cNvPr id="535" name="Google Shape;535;p55"/>
          <p:cNvSpPr/>
          <p:nvPr/>
        </p:nvSpPr>
        <p:spPr>
          <a:xfrm>
            <a:off x="596594" y="4151555"/>
            <a:ext cx="647405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rgbClr val="7030A0"/>
                </a:solidFill>
                <a:latin typeface="Calibri"/>
                <a:ea typeface="Calibri"/>
                <a:cs typeface="Calibri"/>
                <a:sym typeface="Calibri"/>
              </a:rPr>
              <a:t>4- Qu’est-ce qui a changé depuis le lycée?</a:t>
            </a:r>
            <a:endParaRPr sz="2400" b="1" i="0" u="none" strike="noStrike" cap="none">
              <a:solidFill>
                <a:srgbClr val="7030A0"/>
              </a:solidFill>
              <a:latin typeface="Calibri"/>
              <a:ea typeface="Calibri"/>
              <a:cs typeface="Calibri"/>
              <a:sym typeface="Calibri"/>
            </a:endParaRPr>
          </a:p>
        </p:txBody>
      </p:sp>
      <p:sp>
        <p:nvSpPr>
          <p:cNvPr id="536" name="Google Shape;536;p55"/>
          <p:cNvSpPr/>
          <p:nvPr/>
        </p:nvSpPr>
        <p:spPr>
          <a:xfrm>
            <a:off x="596594" y="4829572"/>
            <a:ext cx="841981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rgbClr val="7030A0"/>
                </a:solidFill>
                <a:latin typeface="Calibri"/>
                <a:ea typeface="Calibri"/>
                <a:cs typeface="Calibri"/>
                <a:sym typeface="Calibri"/>
              </a:rPr>
              <a:t>5- Quels sont les niveaux de difficultés rencontrés à l’université ?</a:t>
            </a:r>
            <a:endParaRPr sz="2400" b="1" i="0" u="none" strike="noStrike" cap="none">
              <a:solidFill>
                <a:srgbClr val="7030A0"/>
              </a:solidFill>
              <a:latin typeface="Calibri"/>
              <a:ea typeface="Calibri"/>
              <a:cs typeface="Calibri"/>
              <a:sym typeface="Calibri"/>
            </a:endParaRPr>
          </a:p>
        </p:txBody>
      </p:sp>
      <p:sp>
        <p:nvSpPr>
          <p:cNvPr id="537" name="Google Shape;537;p55"/>
          <p:cNvSpPr/>
          <p:nvPr/>
        </p:nvSpPr>
        <p:spPr>
          <a:xfrm>
            <a:off x="2520501" y="179538"/>
            <a:ext cx="4572000" cy="1045223"/>
          </a:xfrm>
          <a:prstGeom prst="rect">
            <a:avLst/>
          </a:prstGeom>
          <a:noFill/>
          <a:ln>
            <a:noFill/>
          </a:ln>
        </p:spPr>
        <p:txBody>
          <a:bodyPr spcFirstLastPara="1" wrap="square" lIns="91425" tIns="45700" rIns="91425" bIns="45700" anchor="t" anchorCtr="0">
            <a:spAutoFit/>
          </a:bodyPr>
          <a:lstStyle/>
          <a:p>
            <a:pPr marL="0" marR="0" lvl="0" indent="0" algn="ctr" rtl="0">
              <a:lnSpc>
                <a:spcPct val="107916"/>
              </a:lnSpc>
              <a:spcBef>
                <a:spcPts val="0"/>
              </a:spcBef>
              <a:spcAft>
                <a:spcPts val="0"/>
              </a:spcAft>
              <a:buNone/>
            </a:pPr>
            <a:r>
              <a:rPr lang="fr-FR" sz="2400" b="1" i="0" u="none" strike="noStrike" cap="none">
                <a:solidFill>
                  <a:srgbClr val="0070C0"/>
                </a:solidFill>
                <a:latin typeface="Calibri"/>
                <a:ea typeface="Calibri"/>
                <a:cs typeface="Calibri"/>
                <a:sym typeface="Calibri"/>
              </a:rPr>
              <a:t>Différence Lycée - Université </a:t>
            </a:r>
            <a:endParaRPr/>
          </a:p>
          <a:p>
            <a:pPr marL="0" marR="0" lvl="0" indent="0" algn="ctr" rtl="0">
              <a:lnSpc>
                <a:spcPct val="100000"/>
              </a:lnSpc>
              <a:spcBef>
                <a:spcPts val="0"/>
              </a:spcBef>
              <a:spcAft>
                <a:spcPts val="0"/>
              </a:spcAft>
              <a:buNone/>
            </a:pPr>
            <a:r>
              <a:rPr lang="fr-FR" sz="2400" b="1" i="0" u="none" strike="noStrike" cap="none">
                <a:solidFill>
                  <a:srgbClr val="0070C0"/>
                </a:solidFill>
                <a:latin typeface="Calibri"/>
                <a:ea typeface="Calibri"/>
                <a:cs typeface="Calibri"/>
                <a:sym typeface="Calibri"/>
              </a:rPr>
              <a:t>Compréhension profonde</a:t>
            </a:r>
            <a:r>
              <a:rPr lang="fr-FR" sz="3600" b="1" i="0" u="none" strike="noStrike" cap="none">
                <a:solidFill>
                  <a:srgbClr val="7030A0"/>
                </a:solidFill>
                <a:latin typeface="Calibri"/>
                <a:ea typeface="Calibri"/>
                <a:cs typeface="Calibri"/>
                <a:sym typeface="Calibri"/>
              </a:rPr>
              <a:t> </a:t>
            </a:r>
            <a:endParaRPr sz="2000" b="1"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96" name="Google Shape;596;p56"/>
          <p:cNvSpPr txBox="1"/>
          <p:nvPr/>
        </p:nvSpPr>
        <p:spPr>
          <a:xfrm>
            <a:off x="150222" y="427776"/>
            <a:ext cx="591052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400" b="1" i="0" u="none" strike="noStrike" cap="none">
                <a:solidFill>
                  <a:srgbClr val="7030A0"/>
                </a:solidFill>
                <a:latin typeface="Calibri"/>
                <a:ea typeface="Calibri"/>
                <a:cs typeface="Calibri"/>
                <a:sym typeface="Calibri"/>
              </a:rPr>
              <a:t>6- Debriefing sur le calcul de concentrations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fr-FR" sz="1800"/>
              <a:t>27</a:t>
            </a:fld>
            <a:endParaRPr sz="1800"/>
          </a:p>
        </p:txBody>
      </p:sp>
      <p:sp>
        <p:nvSpPr>
          <p:cNvPr id="608" name="Google Shape;608;p20"/>
          <p:cNvSpPr txBox="1"/>
          <p:nvPr/>
        </p:nvSpPr>
        <p:spPr>
          <a:xfrm>
            <a:off x="3300397" y="3496637"/>
            <a:ext cx="1159292"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fr-FR" sz="1800" b="0" i="0" u="none" strike="noStrike" cap="none">
                <a:solidFill>
                  <a:schemeClr val="lt1"/>
                </a:solidFill>
                <a:latin typeface="Arial"/>
                <a:ea typeface="Arial"/>
                <a:cs typeface="Arial"/>
                <a:sym typeface="Arial"/>
              </a:rPr>
              <a:t>Appliquer</a:t>
            </a:r>
            <a:endParaRPr sz="1400" b="0" i="0" u="none" strike="noStrike" cap="none">
              <a:solidFill>
                <a:srgbClr val="000000"/>
              </a:solidFill>
              <a:latin typeface="Arial"/>
              <a:ea typeface="Arial"/>
              <a:cs typeface="Arial"/>
              <a:sym typeface="Arial"/>
            </a:endParaRPr>
          </a:p>
        </p:txBody>
      </p:sp>
      <p:sp>
        <p:nvSpPr>
          <p:cNvPr id="609" name="Google Shape;609;p20"/>
          <p:cNvSpPr txBox="1"/>
          <p:nvPr/>
        </p:nvSpPr>
        <p:spPr>
          <a:xfrm>
            <a:off x="3525696" y="4133001"/>
            <a:ext cx="2428870" cy="646331"/>
          </a:xfrm>
          <a:prstGeom prst="rect">
            <a:avLst/>
          </a:prstGeom>
          <a:solidFill>
            <a:srgbClr val="9933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800"/>
              <a:buFont typeface="Arial"/>
              <a:buNone/>
            </a:pPr>
            <a:r>
              <a:rPr lang="fr-FR" sz="1800" b="0" i="0" u="none" strike="noStrike" cap="none">
                <a:solidFill>
                  <a:schemeClr val="lt1"/>
                </a:solidFill>
                <a:latin typeface="Arial"/>
                <a:ea typeface="Arial"/>
                <a:cs typeface="Arial"/>
                <a:sym typeface="Arial"/>
              </a:rPr>
              <a:t>Comprendre, décrire,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800"/>
              <a:buFont typeface="Arial"/>
              <a:buNone/>
            </a:pPr>
            <a:r>
              <a:rPr lang="fr-FR" sz="1800" b="0" i="0" u="none" strike="noStrike" cap="none">
                <a:solidFill>
                  <a:schemeClr val="lt1"/>
                </a:solidFill>
                <a:latin typeface="Arial"/>
                <a:ea typeface="Arial"/>
                <a:cs typeface="Arial"/>
                <a:sym typeface="Arial"/>
              </a:rPr>
              <a:t>expliquer</a:t>
            </a:r>
            <a:endParaRPr sz="1400" b="0" i="0" u="none" strike="noStrike" cap="none">
              <a:solidFill>
                <a:srgbClr val="000000"/>
              </a:solidFill>
              <a:latin typeface="Arial"/>
              <a:ea typeface="Arial"/>
              <a:cs typeface="Arial"/>
              <a:sym typeface="Arial"/>
            </a:endParaRPr>
          </a:p>
        </p:txBody>
      </p:sp>
      <p:sp>
        <p:nvSpPr>
          <p:cNvPr id="610" name="Google Shape;610;p20"/>
          <p:cNvSpPr txBox="1"/>
          <p:nvPr/>
        </p:nvSpPr>
        <p:spPr>
          <a:xfrm>
            <a:off x="2419164" y="4863233"/>
            <a:ext cx="2544286" cy="369332"/>
          </a:xfrm>
          <a:prstGeom prst="rect">
            <a:avLst/>
          </a:prstGeom>
          <a:solidFill>
            <a:srgbClr val="0099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fr-FR" sz="1800" b="0" i="0" u="none" strike="noStrike" cap="none">
                <a:solidFill>
                  <a:schemeClr val="lt1"/>
                </a:solidFill>
                <a:latin typeface="Arial"/>
                <a:ea typeface="Arial"/>
                <a:cs typeface="Arial"/>
                <a:sym typeface="Arial"/>
              </a:rPr>
              <a:t>Connaître – mémoriser</a:t>
            </a:r>
            <a:endParaRPr sz="1400" b="0" i="0" u="none" strike="noStrike" cap="none">
              <a:solidFill>
                <a:srgbClr val="000000"/>
              </a:solidFill>
              <a:latin typeface="Arial"/>
              <a:ea typeface="Arial"/>
              <a:cs typeface="Arial"/>
              <a:sym typeface="Arial"/>
            </a:endParaRPr>
          </a:p>
        </p:txBody>
      </p:sp>
      <p:sp>
        <p:nvSpPr>
          <p:cNvPr id="611" name="Google Shape;611;p20"/>
          <p:cNvSpPr txBox="1"/>
          <p:nvPr/>
        </p:nvSpPr>
        <p:spPr>
          <a:xfrm>
            <a:off x="3691307" y="2689436"/>
            <a:ext cx="2428870" cy="646331"/>
          </a:xfrm>
          <a:prstGeom prst="rect">
            <a:avLst/>
          </a:prstGeom>
          <a:solidFill>
            <a:srgbClr val="C000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fr-FR" sz="1800" b="0" i="0" u="none" strike="noStrike" cap="none">
                <a:solidFill>
                  <a:schemeClr val="lt1"/>
                </a:solidFill>
                <a:latin typeface="Arial"/>
                <a:ea typeface="Arial"/>
                <a:cs typeface="Arial"/>
                <a:sym typeface="Arial"/>
              </a:rPr>
              <a:t>Analyser, choisir la méthode</a:t>
            </a:r>
            <a:endParaRPr sz="1400" b="0" i="0" u="none" strike="noStrike" cap="none">
              <a:solidFill>
                <a:srgbClr val="000000"/>
              </a:solidFill>
              <a:latin typeface="Arial"/>
              <a:ea typeface="Arial"/>
              <a:cs typeface="Arial"/>
              <a:sym typeface="Arial"/>
            </a:endParaRPr>
          </a:p>
        </p:txBody>
      </p:sp>
      <p:sp>
        <p:nvSpPr>
          <p:cNvPr id="612" name="Google Shape;612;p20"/>
          <p:cNvSpPr txBox="1"/>
          <p:nvPr/>
        </p:nvSpPr>
        <p:spPr>
          <a:xfrm rot="369944">
            <a:off x="6424517" y="2659696"/>
            <a:ext cx="1512168" cy="2646878"/>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600"/>
              <a:buFont typeface="Arial"/>
              <a:buNone/>
            </a:pPr>
            <a:r>
              <a:rPr lang="fr-FR" sz="16600" b="1" i="0" u="none" strike="noStrike" cap="none">
                <a:solidFill>
                  <a:srgbClr val="3F3F3F"/>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613" name="Google Shape;613;p20"/>
          <p:cNvSpPr txBox="1"/>
          <p:nvPr/>
        </p:nvSpPr>
        <p:spPr>
          <a:xfrm rot="-1161137">
            <a:off x="1484585" y="2742877"/>
            <a:ext cx="22026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a:solidFill>
                  <a:srgbClr val="C00000"/>
                </a:solidFill>
                <a:latin typeface="Calibri"/>
                <a:ea typeface="Calibri"/>
                <a:cs typeface="Calibri"/>
                <a:sym typeface="Calibri"/>
              </a:rPr>
              <a:t>Facile ou difficile ?</a:t>
            </a:r>
            <a:endParaRPr sz="1400" b="0" i="0" u="none" strike="noStrike" cap="none">
              <a:solidFill>
                <a:srgbClr val="000000"/>
              </a:solidFill>
              <a:latin typeface="Arial"/>
              <a:ea typeface="Arial"/>
              <a:cs typeface="Arial"/>
              <a:sym typeface="Arial"/>
            </a:endParaRPr>
          </a:p>
        </p:txBody>
      </p:sp>
      <p:sp>
        <p:nvSpPr>
          <p:cNvPr id="614" name="Google Shape;614;p20"/>
          <p:cNvSpPr/>
          <p:nvPr/>
        </p:nvSpPr>
        <p:spPr>
          <a:xfrm>
            <a:off x="58736" y="381689"/>
            <a:ext cx="570540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400" b="1" i="0" u="none" strike="noStrike" cap="none">
                <a:solidFill>
                  <a:srgbClr val="7030A0"/>
                </a:solidFill>
                <a:latin typeface="Calibri"/>
                <a:ea typeface="Calibri"/>
                <a:cs typeface="Calibri"/>
                <a:sym typeface="Calibri"/>
              </a:rPr>
              <a:t> 7- Présentation de la taxonomie de Bloom </a:t>
            </a:r>
            <a:endParaRPr sz="2400" b="0" i="0" u="none" strike="noStrike" cap="none">
              <a:solidFill>
                <a:srgbClr val="7030A0"/>
              </a:solidFill>
              <a:latin typeface="Calibri"/>
              <a:ea typeface="Calibri"/>
              <a:cs typeface="Calibri"/>
              <a:sym typeface="Calibri"/>
            </a:endParaRPr>
          </a:p>
        </p:txBody>
      </p:sp>
      <p:sp>
        <p:nvSpPr>
          <p:cNvPr id="14" name="Google Shape;326;p12">
            <a:extLst>
              <a:ext uri="{FF2B5EF4-FFF2-40B4-BE49-F238E27FC236}">
                <a16:creationId xmlns:a16="http://schemas.microsoft.com/office/drawing/2014/main" id="{5DF9813D-5CD1-A142-89F8-B104D03E1479}"/>
              </a:ext>
            </a:extLst>
          </p:cNvPr>
          <p:cNvSpPr/>
          <p:nvPr/>
        </p:nvSpPr>
        <p:spPr>
          <a:xfrm>
            <a:off x="827584" y="996677"/>
            <a:ext cx="7488832" cy="1908174"/>
          </a:xfrm>
          <a:prstGeom prst="rect">
            <a:avLst/>
          </a:prstGeom>
          <a:noFill/>
          <a:ln>
            <a:noFill/>
          </a:ln>
        </p:spPr>
        <p:txBody>
          <a:bodyPr spcFirstLastPara="1" wrap="square" lIns="91425" tIns="45700" rIns="91425" bIns="45700" anchor="ctr" anchorCtr="0">
            <a:spAutoFit/>
          </a:bodyPr>
          <a:lstStyle/>
          <a:p>
            <a:pPr marL="41910" lvl="0" algn="just">
              <a:buSzPts val="2000"/>
            </a:pPr>
            <a:r>
              <a:rPr lang="fr-FR" sz="1800" b="1" dirty="0">
                <a:solidFill>
                  <a:srgbClr val="E36C0A"/>
                </a:solidFill>
                <a:latin typeface="Times New Roman"/>
                <a:ea typeface="Times New Roman"/>
                <a:cs typeface="Times New Roman"/>
                <a:sym typeface="Times New Roman"/>
              </a:rPr>
              <a:t>3 - Résoudre cet exercice </a:t>
            </a:r>
          </a:p>
          <a:p>
            <a:pPr marL="41910" lvl="0" algn="just">
              <a:buSzPts val="2000"/>
            </a:pPr>
            <a:endParaRPr lang="fr-FR" sz="1800" b="1" dirty="0">
              <a:solidFill>
                <a:srgbClr val="E36C0A"/>
              </a:solidFill>
              <a:latin typeface="Times New Roman"/>
              <a:ea typeface="Times New Roman"/>
              <a:cs typeface="Times New Roman"/>
              <a:sym typeface="Times New Roman"/>
            </a:endParaRPr>
          </a:p>
          <a:p>
            <a:pPr algn="just"/>
            <a:r>
              <a:rPr lang="fr-FR" sz="1600" dirty="0"/>
              <a:t>Un œil voit parfaitement de près et de loin. La distance entre le cristallin et la rétine pour cet œil vaut 15,4 </a:t>
            </a:r>
            <a:r>
              <a:rPr lang="fr-FR" sz="1600" dirty="0" err="1"/>
              <a:t>mm.</a:t>
            </a:r>
            <a:r>
              <a:rPr lang="fr-FR" sz="1600" dirty="0"/>
              <a:t> Où se situent son </a:t>
            </a:r>
            <a:r>
              <a:rPr lang="fr-FR" sz="1600" dirty="0" err="1"/>
              <a:t>Ponctum</a:t>
            </a:r>
            <a:r>
              <a:rPr lang="fr-FR" sz="1600" dirty="0"/>
              <a:t> </a:t>
            </a:r>
            <a:r>
              <a:rPr lang="fr-FR" sz="1600" dirty="0" err="1"/>
              <a:t>Remotum</a:t>
            </a:r>
            <a:r>
              <a:rPr lang="fr-FR" sz="1600" dirty="0"/>
              <a:t> (PR) et son </a:t>
            </a:r>
            <a:r>
              <a:rPr lang="fr-FR" sz="1600" dirty="0" err="1"/>
              <a:t>Ponctum</a:t>
            </a:r>
            <a:r>
              <a:rPr lang="fr-FR" sz="1600" dirty="0"/>
              <a:t> </a:t>
            </a:r>
            <a:r>
              <a:rPr lang="fr-FR" sz="1600" dirty="0" err="1"/>
              <a:t>Proximum</a:t>
            </a:r>
            <a:r>
              <a:rPr lang="fr-FR" sz="1600" dirty="0"/>
              <a:t> (PP) sachant que la vergence du cristallin peut augmenter de 6 </a:t>
            </a:r>
            <a:r>
              <a:rPr lang="fr-FR" sz="1600" dirty="0" err="1"/>
              <a:t>δ</a:t>
            </a:r>
            <a:r>
              <a:rPr lang="fr-FR" sz="1600" dirty="0"/>
              <a:t> ?</a:t>
            </a: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Arial"/>
              <a:ea typeface="Arial"/>
              <a:cs typeface="Arial"/>
              <a:sym typeface="Arial"/>
            </a:endParaRPr>
          </a:p>
        </p:txBody>
      </p:sp>
      <p:sp>
        <p:nvSpPr>
          <p:cNvPr id="15" name="Google Shape;328;p12">
            <a:extLst>
              <a:ext uri="{FF2B5EF4-FFF2-40B4-BE49-F238E27FC236}">
                <a16:creationId xmlns:a16="http://schemas.microsoft.com/office/drawing/2014/main" id="{94152DF4-F916-2740-A0DA-2D72E8B54402}"/>
              </a:ext>
            </a:extLst>
          </p:cNvPr>
          <p:cNvSpPr/>
          <p:nvPr/>
        </p:nvSpPr>
        <p:spPr>
          <a:xfrm>
            <a:off x="341716" y="3465513"/>
            <a:ext cx="1945422"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1" u="none" strike="noStrike" cap="none" dirty="0">
                <a:solidFill>
                  <a:srgbClr val="0070C0"/>
                </a:solidFill>
                <a:latin typeface="Arial"/>
                <a:ea typeface="Arial"/>
                <a:cs typeface="Arial"/>
                <a:sym typeface="Arial"/>
              </a:rPr>
              <a:t>Aide : 	</a:t>
            </a:r>
          </a:p>
          <a:p>
            <a:pPr marL="0" marR="0" lvl="0" indent="0" algn="l" rtl="0">
              <a:lnSpc>
                <a:spcPct val="100000"/>
              </a:lnSpc>
              <a:spcBef>
                <a:spcPts val="0"/>
              </a:spcBef>
              <a:spcAft>
                <a:spcPts val="0"/>
              </a:spcAft>
              <a:buClr>
                <a:srgbClr val="000000"/>
              </a:buClr>
              <a:buSzPts val="1800"/>
              <a:buFont typeface="Arial"/>
              <a:buNone/>
            </a:pPr>
            <a:r>
              <a:rPr lang="fr-FR" sz="1800" b="0" i="1" u="none" strike="noStrike" cap="none" dirty="0">
                <a:solidFill>
                  <a:srgbClr val="0070C0"/>
                </a:solidFill>
                <a:latin typeface="Arial"/>
                <a:ea typeface="Arial"/>
                <a:cs typeface="Arial"/>
                <a:sym typeface="Arial"/>
              </a:rPr>
              <a:t>Faire un schéma (modèle de l’œil)</a:t>
            </a:r>
          </a:p>
          <a:p>
            <a:pPr marL="0" marR="0" lvl="0" indent="0" algn="l" rtl="0">
              <a:lnSpc>
                <a:spcPct val="100000"/>
              </a:lnSpc>
              <a:spcBef>
                <a:spcPts val="0"/>
              </a:spcBef>
              <a:spcAft>
                <a:spcPts val="0"/>
              </a:spcAft>
              <a:buClr>
                <a:srgbClr val="000000"/>
              </a:buClr>
              <a:buSzPts val="1800"/>
              <a:buFont typeface="Arial"/>
              <a:buNone/>
            </a:pPr>
            <a:r>
              <a:rPr lang="fr-FR" sz="1800" i="1" dirty="0">
                <a:solidFill>
                  <a:srgbClr val="0070C0"/>
                </a:solidFill>
              </a:rPr>
              <a:t>Raisonner avec les vergences</a:t>
            </a:r>
            <a:endParaRPr sz="18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3"/>
                                        </p:tgtEl>
                                        <p:attrNameLst>
                                          <p:attrName>style.visibility</p:attrName>
                                        </p:attrNameLst>
                                      </p:cBhvr>
                                      <p:to>
                                        <p:strVal val="visible"/>
                                      </p:to>
                                    </p:set>
                                    <p:animEffect transition="in" filter="fade">
                                      <p:cBhvr>
                                        <p:cTn id="7" dur="1822"/>
                                        <p:tgtEl>
                                          <p:spTgt spid="6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0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0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1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fr-FR" sz="1800"/>
              <a:t>28</a:t>
            </a:fld>
            <a:endParaRPr sz="1800"/>
          </a:p>
        </p:txBody>
      </p:sp>
      <p:sp>
        <p:nvSpPr>
          <p:cNvPr id="614" name="Google Shape;614;p20"/>
          <p:cNvSpPr/>
          <p:nvPr/>
        </p:nvSpPr>
        <p:spPr>
          <a:xfrm>
            <a:off x="58736" y="381689"/>
            <a:ext cx="570540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400" b="1" i="0" u="none" strike="noStrike" cap="none">
                <a:solidFill>
                  <a:srgbClr val="7030A0"/>
                </a:solidFill>
                <a:latin typeface="Calibri"/>
                <a:ea typeface="Calibri"/>
                <a:cs typeface="Calibri"/>
                <a:sym typeface="Calibri"/>
              </a:rPr>
              <a:t> 7- Présentation de la taxonomie de Bloom </a:t>
            </a:r>
            <a:endParaRPr sz="2400" b="0" i="0" u="none" strike="noStrike" cap="none">
              <a:solidFill>
                <a:srgbClr val="7030A0"/>
              </a:solidFill>
              <a:latin typeface="Calibri"/>
              <a:ea typeface="Calibri"/>
              <a:cs typeface="Calibri"/>
              <a:sym typeface="Calibri"/>
            </a:endParaRPr>
          </a:p>
        </p:txBody>
      </p:sp>
      <p:sp>
        <p:nvSpPr>
          <p:cNvPr id="14" name="Google Shape;326;p12">
            <a:extLst>
              <a:ext uri="{FF2B5EF4-FFF2-40B4-BE49-F238E27FC236}">
                <a16:creationId xmlns:a16="http://schemas.microsoft.com/office/drawing/2014/main" id="{5DF9813D-5CD1-A142-89F8-B104D03E1479}"/>
              </a:ext>
            </a:extLst>
          </p:cNvPr>
          <p:cNvSpPr/>
          <p:nvPr/>
        </p:nvSpPr>
        <p:spPr>
          <a:xfrm>
            <a:off x="827584" y="996677"/>
            <a:ext cx="7488832" cy="1908174"/>
          </a:xfrm>
          <a:prstGeom prst="rect">
            <a:avLst/>
          </a:prstGeom>
          <a:noFill/>
          <a:ln>
            <a:noFill/>
          </a:ln>
        </p:spPr>
        <p:txBody>
          <a:bodyPr spcFirstLastPara="1" wrap="square" lIns="91425" tIns="45700" rIns="91425" bIns="45700" anchor="ctr" anchorCtr="0">
            <a:spAutoFit/>
          </a:bodyPr>
          <a:lstStyle/>
          <a:p>
            <a:pPr marL="41910" lvl="0" algn="just">
              <a:buSzPts val="2000"/>
            </a:pPr>
            <a:r>
              <a:rPr lang="fr-FR" sz="1800" b="1" dirty="0">
                <a:solidFill>
                  <a:srgbClr val="E36C0A"/>
                </a:solidFill>
                <a:latin typeface="Times New Roman"/>
                <a:ea typeface="Times New Roman"/>
                <a:cs typeface="Times New Roman"/>
                <a:sym typeface="Times New Roman"/>
              </a:rPr>
              <a:t>3 - Résoudre cet exercice </a:t>
            </a:r>
          </a:p>
          <a:p>
            <a:pPr marL="41910" lvl="0" algn="just">
              <a:buSzPts val="2000"/>
            </a:pPr>
            <a:endParaRPr lang="fr-FR" sz="1800" b="1" dirty="0">
              <a:solidFill>
                <a:srgbClr val="E36C0A"/>
              </a:solidFill>
              <a:latin typeface="Times New Roman"/>
              <a:ea typeface="Times New Roman"/>
              <a:cs typeface="Times New Roman"/>
              <a:sym typeface="Times New Roman"/>
            </a:endParaRPr>
          </a:p>
          <a:p>
            <a:pPr algn="just"/>
            <a:r>
              <a:rPr lang="fr-FR" sz="1600" dirty="0"/>
              <a:t>Un œil voit parfaitement de près et de loin. La distance entre le cristallin et la rétine pour cet œil vaut 15,4 </a:t>
            </a:r>
            <a:r>
              <a:rPr lang="fr-FR" sz="1600" dirty="0" err="1"/>
              <a:t>mm.</a:t>
            </a:r>
            <a:r>
              <a:rPr lang="fr-FR" sz="1600" dirty="0"/>
              <a:t> Où se situent son </a:t>
            </a:r>
            <a:r>
              <a:rPr lang="fr-FR" sz="1600" dirty="0" err="1"/>
              <a:t>Ponctum</a:t>
            </a:r>
            <a:r>
              <a:rPr lang="fr-FR" sz="1600" dirty="0"/>
              <a:t> </a:t>
            </a:r>
            <a:r>
              <a:rPr lang="fr-FR" sz="1600" dirty="0" err="1"/>
              <a:t>Remotum</a:t>
            </a:r>
            <a:r>
              <a:rPr lang="fr-FR" sz="1600" dirty="0"/>
              <a:t> (PR) et son </a:t>
            </a:r>
            <a:r>
              <a:rPr lang="fr-FR" sz="1600" dirty="0" err="1"/>
              <a:t>Ponctum</a:t>
            </a:r>
            <a:r>
              <a:rPr lang="fr-FR" sz="1600" dirty="0"/>
              <a:t> </a:t>
            </a:r>
            <a:r>
              <a:rPr lang="fr-FR" sz="1600" dirty="0" err="1"/>
              <a:t>Proximum</a:t>
            </a:r>
            <a:r>
              <a:rPr lang="fr-FR" sz="1600" dirty="0"/>
              <a:t> (PP) sachant que la vergence du cristallin peut augmenter de 6 </a:t>
            </a:r>
            <a:r>
              <a:rPr lang="fr-FR" sz="1600" dirty="0" err="1"/>
              <a:t>δ</a:t>
            </a:r>
            <a:r>
              <a:rPr lang="fr-FR" sz="1600" dirty="0"/>
              <a:t> ?</a:t>
            </a: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Arial"/>
              <a:ea typeface="Arial"/>
              <a:cs typeface="Arial"/>
              <a:sym typeface="Arial"/>
            </a:endParaRPr>
          </a:p>
        </p:txBody>
      </p:sp>
      <p:sp>
        <p:nvSpPr>
          <p:cNvPr id="15" name="Google Shape;328;p12">
            <a:extLst>
              <a:ext uri="{FF2B5EF4-FFF2-40B4-BE49-F238E27FC236}">
                <a16:creationId xmlns:a16="http://schemas.microsoft.com/office/drawing/2014/main" id="{94152DF4-F916-2740-A0DA-2D72E8B54402}"/>
              </a:ext>
            </a:extLst>
          </p:cNvPr>
          <p:cNvSpPr/>
          <p:nvPr/>
        </p:nvSpPr>
        <p:spPr>
          <a:xfrm>
            <a:off x="341716" y="3465513"/>
            <a:ext cx="1945422"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1" u="none" strike="noStrike" cap="none" dirty="0">
                <a:solidFill>
                  <a:srgbClr val="0070C0"/>
                </a:solidFill>
                <a:latin typeface="Arial"/>
                <a:ea typeface="Arial"/>
                <a:cs typeface="Arial"/>
                <a:sym typeface="Arial"/>
              </a:rPr>
              <a:t>Aide : 	</a:t>
            </a:r>
          </a:p>
          <a:p>
            <a:pPr marL="0" marR="0" lvl="0" indent="0" algn="l" rtl="0">
              <a:lnSpc>
                <a:spcPct val="100000"/>
              </a:lnSpc>
              <a:spcBef>
                <a:spcPts val="0"/>
              </a:spcBef>
              <a:spcAft>
                <a:spcPts val="0"/>
              </a:spcAft>
              <a:buClr>
                <a:srgbClr val="000000"/>
              </a:buClr>
              <a:buSzPts val="1800"/>
              <a:buFont typeface="Arial"/>
              <a:buNone/>
            </a:pPr>
            <a:r>
              <a:rPr lang="fr-FR" sz="1800" b="0" i="1" u="none" strike="noStrike" cap="none" dirty="0">
                <a:solidFill>
                  <a:srgbClr val="0070C0"/>
                </a:solidFill>
                <a:latin typeface="Arial"/>
                <a:ea typeface="Arial"/>
                <a:cs typeface="Arial"/>
                <a:sym typeface="Arial"/>
              </a:rPr>
              <a:t>Faire un schéma (modèle de l’œil)</a:t>
            </a:r>
          </a:p>
          <a:p>
            <a:pPr marL="0" marR="0" lvl="0" indent="0" algn="l" rtl="0">
              <a:lnSpc>
                <a:spcPct val="100000"/>
              </a:lnSpc>
              <a:spcBef>
                <a:spcPts val="0"/>
              </a:spcBef>
              <a:spcAft>
                <a:spcPts val="0"/>
              </a:spcAft>
              <a:buClr>
                <a:srgbClr val="000000"/>
              </a:buClr>
              <a:buSzPts val="1800"/>
              <a:buFont typeface="Arial"/>
              <a:buNone/>
            </a:pPr>
            <a:r>
              <a:rPr lang="fr-FR" sz="1800" i="1" dirty="0">
                <a:solidFill>
                  <a:srgbClr val="0070C0"/>
                </a:solidFill>
              </a:rPr>
              <a:t>Raisonner avec les vergences</a:t>
            </a:r>
            <a:endParaRPr sz="1800" b="0" i="0" u="none" strike="noStrike" cap="none" dirty="0">
              <a:solidFill>
                <a:schemeClr val="dk1"/>
              </a:solidFill>
              <a:latin typeface="Arial"/>
              <a:ea typeface="Arial"/>
              <a:cs typeface="Arial"/>
              <a:sym typeface="Arial"/>
            </a:endParaRPr>
          </a:p>
        </p:txBody>
      </p:sp>
      <p:sp>
        <p:nvSpPr>
          <p:cNvPr id="12" name="Google Shape;625;p21">
            <a:extLst>
              <a:ext uri="{FF2B5EF4-FFF2-40B4-BE49-F238E27FC236}">
                <a16:creationId xmlns:a16="http://schemas.microsoft.com/office/drawing/2014/main" id="{0AE08071-6C0C-8942-A143-53A38E114733}"/>
              </a:ext>
            </a:extLst>
          </p:cNvPr>
          <p:cNvSpPr txBox="1"/>
          <p:nvPr/>
        </p:nvSpPr>
        <p:spPr>
          <a:xfrm>
            <a:off x="6416590" y="4510396"/>
            <a:ext cx="1159292"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fr-FR" sz="1800" b="0" i="0" u="none" strike="noStrike" cap="none">
                <a:solidFill>
                  <a:schemeClr val="lt1"/>
                </a:solidFill>
                <a:latin typeface="Arial"/>
                <a:ea typeface="Arial"/>
                <a:cs typeface="Arial"/>
                <a:sym typeface="Arial"/>
              </a:rPr>
              <a:t>Appliquer</a:t>
            </a:r>
            <a:endParaRPr sz="1400" b="0" i="0" u="none" strike="noStrike" cap="none">
              <a:solidFill>
                <a:srgbClr val="000000"/>
              </a:solidFill>
              <a:latin typeface="Arial"/>
              <a:ea typeface="Arial"/>
              <a:cs typeface="Arial"/>
              <a:sym typeface="Arial"/>
            </a:endParaRPr>
          </a:p>
        </p:txBody>
      </p:sp>
      <p:sp>
        <p:nvSpPr>
          <p:cNvPr id="13" name="Google Shape;626;p21">
            <a:extLst>
              <a:ext uri="{FF2B5EF4-FFF2-40B4-BE49-F238E27FC236}">
                <a16:creationId xmlns:a16="http://schemas.microsoft.com/office/drawing/2014/main" id="{E41D9659-1A79-9C4B-96AD-672EEB03F995}"/>
              </a:ext>
            </a:extLst>
          </p:cNvPr>
          <p:cNvSpPr txBox="1"/>
          <p:nvPr/>
        </p:nvSpPr>
        <p:spPr>
          <a:xfrm>
            <a:off x="4384904" y="4814849"/>
            <a:ext cx="2428870" cy="646331"/>
          </a:xfrm>
          <a:prstGeom prst="rect">
            <a:avLst/>
          </a:prstGeom>
          <a:solidFill>
            <a:srgbClr val="9933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800"/>
              <a:buFont typeface="Arial"/>
              <a:buNone/>
            </a:pPr>
            <a:r>
              <a:rPr lang="fr-FR" sz="1800" b="0" i="0" u="none" strike="noStrike" cap="none">
                <a:solidFill>
                  <a:schemeClr val="lt1"/>
                </a:solidFill>
                <a:latin typeface="Arial"/>
                <a:ea typeface="Arial"/>
                <a:cs typeface="Arial"/>
                <a:sym typeface="Arial"/>
              </a:rPr>
              <a:t>Comprendre, décrire,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800"/>
              <a:buFont typeface="Arial"/>
              <a:buNone/>
            </a:pPr>
            <a:r>
              <a:rPr lang="fr-FR" sz="1800" b="0" i="0" u="none" strike="noStrike" cap="none">
                <a:solidFill>
                  <a:schemeClr val="lt1"/>
                </a:solidFill>
                <a:latin typeface="Arial"/>
                <a:ea typeface="Arial"/>
                <a:cs typeface="Arial"/>
                <a:sym typeface="Arial"/>
              </a:rPr>
              <a:t>expliquer</a:t>
            </a:r>
            <a:endParaRPr sz="1400" b="0" i="0" u="none" strike="noStrike" cap="none">
              <a:solidFill>
                <a:srgbClr val="000000"/>
              </a:solidFill>
              <a:latin typeface="Arial"/>
              <a:ea typeface="Arial"/>
              <a:cs typeface="Arial"/>
              <a:sym typeface="Arial"/>
            </a:endParaRPr>
          </a:p>
        </p:txBody>
      </p:sp>
      <p:sp>
        <p:nvSpPr>
          <p:cNvPr id="16" name="Google Shape;627;p21">
            <a:extLst>
              <a:ext uri="{FF2B5EF4-FFF2-40B4-BE49-F238E27FC236}">
                <a16:creationId xmlns:a16="http://schemas.microsoft.com/office/drawing/2014/main" id="{5EC868A4-D566-3048-B23A-5469E9473A17}"/>
              </a:ext>
            </a:extLst>
          </p:cNvPr>
          <p:cNvSpPr txBox="1"/>
          <p:nvPr/>
        </p:nvSpPr>
        <p:spPr>
          <a:xfrm>
            <a:off x="2446524" y="5211635"/>
            <a:ext cx="2544286" cy="369332"/>
          </a:xfrm>
          <a:prstGeom prst="rect">
            <a:avLst/>
          </a:prstGeom>
          <a:solidFill>
            <a:srgbClr val="0099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fr-FR" sz="1800" b="0" i="0" u="none" strike="noStrike" cap="none">
                <a:solidFill>
                  <a:schemeClr val="lt1"/>
                </a:solidFill>
                <a:latin typeface="Arial"/>
                <a:ea typeface="Arial"/>
                <a:cs typeface="Arial"/>
                <a:sym typeface="Arial"/>
              </a:rPr>
              <a:t>Connaître – mémoriser</a:t>
            </a:r>
            <a:endParaRPr sz="1400" b="0" i="0" u="none" strike="noStrike" cap="none">
              <a:solidFill>
                <a:srgbClr val="000000"/>
              </a:solidFill>
              <a:latin typeface="Arial"/>
              <a:ea typeface="Arial"/>
              <a:cs typeface="Arial"/>
              <a:sym typeface="Arial"/>
            </a:endParaRPr>
          </a:p>
        </p:txBody>
      </p:sp>
      <p:sp>
        <p:nvSpPr>
          <p:cNvPr id="17" name="Google Shape;628;p21">
            <a:extLst>
              <a:ext uri="{FF2B5EF4-FFF2-40B4-BE49-F238E27FC236}">
                <a16:creationId xmlns:a16="http://schemas.microsoft.com/office/drawing/2014/main" id="{18C1A5A9-E56B-C148-8DB3-C2E86EE8C4B1}"/>
              </a:ext>
            </a:extLst>
          </p:cNvPr>
          <p:cNvSpPr txBox="1"/>
          <p:nvPr/>
        </p:nvSpPr>
        <p:spPr>
          <a:xfrm rot="-502645">
            <a:off x="1574057" y="1940679"/>
            <a:ext cx="5218870" cy="1015663"/>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6000" b="1" i="0" u="none" strike="noStrike" cap="none" dirty="0">
                <a:solidFill>
                  <a:srgbClr val="C00000"/>
                </a:solidFill>
                <a:latin typeface="Calibri"/>
                <a:ea typeface="Calibri"/>
                <a:cs typeface="Calibri"/>
                <a:sym typeface="Calibri"/>
              </a:rPr>
              <a:t>Difficile </a:t>
            </a:r>
            <a:endParaRPr sz="1400" b="0" i="0" u="none" strike="noStrike" cap="none" dirty="0">
              <a:solidFill>
                <a:srgbClr val="000000"/>
              </a:solidFill>
              <a:latin typeface="Arial"/>
              <a:ea typeface="Arial"/>
              <a:cs typeface="Arial"/>
              <a:sym typeface="Arial"/>
            </a:endParaRPr>
          </a:p>
        </p:txBody>
      </p:sp>
      <p:sp>
        <p:nvSpPr>
          <p:cNvPr id="18" name="Google Shape;629;p21">
            <a:extLst>
              <a:ext uri="{FF2B5EF4-FFF2-40B4-BE49-F238E27FC236}">
                <a16:creationId xmlns:a16="http://schemas.microsoft.com/office/drawing/2014/main" id="{9E21BE9C-2085-B64A-B994-87FA79D7CE1E}"/>
              </a:ext>
            </a:extLst>
          </p:cNvPr>
          <p:cNvSpPr txBox="1"/>
          <p:nvPr/>
        </p:nvSpPr>
        <p:spPr>
          <a:xfrm>
            <a:off x="2538688" y="3128871"/>
            <a:ext cx="5976662" cy="1200329"/>
          </a:xfrm>
          <a:prstGeom prst="rect">
            <a:avLst/>
          </a:prstGeom>
          <a:solidFill>
            <a:srgbClr val="C00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3600"/>
              <a:buFont typeface="Arial"/>
              <a:buNone/>
            </a:pPr>
            <a:r>
              <a:rPr lang="fr-FR" sz="3600" b="0" i="0" u="none" strike="noStrike" cap="none">
                <a:solidFill>
                  <a:schemeClr val="lt1"/>
                </a:solidFill>
                <a:latin typeface="Arial"/>
                <a:ea typeface="Arial"/>
                <a:cs typeface="Arial"/>
                <a:sym typeface="Arial"/>
              </a:rPr>
              <a:t>Analyser, choisir la méthode en fonction des données</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4875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822"/>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p:tgtEl>
                                          <p:spTgt spid="18"/>
                                        </p:tgtEl>
                                        <p:attrNameLst>
                                          <p:attrName>ppt_w</p:attrName>
                                        </p:attrNameLst>
                                      </p:cBhvr>
                                      <p:tavLst>
                                        <p:tav tm="0">
                                          <p:val>
                                            <p:strVal val="0"/>
                                          </p:val>
                                        </p:tav>
                                        <p:tav tm="100000">
                                          <p:val>
                                            <p:strVal val="#ppt_w"/>
                                          </p:val>
                                        </p:tav>
                                      </p:tavLst>
                                    </p:anim>
                                    <p:anim calcmode="lin" valueType="num">
                                      <p:cBhvr additive="base">
                                        <p:cTn id="21" dur="500"/>
                                        <p:tgtEl>
                                          <p:spTgt spid="1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29</a:t>
            </a:fld>
            <a:endParaRPr/>
          </a:p>
        </p:txBody>
      </p:sp>
      <p:pic>
        <p:nvPicPr>
          <p:cNvPr id="637" name="Google Shape;637;p57"/>
          <p:cNvPicPr preferRelativeResize="0"/>
          <p:nvPr/>
        </p:nvPicPr>
        <p:blipFill rotWithShape="1">
          <a:blip r:embed="rId3">
            <a:alphaModFix/>
          </a:blip>
          <a:srcRect/>
          <a:stretch/>
        </p:blipFill>
        <p:spPr>
          <a:xfrm>
            <a:off x="628650" y="950033"/>
            <a:ext cx="7538483" cy="5797493"/>
          </a:xfrm>
          <a:prstGeom prst="rect">
            <a:avLst/>
          </a:prstGeom>
          <a:noFill/>
          <a:ln>
            <a:noFill/>
          </a:ln>
        </p:spPr>
      </p:pic>
      <p:pic>
        <p:nvPicPr>
          <p:cNvPr id="638" name="Google Shape;638;p57"/>
          <p:cNvPicPr preferRelativeResize="0"/>
          <p:nvPr/>
        </p:nvPicPr>
        <p:blipFill rotWithShape="1">
          <a:blip r:embed="rId4">
            <a:alphaModFix/>
          </a:blip>
          <a:srcRect/>
          <a:stretch/>
        </p:blipFill>
        <p:spPr>
          <a:xfrm>
            <a:off x="6619016" y="950033"/>
            <a:ext cx="1548117" cy="1816718"/>
          </a:xfrm>
          <a:prstGeom prst="rect">
            <a:avLst/>
          </a:prstGeom>
          <a:noFill/>
          <a:ln>
            <a:noFill/>
          </a:ln>
        </p:spPr>
      </p:pic>
      <p:pic>
        <p:nvPicPr>
          <p:cNvPr id="639" name="Google Shape;639;p57"/>
          <p:cNvPicPr preferRelativeResize="0"/>
          <p:nvPr/>
        </p:nvPicPr>
        <p:blipFill rotWithShape="1">
          <a:blip r:embed="rId5">
            <a:alphaModFix/>
          </a:blip>
          <a:srcRect/>
          <a:stretch/>
        </p:blipFill>
        <p:spPr>
          <a:xfrm>
            <a:off x="3110463" y="1235971"/>
            <a:ext cx="2923074" cy="2148407"/>
          </a:xfrm>
          <a:prstGeom prst="rect">
            <a:avLst/>
          </a:prstGeom>
          <a:noFill/>
          <a:ln>
            <a:noFill/>
          </a:ln>
        </p:spPr>
      </p:pic>
      <p:sp>
        <p:nvSpPr>
          <p:cNvPr id="640" name="Google Shape;640;p57"/>
          <p:cNvSpPr/>
          <p:nvPr/>
        </p:nvSpPr>
        <p:spPr>
          <a:xfrm>
            <a:off x="152836" y="458756"/>
            <a:ext cx="570540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400" b="1" i="0" u="none" strike="noStrike" cap="none">
                <a:solidFill>
                  <a:srgbClr val="7030A0"/>
                </a:solidFill>
                <a:latin typeface="Calibri"/>
                <a:ea typeface="Calibri"/>
                <a:cs typeface="Calibri"/>
                <a:sym typeface="Calibri"/>
              </a:rPr>
              <a:t> 7- Présentation de la taxonomie de Bloom </a:t>
            </a:r>
            <a:endParaRPr sz="2400" b="0" i="0" u="none" strike="noStrike" cap="none">
              <a:solidFill>
                <a:srgbClr val="7030A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3</a:t>
            </a:fld>
            <a:endParaRPr/>
          </a:p>
        </p:txBody>
      </p:sp>
      <p:sp>
        <p:nvSpPr>
          <p:cNvPr id="119" name="Google Shape;119;p51"/>
          <p:cNvSpPr txBox="1"/>
          <p:nvPr/>
        </p:nvSpPr>
        <p:spPr>
          <a:xfrm>
            <a:off x="602497" y="1460677"/>
            <a:ext cx="200247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800" b="0" i="0" u="none" strike="noStrike" cap="none">
                <a:solidFill>
                  <a:srgbClr val="0070C0"/>
                </a:solidFill>
                <a:latin typeface="Arial"/>
                <a:ea typeface="Arial"/>
                <a:cs typeface="Arial"/>
                <a:sym typeface="Arial"/>
              </a:rPr>
              <a:t>Séance 1 : </a:t>
            </a:r>
            <a:endParaRPr/>
          </a:p>
        </p:txBody>
      </p:sp>
      <p:sp>
        <p:nvSpPr>
          <p:cNvPr id="120" name="Google Shape;120;p51"/>
          <p:cNvSpPr txBox="1"/>
          <p:nvPr/>
        </p:nvSpPr>
        <p:spPr>
          <a:xfrm>
            <a:off x="596594" y="2117463"/>
            <a:ext cx="591052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rgbClr val="7030A0"/>
                </a:solidFill>
                <a:latin typeface="Calibri"/>
                <a:ea typeface="Calibri"/>
                <a:cs typeface="Calibri"/>
                <a:sym typeface="Calibri"/>
              </a:rPr>
              <a:t>1- Débriefing  sur vos méthodes de travail</a:t>
            </a:r>
            <a:endParaRPr sz="1400" b="0" i="0" u="none" strike="noStrike" cap="none">
              <a:solidFill>
                <a:srgbClr val="000000"/>
              </a:solidFill>
              <a:latin typeface="Arial"/>
              <a:ea typeface="Arial"/>
              <a:cs typeface="Arial"/>
              <a:sym typeface="Arial"/>
            </a:endParaRPr>
          </a:p>
        </p:txBody>
      </p:sp>
      <p:sp>
        <p:nvSpPr>
          <p:cNvPr id="121" name="Google Shape;121;p51"/>
          <p:cNvSpPr/>
          <p:nvPr/>
        </p:nvSpPr>
        <p:spPr>
          <a:xfrm>
            <a:off x="514343" y="2795480"/>
            <a:ext cx="413446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400" b="1" i="0" u="none" strike="noStrike" cap="none">
                <a:solidFill>
                  <a:srgbClr val="7030A0"/>
                </a:solidFill>
                <a:latin typeface="Calibri"/>
                <a:ea typeface="Calibri"/>
                <a:cs typeface="Calibri"/>
                <a:sym typeface="Calibri"/>
              </a:rPr>
              <a:t> 2- Ressenti après un contrôle </a:t>
            </a:r>
            <a:endParaRPr sz="2400" b="0" i="0" u="none" strike="noStrike" cap="none">
              <a:solidFill>
                <a:srgbClr val="7030A0"/>
              </a:solidFill>
              <a:latin typeface="Calibri"/>
              <a:ea typeface="Calibri"/>
              <a:cs typeface="Calibri"/>
              <a:sym typeface="Calibri"/>
            </a:endParaRPr>
          </a:p>
        </p:txBody>
      </p:sp>
      <p:sp>
        <p:nvSpPr>
          <p:cNvPr id="122" name="Google Shape;122;p51"/>
          <p:cNvSpPr txBox="1"/>
          <p:nvPr/>
        </p:nvSpPr>
        <p:spPr>
          <a:xfrm>
            <a:off x="596594" y="3473538"/>
            <a:ext cx="764584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rgbClr val="7030A0"/>
                </a:solidFill>
                <a:latin typeface="Calibri"/>
                <a:ea typeface="Calibri"/>
                <a:cs typeface="Calibri"/>
                <a:sym typeface="Calibri"/>
              </a:rPr>
              <a:t>3- Du Lycée à l’Université en quelques chiffres</a:t>
            </a:r>
            <a:endParaRPr sz="2400" b="0" i="0" u="none" strike="noStrike" cap="none">
              <a:solidFill>
                <a:srgbClr val="000000"/>
              </a:solidFill>
              <a:latin typeface="Arial"/>
              <a:ea typeface="Arial"/>
              <a:cs typeface="Arial"/>
              <a:sym typeface="Arial"/>
            </a:endParaRPr>
          </a:p>
        </p:txBody>
      </p:sp>
      <p:sp>
        <p:nvSpPr>
          <p:cNvPr id="123" name="Google Shape;123;p51"/>
          <p:cNvSpPr/>
          <p:nvPr/>
        </p:nvSpPr>
        <p:spPr>
          <a:xfrm>
            <a:off x="596594" y="4151555"/>
            <a:ext cx="647405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rgbClr val="7030A0"/>
                </a:solidFill>
                <a:latin typeface="Calibri"/>
                <a:ea typeface="Calibri"/>
                <a:cs typeface="Calibri"/>
                <a:sym typeface="Calibri"/>
              </a:rPr>
              <a:t>4- Qu’est-ce qui a changé depuis le lycée?</a:t>
            </a:r>
            <a:endParaRPr sz="2400" b="1" i="0" u="none" strike="noStrike" cap="none">
              <a:solidFill>
                <a:srgbClr val="7030A0"/>
              </a:solidFill>
              <a:latin typeface="Calibri"/>
              <a:ea typeface="Calibri"/>
              <a:cs typeface="Calibri"/>
              <a:sym typeface="Calibri"/>
            </a:endParaRPr>
          </a:p>
        </p:txBody>
      </p:sp>
      <p:sp>
        <p:nvSpPr>
          <p:cNvPr id="124" name="Google Shape;124;p51"/>
          <p:cNvSpPr/>
          <p:nvPr/>
        </p:nvSpPr>
        <p:spPr>
          <a:xfrm>
            <a:off x="596594" y="4829572"/>
            <a:ext cx="841981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rgbClr val="7030A0"/>
                </a:solidFill>
                <a:latin typeface="Calibri"/>
                <a:ea typeface="Calibri"/>
                <a:cs typeface="Calibri"/>
                <a:sym typeface="Calibri"/>
              </a:rPr>
              <a:t>5- Quels sont les niveaux de difficultés rencontrés à l’université ?</a:t>
            </a:r>
            <a:endParaRPr sz="2400" b="1" i="0" u="none" strike="noStrike" cap="none">
              <a:solidFill>
                <a:srgbClr val="7030A0"/>
              </a:solidFill>
              <a:latin typeface="Calibri"/>
              <a:ea typeface="Calibri"/>
              <a:cs typeface="Calibri"/>
              <a:sym typeface="Calibri"/>
            </a:endParaRPr>
          </a:p>
        </p:txBody>
      </p:sp>
      <p:sp>
        <p:nvSpPr>
          <p:cNvPr id="125" name="Google Shape;125;p51"/>
          <p:cNvSpPr/>
          <p:nvPr/>
        </p:nvSpPr>
        <p:spPr>
          <a:xfrm>
            <a:off x="2520501" y="179538"/>
            <a:ext cx="4572000" cy="1045223"/>
          </a:xfrm>
          <a:prstGeom prst="rect">
            <a:avLst/>
          </a:prstGeom>
          <a:noFill/>
          <a:ln>
            <a:noFill/>
          </a:ln>
        </p:spPr>
        <p:txBody>
          <a:bodyPr spcFirstLastPara="1" wrap="square" lIns="91425" tIns="45700" rIns="91425" bIns="45700" anchor="t" anchorCtr="0">
            <a:spAutoFit/>
          </a:bodyPr>
          <a:lstStyle/>
          <a:p>
            <a:pPr marL="0" marR="0" lvl="0" indent="0" algn="ctr" rtl="0">
              <a:lnSpc>
                <a:spcPct val="107916"/>
              </a:lnSpc>
              <a:spcBef>
                <a:spcPts val="0"/>
              </a:spcBef>
              <a:spcAft>
                <a:spcPts val="0"/>
              </a:spcAft>
              <a:buNone/>
            </a:pPr>
            <a:r>
              <a:rPr lang="fr-FR" sz="2400" b="1" i="0" u="none" strike="noStrike" cap="none">
                <a:solidFill>
                  <a:srgbClr val="0070C0"/>
                </a:solidFill>
                <a:latin typeface="Calibri"/>
                <a:ea typeface="Calibri"/>
                <a:cs typeface="Calibri"/>
                <a:sym typeface="Calibri"/>
              </a:rPr>
              <a:t>Différence Lycée - Université </a:t>
            </a:r>
            <a:endParaRPr/>
          </a:p>
          <a:p>
            <a:pPr marL="0" marR="0" lvl="0" indent="0" algn="ctr" rtl="0">
              <a:lnSpc>
                <a:spcPct val="100000"/>
              </a:lnSpc>
              <a:spcBef>
                <a:spcPts val="0"/>
              </a:spcBef>
              <a:spcAft>
                <a:spcPts val="0"/>
              </a:spcAft>
              <a:buNone/>
            </a:pPr>
            <a:r>
              <a:rPr lang="fr-FR" sz="2400" b="1" i="0" u="none" strike="noStrike" cap="none">
                <a:solidFill>
                  <a:srgbClr val="0070C0"/>
                </a:solidFill>
                <a:latin typeface="Calibri"/>
                <a:ea typeface="Calibri"/>
                <a:cs typeface="Calibri"/>
                <a:sym typeface="Calibri"/>
              </a:rPr>
              <a:t>Compréhension profonde</a:t>
            </a:r>
            <a:r>
              <a:rPr lang="fr-FR" sz="3600" b="1" i="0" u="none" strike="noStrike" cap="none">
                <a:solidFill>
                  <a:srgbClr val="7030A0"/>
                </a:solidFill>
                <a:latin typeface="Calibri"/>
                <a:ea typeface="Calibri"/>
                <a:cs typeface="Calibri"/>
                <a:sym typeface="Calibri"/>
              </a:rPr>
              <a:t> </a:t>
            </a:r>
            <a:endParaRPr sz="2000" b="1"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30</a:t>
            </a:fld>
            <a:endParaRPr/>
          </a:p>
        </p:txBody>
      </p:sp>
      <p:graphicFrame>
        <p:nvGraphicFramePr>
          <p:cNvPr id="647" name="Google Shape;647;p58"/>
          <p:cNvGraphicFramePr/>
          <p:nvPr/>
        </p:nvGraphicFramePr>
        <p:xfrm>
          <a:off x="531480" y="1705324"/>
          <a:ext cx="8081050" cy="4815860"/>
        </p:xfrm>
        <a:graphic>
          <a:graphicData uri="http://schemas.openxmlformats.org/drawingml/2006/table">
            <a:tbl>
              <a:tblPr>
                <a:noFill/>
                <a:tableStyleId>{508D84B7-E3E3-40F7-9264-F7CBB1DC3F55}</a:tableStyleId>
              </a:tblPr>
              <a:tblGrid>
                <a:gridCol w="2749800">
                  <a:extLst>
                    <a:ext uri="{9D8B030D-6E8A-4147-A177-3AD203B41FA5}">
                      <a16:colId xmlns:a16="http://schemas.microsoft.com/office/drawing/2014/main" val="20000"/>
                    </a:ext>
                  </a:extLst>
                </a:gridCol>
                <a:gridCol w="1290725">
                  <a:extLst>
                    <a:ext uri="{9D8B030D-6E8A-4147-A177-3AD203B41FA5}">
                      <a16:colId xmlns:a16="http://schemas.microsoft.com/office/drawing/2014/main" val="20001"/>
                    </a:ext>
                  </a:extLst>
                </a:gridCol>
                <a:gridCol w="2626350">
                  <a:extLst>
                    <a:ext uri="{9D8B030D-6E8A-4147-A177-3AD203B41FA5}">
                      <a16:colId xmlns:a16="http://schemas.microsoft.com/office/drawing/2014/main" val="20002"/>
                    </a:ext>
                  </a:extLst>
                </a:gridCol>
                <a:gridCol w="1414175">
                  <a:extLst>
                    <a:ext uri="{9D8B030D-6E8A-4147-A177-3AD203B41FA5}">
                      <a16:colId xmlns:a16="http://schemas.microsoft.com/office/drawing/2014/main" val="20003"/>
                    </a:ext>
                  </a:extLst>
                </a:gridCol>
              </a:tblGrid>
              <a:tr h="304800">
                <a:tc gridSpan="2">
                  <a:txBody>
                    <a:bodyPr/>
                    <a:lstStyle/>
                    <a:p>
                      <a:pPr marL="0" marR="0" lvl="0" indent="0" algn="ctr" rtl="0">
                        <a:lnSpc>
                          <a:spcPct val="100000"/>
                        </a:lnSpc>
                        <a:spcBef>
                          <a:spcPts val="0"/>
                        </a:spcBef>
                        <a:spcAft>
                          <a:spcPts val="0"/>
                        </a:spcAft>
                        <a:buNone/>
                      </a:pPr>
                      <a:r>
                        <a:rPr lang="fr-FR" sz="2400" b="1" i="0" u="none" strike="noStrike" cap="none">
                          <a:solidFill>
                            <a:srgbClr val="0070C0"/>
                          </a:solidFill>
                          <a:latin typeface="Calibri"/>
                          <a:ea typeface="Calibri"/>
                          <a:cs typeface="Calibri"/>
                          <a:sym typeface="Calibri"/>
                        </a:rPr>
                        <a:t>Exercice Facile</a:t>
                      </a:r>
                      <a:endParaRPr sz="3200" b="1" u="none" strike="noStrike" cap="none">
                        <a:solidFill>
                          <a:srgbClr val="0070C0"/>
                        </a:solidFill>
                      </a:endParaRPr>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fr-FR"/>
                    </a:p>
                  </a:txBody>
                  <a:tcPr/>
                </a:tc>
                <a:tc gridSpan="2">
                  <a:txBody>
                    <a:bodyPr/>
                    <a:lstStyle/>
                    <a:p>
                      <a:pPr marL="0" marR="0" lvl="0" indent="0" algn="ctr" rtl="0">
                        <a:lnSpc>
                          <a:spcPct val="100000"/>
                        </a:lnSpc>
                        <a:spcBef>
                          <a:spcPts val="0"/>
                        </a:spcBef>
                        <a:spcAft>
                          <a:spcPts val="0"/>
                        </a:spcAft>
                        <a:buNone/>
                      </a:pPr>
                      <a:r>
                        <a:rPr lang="fr-FR" sz="2400" b="0" i="0" u="none" strike="noStrike" cap="none">
                          <a:solidFill>
                            <a:srgbClr val="0070C0"/>
                          </a:solidFill>
                          <a:latin typeface="Calibri"/>
                          <a:ea typeface="Calibri"/>
                          <a:cs typeface="Calibri"/>
                          <a:sym typeface="Calibri"/>
                        </a:rPr>
                        <a:t>Exercice difficile</a:t>
                      </a:r>
                      <a:endParaRPr sz="3200" u="none" strike="noStrike" cap="none">
                        <a:solidFill>
                          <a:srgbClr val="0070C0"/>
                        </a:solidFill>
                      </a:endParaRPr>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355600">
                <a:tc>
                  <a:txBody>
                    <a:bodyPr/>
                    <a:lstStyle/>
                    <a:p>
                      <a:pPr marL="0" marR="0" lvl="0" indent="0" algn="l" rtl="0">
                        <a:lnSpc>
                          <a:spcPct val="100000"/>
                        </a:lnSpc>
                        <a:spcBef>
                          <a:spcPts val="0"/>
                        </a:spcBef>
                        <a:spcAft>
                          <a:spcPts val="0"/>
                        </a:spcAft>
                        <a:buNone/>
                      </a:pPr>
                      <a:r>
                        <a:rPr lang="fr-FR" sz="2000" b="0" i="0" u="none" strike="noStrike" cap="none">
                          <a:solidFill>
                            <a:schemeClr val="dk1"/>
                          </a:solidFill>
                          <a:latin typeface="Calibri"/>
                          <a:ea typeface="Calibri"/>
                          <a:cs typeface="Calibri"/>
                          <a:sym typeface="Calibri"/>
                        </a:rPr>
                        <a:t>Actions pour résoudre l’exercice</a:t>
                      </a:r>
                      <a:endParaRPr sz="2800" u="none" strike="noStrike" cap="none">
                        <a:solidFill>
                          <a:schemeClr val="dk1"/>
                        </a:solidFill>
                      </a:endParaRPr>
                    </a:p>
                    <a:p>
                      <a:pPr marL="0" marR="0" lvl="0" indent="0" algn="l" rtl="0">
                        <a:lnSpc>
                          <a:spcPct val="100000"/>
                        </a:lnSpc>
                        <a:spcBef>
                          <a:spcPts val="0"/>
                        </a:spcBef>
                        <a:spcAft>
                          <a:spcPts val="0"/>
                        </a:spcAft>
                        <a:buNone/>
                      </a:pPr>
                      <a:br>
                        <a:rPr lang="fr-FR" sz="2000" u="none" strike="noStrike" cap="none">
                          <a:solidFill>
                            <a:schemeClr val="dk1"/>
                          </a:solidFill>
                        </a:rPr>
                      </a:br>
                      <a:br>
                        <a:rPr lang="fr-FR" sz="2000" u="none" strike="noStrike" cap="none">
                          <a:solidFill>
                            <a:schemeClr val="dk1"/>
                          </a:solidFill>
                        </a:rPr>
                      </a:br>
                      <a:br>
                        <a:rPr lang="fr-FR" sz="2000" u="none" strike="noStrike" cap="none">
                          <a:solidFill>
                            <a:schemeClr val="dk1"/>
                          </a:solidFill>
                        </a:rPr>
                      </a:br>
                      <a:br>
                        <a:rPr lang="fr-FR" sz="2000" u="none" strike="noStrike" cap="none">
                          <a:solidFill>
                            <a:schemeClr val="dk1"/>
                          </a:solidFill>
                        </a:rPr>
                      </a:br>
                      <a:br>
                        <a:rPr lang="fr-FR" sz="2000" u="none" strike="noStrike" cap="none">
                          <a:solidFill>
                            <a:schemeClr val="dk1"/>
                          </a:solidFill>
                        </a:rPr>
                      </a:br>
                      <a:br>
                        <a:rPr lang="fr-FR" sz="2000" u="none" strike="noStrike" cap="none">
                          <a:solidFill>
                            <a:schemeClr val="dk1"/>
                          </a:solidFill>
                        </a:rPr>
                      </a:br>
                      <a:br>
                        <a:rPr lang="fr-FR" sz="2000" u="none" strike="noStrike" cap="none">
                          <a:solidFill>
                            <a:schemeClr val="dk1"/>
                          </a:solidFill>
                        </a:rPr>
                      </a:br>
                      <a:br>
                        <a:rPr lang="fr-FR" sz="2000" u="none" strike="noStrike" cap="none">
                          <a:solidFill>
                            <a:schemeClr val="dk1"/>
                          </a:solidFill>
                        </a:rPr>
                      </a:br>
                      <a:br>
                        <a:rPr lang="fr-FR" sz="2000" u="none" strike="noStrike" cap="none">
                          <a:solidFill>
                            <a:schemeClr val="dk1"/>
                          </a:solidFill>
                        </a:rPr>
                      </a:br>
                      <a:br>
                        <a:rPr lang="fr-FR" sz="2000" u="none" strike="noStrike" cap="none">
                          <a:solidFill>
                            <a:schemeClr val="dk1"/>
                          </a:solidFill>
                        </a:rPr>
                      </a:br>
                      <a:br>
                        <a:rPr lang="fr-FR" sz="2000" u="none" strike="noStrike" cap="none">
                          <a:solidFill>
                            <a:schemeClr val="dk1"/>
                          </a:solidFill>
                        </a:rPr>
                      </a:br>
                      <a:endParaRPr sz="2000" u="none" strike="noStrike" cap="none">
                        <a:solidFill>
                          <a:schemeClr val="dk1"/>
                        </a:solidFill>
                      </a:endParaRPr>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fr-FR" sz="2000" b="0" i="0" u="none" strike="noStrike" cap="none">
                          <a:solidFill>
                            <a:schemeClr val="dk1"/>
                          </a:solidFill>
                          <a:latin typeface="Calibri"/>
                          <a:ea typeface="Calibri"/>
                          <a:cs typeface="Calibri"/>
                          <a:sym typeface="Calibri"/>
                        </a:rPr>
                        <a:t>Niveau de difficulté</a:t>
                      </a:r>
                      <a:endParaRPr sz="2800" u="none" strike="noStrike" cap="none">
                        <a:solidFill>
                          <a:schemeClr val="dk1"/>
                        </a:solidFill>
                      </a:endParaRPr>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fr-FR" sz="2000" b="0" i="0" u="none" strike="noStrike" cap="none">
                          <a:solidFill>
                            <a:schemeClr val="dk1"/>
                          </a:solidFill>
                          <a:latin typeface="Calibri"/>
                          <a:ea typeface="Calibri"/>
                          <a:cs typeface="Calibri"/>
                          <a:sym typeface="Calibri"/>
                        </a:rPr>
                        <a:t>Actions pour résoudre l’exercice</a:t>
                      </a:r>
                      <a:endParaRPr sz="2800" u="none" strike="noStrike" cap="none">
                        <a:solidFill>
                          <a:schemeClr val="dk1"/>
                        </a:solidFill>
                      </a:endParaRPr>
                    </a:p>
                    <a:p>
                      <a:pPr marL="0" marR="0" lvl="0" indent="0" algn="l" rtl="0">
                        <a:lnSpc>
                          <a:spcPct val="100000"/>
                        </a:lnSpc>
                        <a:spcBef>
                          <a:spcPts val="0"/>
                        </a:spcBef>
                        <a:spcAft>
                          <a:spcPts val="0"/>
                        </a:spcAft>
                        <a:buNone/>
                      </a:pPr>
                      <a:br>
                        <a:rPr lang="fr-FR" sz="2800" u="none" strike="noStrike" cap="none">
                          <a:solidFill>
                            <a:schemeClr val="dk1"/>
                          </a:solidFill>
                        </a:rPr>
                      </a:br>
                      <a:br>
                        <a:rPr lang="fr-FR" sz="2800" u="none" strike="noStrike" cap="none">
                          <a:solidFill>
                            <a:schemeClr val="dk1"/>
                          </a:solidFill>
                        </a:rPr>
                      </a:br>
                      <a:endParaRPr sz="2800" u="none" strike="noStrike" cap="none">
                        <a:solidFill>
                          <a:schemeClr val="dk1"/>
                        </a:solidFill>
                      </a:endParaRPr>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fr-FR" sz="2000" b="0" i="0" u="none" strike="noStrike" cap="none">
                          <a:solidFill>
                            <a:schemeClr val="dk1"/>
                          </a:solidFill>
                          <a:latin typeface="Calibri"/>
                          <a:ea typeface="Calibri"/>
                          <a:cs typeface="Calibri"/>
                          <a:sym typeface="Calibri"/>
                        </a:rPr>
                        <a:t>Niveau de difficulté</a:t>
                      </a:r>
                      <a:endParaRPr sz="2800" u="none" strike="noStrike" cap="none">
                        <a:solidFill>
                          <a:schemeClr val="dk1"/>
                        </a:solidFill>
                      </a:endParaRPr>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48" name="Google Shape;648;p58"/>
          <p:cNvSpPr/>
          <p:nvPr/>
        </p:nvSpPr>
        <p:spPr>
          <a:xfrm>
            <a:off x="152836" y="458756"/>
            <a:ext cx="570540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400" b="1" i="0" u="none" strike="noStrike" cap="none">
                <a:solidFill>
                  <a:srgbClr val="7030A0"/>
                </a:solidFill>
                <a:latin typeface="Calibri"/>
                <a:ea typeface="Calibri"/>
                <a:cs typeface="Calibri"/>
                <a:sym typeface="Calibri"/>
              </a:rPr>
              <a:t> 7- Présentation de la taxonomie de Bloom </a:t>
            </a:r>
            <a:endParaRPr sz="2400" b="0" i="0" u="none" strike="noStrike" cap="none">
              <a:solidFill>
                <a:srgbClr val="7030A0"/>
              </a:solidFill>
              <a:latin typeface="Calibri"/>
              <a:ea typeface="Calibri"/>
              <a:cs typeface="Calibri"/>
              <a:sym typeface="Calibri"/>
            </a:endParaRPr>
          </a:p>
        </p:txBody>
      </p:sp>
      <p:sp>
        <p:nvSpPr>
          <p:cNvPr id="649" name="Google Shape;649;p58"/>
          <p:cNvSpPr txBox="1"/>
          <p:nvPr/>
        </p:nvSpPr>
        <p:spPr>
          <a:xfrm>
            <a:off x="595423" y="1116419"/>
            <a:ext cx="660950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70C0"/>
                </a:solidFill>
                <a:latin typeface="Arial"/>
                <a:ea typeface="Arial"/>
                <a:cs typeface="Arial"/>
                <a:sym typeface="Arial"/>
              </a:rPr>
              <a:t>Tableau 1  à compléter aux vus des exercices résolus à la séance précédente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Arial"/>
              <a:buNone/>
            </a:pPr>
            <a:fld id="{00000000-1234-1234-1234-123412341234}" type="slidenum">
              <a:rPr lang="fr-FR" sz="1200">
                <a:solidFill>
                  <a:srgbClr val="898989"/>
                </a:solidFill>
                <a:latin typeface="Calibri"/>
                <a:ea typeface="Calibri"/>
                <a:cs typeface="Calibri"/>
                <a:sym typeface="Calibri"/>
              </a:rPr>
              <a:t>31</a:t>
            </a:fld>
            <a:endParaRPr sz="1200">
              <a:solidFill>
                <a:srgbClr val="898989"/>
              </a:solidFill>
              <a:latin typeface="Calibri"/>
              <a:ea typeface="Calibri"/>
              <a:cs typeface="Calibri"/>
              <a:sym typeface="Calibri"/>
            </a:endParaRPr>
          </a:p>
        </p:txBody>
      </p:sp>
      <p:grpSp>
        <p:nvGrpSpPr>
          <p:cNvPr id="656" name="Google Shape;656;p22"/>
          <p:cNvGrpSpPr/>
          <p:nvPr/>
        </p:nvGrpSpPr>
        <p:grpSpPr>
          <a:xfrm>
            <a:off x="1259632" y="1520574"/>
            <a:ext cx="5665043" cy="3633966"/>
            <a:chOff x="216933" y="692695"/>
            <a:chExt cx="6385805" cy="4096074"/>
          </a:xfrm>
        </p:grpSpPr>
        <p:sp>
          <p:nvSpPr>
            <p:cNvPr id="657" name="Google Shape;657;p22"/>
            <p:cNvSpPr/>
            <p:nvPr/>
          </p:nvSpPr>
          <p:spPr>
            <a:xfrm>
              <a:off x="216933" y="692695"/>
              <a:ext cx="6385805" cy="4096074"/>
            </a:xfrm>
            <a:prstGeom prst="triangle">
              <a:avLst>
                <a:gd name="adj" fmla="val 50000"/>
              </a:avLst>
            </a:prstGeom>
            <a:solidFill>
              <a:srgbClr val="00CCFF"/>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658" name="Google Shape;658;p22"/>
            <p:cNvSpPr/>
            <p:nvPr/>
          </p:nvSpPr>
          <p:spPr>
            <a:xfrm>
              <a:off x="1058424" y="692695"/>
              <a:ext cx="4680595" cy="3002199"/>
            </a:xfrm>
            <a:prstGeom prst="triangle">
              <a:avLst>
                <a:gd name="adj" fmla="val 50000"/>
              </a:avLst>
            </a:prstGeom>
            <a:solidFill>
              <a:srgbClr val="996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659" name="Google Shape;659;p22"/>
            <p:cNvSpPr/>
            <p:nvPr/>
          </p:nvSpPr>
          <p:spPr>
            <a:xfrm>
              <a:off x="1777661" y="692695"/>
              <a:ext cx="3256411" cy="2087727"/>
            </a:xfrm>
            <a:prstGeom prst="triangle">
              <a:avLst>
                <a:gd name="adj" fmla="val 50000"/>
              </a:avLst>
            </a:prstGeom>
            <a:solidFill>
              <a:srgbClr val="92D05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660" name="Google Shape;660;p22"/>
            <p:cNvSpPr/>
            <p:nvPr/>
          </p:nvSpPr>
          <p:spPr>
            <a:xfrm>
              <a:off x="2541353" y="692695"/>
              <a:ext cx="1727438" cy="1108163"/>
            </a:xfrm>
            <a:prstGeom prst="triangle">
              <a:avLst>
                <a:gd name="adj" fmla="val 50000"/>
              </a:avLst>
            </a:prstGeom>
            <a:solidFill>
              <a:srgbClr val="CC3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661" name="Google Shape;661;p22"/>
            <p:cNvSpPr txBox="1"/>
            <p:nvPr/>
          </p:nvSpPr>
          <p:spPr>
            <a:xfrm>
              <a:off x="2820642" y="1257138"/>
              <a:ext cx="1333893" cy="4509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Arial"/>
                <a:buNone/>
              </a:pPr>
              <a:r>
                <a:rPr lang="fr-FR" sz="2000" b="0" i="0" u="none" strike="noStrike" cap="none">
                  <a:solidFill>
                    <a:schemeClr val="lt1"/>
                  </a:solidFill>
                  <a:latin typeface="Arial"/>
                  <a:ea typeface="Arial"/>
                  <a:cs typeface="Arial"/>
                  <a:sym typeface="Arial"/>
                </a:rPr>
                <a:t>Analyser</a:t>
              </a:r>
              <a:endParaRPr sz="1400" b="0" i="0" u="none" strike="noStrike" cap="none">
                <a:solidFill>
                  <a:srgbClr val="000000"/>
                </a:solidFill>
                <a:latin typeface="Arial"/>
                <a:ea typeface="Arial"/>
                <a:cs typeface="Arial"/>
                <a:sym typeface="Arial"/>
              </a:endParaRPr>
            </a:p>
          </p:txBody>
        </p:sp>
        <p:sp>
          <p:nvSpPr>
            <p:cNvPr id="662" name="Google Shape;662;p22"/>
            <p:cNvSpPr txBox="1"/>
            <p:nvPr/>
          </p:nvSpPr>
          <p:spPr>
            <a:xfrm>
              <a:off x="2560112" y="2074693"/>
              <a:ext cx="1677214" cy="5203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Appliquer</a:t>
              </a:r>
              <a:endParaRPr sz="1400" b="0" i="0" u="none" strike="noStrike" cap="none">
                <a:solidFill>
                  <a:srgbClr val="000000"/>
                </a:solidFill>
                <a:latin typeface="Arial"/>
                <a:ea typeface="Arial"/>
                <a:cs typeface="Arial"/>
                <a:sym typeface="Arial"/>
              </a:endParaRPr>
            </a:p>
          </p:txBody>
        </p:sp>
        <p:sp>
          <p:nvSpPr>
            <p:cNvPr id="663" name="Google Shape;663;p22"/>
            <p:cNvSpPr txBox="1"/>
            <p:nvPr/>
          </p:nvSpPr>
          <p:spPr>
            <a:xfrm>
              <a:off x="1606042" y="2807468"/>
              <a:ext cx="3585356" cy="9366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fr-FR" sz="2400" b="0" i="0" u="none" strike="noStrike" cap="none">
                  <a:solidFill>
                    <a:schemeClr val="lt1"/>
                  </a:solidFill>
                  <a:latin typeface="Arial"/>
                  <a:ea typeface="Arial"/>
                  <a:cs typeface="Arial"/>
                  <a:sym typeface="Arial"/>
                </a:rPr>
                <a:t>Comprendre, décrire,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400"/>
                <a:buFont typeface="Arial"/>
                <a:buNone/>
              </a:pPr>
              <a:r>
                <a:rPr lang="fr-FR" sz="2400" b="0" i="0" u="none" strike="noStrike" cap="none">
                  <a:solidFill>
                    <a:schemeClr val="lt1"/>
                  </a:solidFill>
                  <a:latin typeface="Arial"/>
                  <a:ea typeface="Arial"/>
                  <a:cs typeface="Arial"/>
                  <a:sym typeface="Arial"/>
                </a:rPr>
                <a:t>expliquer</a:t>
              </a:r>
              <a:endParaRPr sz="1400" b="0" i="0" u="none" strike="noStrike" cap="none">
                <a:solidFill>
                  <a:srgbClr val="000000"/>
                </a:solidFill>
                <a:latin typeface="Arial"/>
                <a:ea typeface="Arial"/>
                <a:cs typeface="Arial"/>
                <a:sym typeface="Arial"/>
              </a:endParaRPr>
            </a:p>
          </p:txBody>
        </p:sp>
        <p:sp>
          <p:nvSpPr>
            <p:cNvPr id="664" name="Google Shape;664;p22"/>
            <p:cNvSpPr txBox="1"/>
            <p:nvPr/>
          </p:nvSpPr>
          <p:spPr>
            <a:xfrm>
              <a:off x="1462663" y="4020451"/>
              <a:ext cx="3758823" cy="5203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Connaître – mémoriser</a:t>
              </a:r>
              <a:endParaRPr sz="1400" b="0" i="0" u="none" strike="noStrike" cap="none">
                <a:solidFill>
                  <a:srgbClr val="000000"/>
                </a:solidFill>
                <a:latin typeface="Arial"/>
                <a:ea typeface="Arial"/>
                <a:cs typeface="Arial"/>
                <a:sym typeface="Arial"/>
              </a:endParaRPr>
            </a:p>
          </p:txBody>
        </p:sp>
      </p:grpSp>
      <p:sp>
        <p:nvSpPr>
          <p:cNvPr id="665" name="Google Shape;665;p22"/>
          <p:cNvSpPr txBox="1"/>
          <p:nvPr/>
        </p:nvSpPr>
        <p:spPr>
          <a:xfrm>
            <a:off x="2046195" y="5281570"/>
            <a:ext cx="388298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2000"/>
              <a:buFont typeface="Arial"/>
              <a:buNone/>
            </a:pPr>
            <a:r>
              <a:rPr lang="fr-FR" sz="2000" b="1" i="0" u="none" strike="noStrike" cap="none">
                <a:solidFill>
                  <a:srgbClr val="0070C0"/>
                </a:solidFill>
                <a:latin typeface="Arial"/>
                <a:ea typeface="Arial"/>
                <a:cs typeface="Arial"/>
                <a:sym typeface="Arial"/>
              </a:rPr>
              <a:t>Taxonomie de Bloom (étape 1)</a:t>
            </a:r>
            <a:endParaRPr sz="1400" b="0" i="0" u="none" strike="noStrike" cap="none">
              <a:solidFill>
                <a:srgbClr val="000000"/>
              </a:solidFill>
              <a:latin typeface="Arial"/>
              <a:ea typeface="Arial"/>
              <a:cs typeface="Arial"/>
              <a:sym typeface="Arial"/>
            </a:endParaRPr>
          </a:p>
        </p:txBody>
      </p:sp>
      <p:sp>
        <p:nvSpPr>
          <p:cNvPr id="666" name="Google Shape;666;p22"/>
          <p:cNvSpPr txBox="1"/>
          <p:nvPr/>
        </p:nvSpPr>
        <p:spPr>
          <a:xfrm>
            <a:off x="7138192" y="5154540"/>
            <a:ext cx="114457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fr-FR" sz="2000" b="0" i="0" u="none" strike="noStrike" cap="none">
                <a:solidFill>
                  <a:schemeClr val="dk1"/>
                </a:solidFill>
                <a:latin typeface="Arial"/>
                <a:ea typeface="Arial"/>
                <a:cs typeface="Arial"/>
                <a:sym typeface="Arial"/>
              </a:rPr>
              <a:t>Lycée</a:t>
            </a:r>
            <a:endParaRPr sz="1400" b="0" i="0" u="none" strike="noStrike" cap="none">
              <a:solidFill>
                <a:srgbClr val="000000"/>
              </a:solidFill>
              <a:latin typeface="Arial"/>
              <a:ea typeface="Arial"/>
              <a:cs typeface="Arial"/>
              <a:sym typeface="Arial"/>
            </a:endParaRPr>
          </a:p>
        </p:txBody>
      </p:sp>
      <p:sp>
        <p:nvSpPr>
          <p:cNvPr id="667" name="Google Shape;667;p22"/>
          <p:cNvSpPr txBox="1"/>
          <p:nvPr/>
        </p:nvSpPr>
        <p:spPr>
          <a:xfrm>
            <a:off x="6812221" y="1228251"/>
            <a:ext cx="155523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fr-FR" sz="2400" b="0" i="0" u="none" strike="noStrike" cap="none">
                <a:solidFill>
                  <a:schemeClr val="dk1"/>
                </a:solidFill>
                <a:latin typeface="Arial"/>
                <a:ea typeface="Arial"/>
                <a:cs typeface="Arial"/>
                <a:sym typeface="Arial"/>
              </a:rPr>
              <a:t>Université</a:t>
            </a:r>
            <a:endParaRPr sz="1400" b="0" i="0" u="none" strike="noStrike" cap="none">
              <a:solidFill>
                <a:srgbClr val="000000"/>
              </a:solidFill>
              <a:latin typeface="Arial"/>
              <a:ea typeface="Arial"/>
              <a:cs typeface="Arial"/>
              <a:sym typeface="Arial"/>
            </a:endParaRPr>
          </a:p>
        </p:txBody>
      </p:sp>
      <p:sp>
        <p:nvSpPr>
          <p:cNvPr id="668" name="Google Shape;668;p22"/>
          <p:cNvSpPr/>
          <p:nvPr/>
        </p:nvSpPr>
        <p:spPr>
          <a:xfrm>
            <a:off x="7325929" y="1650258"/>
            <a:ext cx="484187" cy="3504282"/>
          </a:xfrm>
          <a:prstGeom prst="upArrow">
            <a:avLst>
              <a:gd name="adj1" fmla="val 44010"/>
              <a:gd name="adj2" fmla="val 163807"/>
            </a:avLst>
          </a:prstGeom>
          <a:gradFill>
            <a:gsLst>
              <a:gs pos="0">
                <a:srgbClr val="C00000"/>
              </a:gs>
              <a:gs pos="39000">
                <a:srgbClr val="92D050"/>
              </a:gs>
              <a:gs pos="73000">
                <a:srgbClr val="9966FF"/>
              </a:gs>
              <a:gs pos="100000">
                <a:srgbClr val="00CCFF"/>
              </a:gs>
            </a:gsLst>
            <a:lin ang="5400000" scaled="0"/>
          </a:gra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9" name="Google Shape;669;p22"/>
          <p:cNvSpPr txBox="1"/>
          <p:nvPr/>
        </p:nvSpPr>
        <p:spPr>
          <a:xfrm>
            <a:off x="1082786" y="1120464"/>
            <a:ext cx="458984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2000"/>
              <a:buFont typeface="Arial"/>
              <a:buNone/>
            </a:pPr>
            <a:r>
              <a:rPr lang="fr-FR" sz="2000" b="1" i="0" u="none" strike="noStrike" cap="none">
                <a:solidFill>
                  <a:srgbClr val="C00000"/>
                </a:solidFill>
                <a:latin typeface="Arial"/>
                <a:ea typeface="Arial"/>
                <a:cs typeface="Arial"/>
                <a:sym typeface="Arial"/>
              </a:rPr>
              <a:t>Progression du Lycée à l’Université </a:t>
            </a:r>
            <a:endParaRPr sz="1400" b="0" i="0" u="none" strike="noStrike" cap="none">
              <a:solidFill>
                <a:srgbClr val="000000"/>
              </a:solidFill>
              <a:latin typeface="Arial"/>
              <a:ea typeface="Arial"/>
              <a:cs typeface="Arial"/>
              <a:sym typeface="Arial"/>
            </a:endParaRPr>
          </a:p>
        </p:txBody>
      </p:sp>
      <p:sp>
        <p:nvSpPr>
          <p:cNvPr id="670" name="Google Shape;670;p22"/>
          <p:cNvSpPr txBox="1"/>
          <p:nvPr/>
        </p:nvSpPr>
        <p:spPr>
          <a:xfrm>
            <a:off x="827584" y="5747780"/>
            <a:ext cx="851024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Calibri"/>
                <a:ea typeface="Calibri"/>
                <a:cs typeface="Calibri"/>
                <a:sym typeface="Calibri"/>
              </a:rPr>
              <a:t>A l’université, vous allez progresser pour être capables « d’analyser »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Calibri"/>
                <a:ea typeface="Calibri"/>
                <a:cs typeface="Calibri"/>
                <a:sym typeface="Calibri"/>
              </a:rPr>
              <a:t> par exemple :  résoudre un problème complexe en utilisant un ensemble de connaissance</a:t>
            </a:r>
            <a:endParaRPr sz="1400" b="0" i="0" u="none" strike="noStrike" cap="none">
              <a:solidFill>
                <a:srgbClr val="000000"/>
              </a:solidFill>
              <a:latin typeface="Arial"/>
              <a:ea typeface="Arial"/>
              <a:cs typeface="Arial"/>
              <a:sym typeface="Arial"/>
            </a:endParaRPr>
          </a:p>
        </p:txBody>
      </p:sp>
      <p:sp>
        <p:nvSpPr>
          <p:cNvPr id="671" name="Google Shape;671;p22"/>
          <p:cNvSpPr/>
          <p:nvPr/>
        </p:nvSpPr>
        <p:spPr>
          <a:xfrm>
            <a:off x="152836" y="458756"/>
            <a:ext cx="570540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400" b="1" i="0" u="none" strike="noStrike" cap="none">
                <a:solidFill>
                  <a:srgbClr val="7030A0"/>
                </a:solidFill>
                <a:latin typeface="Calibri"/>
                <a:ea typeface="Calibri"/>
                <a:cs typeface="Calibri"/>
                <a:sym typeface="Calibri"/>
              </a:rPr>
              <a:t> 7- Présentation de la taxonomie de Bloom </a:t>
            </a:r>
            <a:endParaRPr sz="2400" b="0" i="0" u="none" strike="noStrike" cap="none">
              <a:solidFill>
                <a:srgbClr val="7030A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32</a:t>
            </a:fld>
            <a:endParaRPr/>
          </a:p>
        </p:txBody>
      </p:sp>
      <p:grpSp>
        <p:nvGrpSpPr>
          <p:cNvPr id="678" name="Google Shape;678;p59"/>
          <p:cNvGrpSpPr/>
          <p:nvPr/>
        </p:nvGrpSpPr>
        <p:grpSpPr>
          <a:xfrm>
            <a:off x="3536564" y="62354"/>
            <a:ext cx="4739336" cy="6397505"/>
            <a:chOff x="376675" y="1063455"/>
            <a:chExt cx="4091153" cy="5522540"/>
          </a:xfrm>
        </p:grpSpPr>
        <p:pic>
          <p:nvPicPr>
            <p:cNvPr id="679" name="Google Shape;679;p59"/>
            <p:cNvPicPr preferRelativeResize="0"/>
            <p:nvPr/>
          </p:nvPicPr>
          <p:blipFill rotWithShape="1">
            <a:blip r:embed="rId3">
              <a:alphaModFix/>
            </a:blip>
            <a:srcRect l="3479" t="2156" r="47798" b="19218"/>
            <a:stretch/>
          </p:blipFill>
          <p:spPr>
            <a:xfrm>
              <a:off x="376675" y="1063455"/>
              <a:ext cx="4091153" cy="5522540"/>
            </a:xfrm>
            <a:prstGeom prst="rect">
              <a:avLst/>
            </a:prstGeom>
            <a:noFill/>
            <a:ln>
              <a:noFill/>
            </a:ln>
          </p:spPr>
        </p:pic>
        <p:sp>
          <p:nvSpPr>
            <p:cNvPr id="680" name="Google Shape;680;p59"/>
            <p:cNvSpPr/>
            <p:nvPr/>
          </p:nvSpPr>
          <p:spPr>
            <a:xfrm>
              <a:off x="3831220" y="1063455"/>
              <a:ext cx="636608" cy="85794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1" name="Google Shape;681;p59"/>
            <p:cNvSpPr/>
            <p:nvPr/>
          </p:nvSpPr>
          <p:spPr>
            <a:xfrm>
              <a:off x="3946967" y="5069711"/>
              <a:ext cx="520861" cy="151628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682" name="Google Shape;682;p59"/>
          <p:cNvSpPr txBox="1"/>
          <p:nvPr/>
        </p:nvSpPr>
        <p:spPr>
          <a:xfrm>
            <a:off x="376675" y="475695"/>
            <a:ext cx="764584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400" b="1" i="0" u="none" strike="noStrike" cap="none">
                <a:solidFill>
                  <a:srgbClr val="7030A0"/>
                </a:solidFill>
                <a:latin typeface="Calibri"/>
                <a:ea typeface="Calibri"/>
                <a:cs typeface="Calibri"/>
                <a:sym typeface="Calibri"/>
              </a:rPr>
              <a:t>8- Les différents types de fiches</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33</a:t>
            </a:fld>
            <a:endParaRPr/>
          </a:p>
        </p:txBody>
      </p:sp>
      <p:graphicFrame>
        <p:nvGraphicFramePr>
          <p:cNvPr id="689" name="Google Shape;689;p60"/>
          <p:cNvGraphicFramePr/>
          <p:nvPr/>
        </p:nvGraphicFramePr>
        <p:xfrm>
          <a:off x="218759" y="1193213"/>
          <a:ext cx="8427525" cy="5554575"/>
        </p:xfrm>
        <a:graphic>
          <a:graphicData uri="http://schemas.openxmlformats.org/drawingml/2006/table">
            <a:tbl>
              <a:tblPr>
                <a:noFill/>
                <a:tableStyleId>{508D84B7-E3E3-40F7-9264-F7CBB1DC3F55}</a:tableStyleId>
              </a:tblPr>
              <a:tblGrid>
                <a:gridCol w="2809175">
                  <a:extLst>
                    <a:ext uri="{9D8B030D-6E8A-4147-A177-3AD203B41FA5}">
                      <a16:colId xmlns:a16="http://schemas.microsoft.com/office/drawing/2014/main" val="20000"/>
                    </a:ext>
                  </a:extLst>
                </a:gridCol>
                <a:gridCol w="2809175">
                  <a:extLst>
                    <a:ext uri="{9D8B030D-6E8A-4147-A177-3AD203B41FA5}">
                      <a16:colId xmlns:a16="http://schemas.microsoft.com/office/drawing/2014/main" val="20001"/>
                    </a:ext>
                  </a:extLst>
                </a:gridCol>
                <a:gridCol w="2809175">
                  <a:extLst>
                    <a:ext uri="{9D8B030D-6E8A-4147-A177-3AD203B41FA5}">
                      <a16:colId xmlns:a16="http://schemas.microsoft.com/office/drawing/2014/main" val="20002"/>
                    </a:ext>
                  </a:extLst>
                </a:gridCol>
              </a:tblGrid>
              <a:tr h="153150">
                <a:tc>
                  <a:txBody>
                    <a:bodyPr/>
                    <a:lstStyle/>
                    <a:p>
                      <a:pPr marL="0" marR="0" lvl="0" indent="0" algn="l" rtl="0">
                        <a:lnSpc>
                          <a:spcPct val="100000"/>
                        </a:lnSpc>
                        <a:spcBef>
                          <a:spcPts val="0"/>
                        </a:spcBef>
                        <a:spcAft>
                          <a:spcPts val="0"/>
                        </a:spcAft>
                        <a:buNone/>
                      </a:pPr>
                      <a:r>
                        <a:rPr lang="fr-FR" sz="2400" b="1" i="0" u="none" strike="noStrike" cap="none">
                          <a:solidFill>
                            <a:srgbClr val="7030A0"/>
                          </a:solidFill>
                          <a:latin typeface="Calibri"/>
                          <a:ea typeface="Calibri"/>
                          <a:cs typeface="Calibri"/>
                          <a:sym typeface="Calibri"/>
                        </a:rPr>
                        <a:t>Fiches contenu</a:t>
                      </a:r>
                      <a:endParaRPr sz="2800" b="1" u="none" strike="noStrike" cap="none">
                        <a:solidFill>
                          <a:srgbClr val="7030A0"/>
                        </a:solidFill>
                      </a:endParaRPr>
                    </a:p>
                  </a:txBody>
                  <a:tcPr marL="40550" marR="40550" marT="27025" marB="270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fr-FR" sz="2400" b="1" i="0" u="none" strike="noStrike" cap="none">
                          <a:solidFill>
                            <a:srgbClr val="7030A0"/>
                          </a:solidFill>
                          <a:latin typeface="Calibri"/>
                          <a:ea typeface="Calibri"/>
                          <a:cs typeface="Calibri"/>
                          <a:sym typeface="Calibri"/>
                        </a:rPr>
                        <a:t>Fiche méthode</a:t>
                      </a:r>
                      <a:endParaRPr sz="2800" b="1" u="none" strike="noStrike" cap="none">
                        <a:solidFill>
                          <a:srgbClr val="7030A0"/>
                        </a:solidFill>
                      </a:endParaRPr>
                    </a:p>
                  </a:txBody>
                  <a:tcPr marL="40550" marR="40550" marT="27025" marB="270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fr-FR" sz="2400" b="1" i="0" u="none" strike="noStrike" cap="none">
                          <a:solidFill>
                            <a:srgbClr val="7030A0"/>
                          </a:solidFill>
                          <a:latin typeface="Calibri"/>
                          <a:ea typeface="Calibri"/>
                          <a:cs typeface="Calibri"/>
                          <a:sym typeface="Calibri"/>
                        </a:rPr>
                        <a:t>Fiche problème</a:t>
                      </a:r>
                      <a:endParaRPr sz="2800" b="1" u="none" strike="noStrike" cap="none">
                        <a:solidFill>
                          <a:srgbClr val="7030A0"/>
                        </a:solidFill>
                      </a:endParaRPr>
                    </a:p>
                  </a:txBody>
                  <a:tcPr marL="40550" marR="40550" marT="27025" marB="270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53150">
                <a:tc gridSpan="3">
                  <a:txBody>
                    <a:bodyPr/>
                    <a:lstStyle/>
                    <a:p>
                      <a:pPr marL="0" marR="0" lvl="0" indent="0" algn="l" rtl="0">
                        <a:lnSpc>
                          <a:spcPct val="100000"/>
                        </a:lnSpc>
                        <a:spcBef>
                          <a:spcPts val="0"/>
                        </a:spcBef>
                        <a:spcAft>
                          <a:spcPts val="0"/>
                        </a:spcAft>
                        <a:buNone/>
                      </a:pPr>
                      <a:r>
                        <a:rPr lang="fr-FR" sz="2400" b="1" i="0" u="none" strike="noStrike" cap="none">
                          <a:solidFill>
                            <a:schemeClr val="dk1"/>
                          </a:solidFill>
                          <a:latin typeface="Calibri"/>
                          <a:ea typeface="Calibri"/>
                          <a:cs typeface="Calibri"/>
                          <a:sym typeface="Calibri"/>
                        </a:rPr>
                        <a:t>a) C’est quoi ?</a:t>
                      </a:r>
                      <a:endParaRPr sz="2800" b="1" u="none" strike="noStrike" cap="none">
                        <a:solidFill>
                          <a:schemeClr val="dk1"/>
                        </a:solidFill>
                      </a:endParaRPr>
                    </a:p>
                  </a:txBody>
                  <a:tcPr marL="40550" marR="40550" marT="27025" marB="270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1572675">
                <a:tc>
                  <a:txBody>
                    <a:bodyPr/>
                    <a:lstStyle/>
                    <a:p>
                      <a:pPr marL="0" marR="0" lvl="0" indent="0" algn="l" rtl="0">
                        <a:lnSpc>
                          <a:spcPct val="100000"/>
                        </a:lnSpc>
                        <a:spcBef>
                          <a:spcPts val="0"/>
                        </a:spcBef>
                        <a:spcAft>
                          <a:spcPts val="0"/>
                        </a:spcAft>
                        <a:buNone/>
                      </a:pPr>
                      <a:r>
                        <a:rPr lang="fr-FR" sz="1800" b="0" i="0" u="none" strike="noStrike" cap="none">
                          <a:solidFill>
                            <a:srgbClr val="000000"/>
                          </a:solidFill>
                          <a:latin typeface="Calibri"/>
                          <a:ea typeface="Calibri"/>
                          <a:cs typeface="Calibri"/>
                          <a:sym typeface="Calibri"/>
                        </a:rPr>
                        <a:t>Objectif : </a:t>
                      </a:r>
                      <a:endParaRPr sz="2000" u="none" strike="noStrike" cap="none"/>
                    </a:p>
                    <a:p>
                      <a:pPr marL="0" marR="0" lvl="0" indent="0" algn="l" rtl="0">
                        <a:lnSpc>
                          <a:spcPct val="100000"/>
                        </a:lnSpc>
                        <a:spcBef>
                          <a:spcPts val="0"/>
                        </a:spcBef>
                        <a:spcAft>
                          <a:spcPts val="0"/>
                        </a:spcAft>
                        <a:buNone/>
                      </a:pPr>
                      <a:br>
                        <a:rPr lang="fr-FR" sz="2000" u="none" strike="noStrike" cap="none"/>
                      </a:br>
                      <a:br>
                        <a:rPr lang="fr-FR" sz="2000" u="none" strike="noStrike" cap="none"/>
                      </a:br>
                      <a:r>
                        <a:rPr lang="fr-FR" sz="1800" b="0" i="0" u="none" strike="noStrike" cap="none">
                          <a:solidFill>
                            <a:srgbClr val="000000"/>
                          </a:solidFill>
                          <a:latin typeface="Calibri"/>
                          <a:ea typeface="Calibri"/>
                          <a:cs typeface="Calibri"/>
                          <a:sym typeface="Calibri"/>
                        </a:rPr>
                        <a:t>Répond à </a:t>
                      </a:r>
                      <a:endParaRPr sz="2000" u="none" strike="noStrike" cap="none"/>
                    </a:p>
                  </a:txBody>
                  <a:tcPr marL="40550" marR="40550" marT="27025" marB="270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fr-FR" sz="1800" b="0" i="0" u="none" strike="noStrike" cap="none">
                          <a:solidFill>
                            <a:srgbClr val="000000"/>
                          </a:solidFill>
                          <a:latin typeface="Calibri"/>
                          <a:ea typeface="Calibri"/>
                          <a:cs typeface="Calibri"/>
                          <a:sym typeface="Calibri"/>
                        </a:rPr>
                        <a:t>Objectif : </a:t>
                      </a:r>
                      <a:endParaRPr sz="2000" u="none" strike="noStrike" cap="none"/>
                    </a:p>
                    <a:p>
                      <a:pPr marL="0" marR="0" lvl="0" indent="0" algn="l" rtl="0">
                        <a:lnSpc>
                          <a:spcPct val="100000"/>
                        </a:lnSpc>
                        <a:spcBef>
                          <a:spcPts val="0"/>
                        </a:spcBef>
                        <a:spcAft>
                          <a:spcPts val="0"/>
                        </a:spcAft>
                        <a:buNone/>
                      </a:pPr>
                      <a:br>
                        <a:rPr lang="fr-FR" sz="2000" u="none" strike="noStrike" cap="none"/>
                      </a:br>
                      <a:br>
                        <a:rPr lang="fr-FR" sz="2000" u="none" strike="noStrike" cap="none"/>
                      </a:br>
                      <a:r>
                        <a:rPr lang="fr-FR" sz="1800" b="0" i="0" u="none" strike="noStrike" cap="none">
                          <a:solidFill>
                            <a:srgbClr val="000000"/>
                          </a:solidFill>
                          <a:latin typeface="Calibri"/>
                          <a:ea typeface="Calibri"/>
                          <a:cs typeface="Calibri"/>
                          <a:sym typeface="Calibri"/>
                        </a:rPr>
                        <a:t>Répond à </a:t>
                      </a:r>
                      <a:endParaRPr sz="2000" u="none" strike="noStrike" cap="none"/>
                    </a:p>
                  </a:txBody>
                  <a:tcPr marL="40550" marR="40550" marT="27025" marB="270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fr-FR" sz="1800" b="0" i="0" u="none" strike="noStrike" cap="none">
                          <a:solidFill>
                            <a:srgbClr val="000000"/>
                          </a:solidFill>
                          <a:latin typeface="Calibri"/>
                          <a:ea typeface="Calibri"/>
                          <a:cs typeface="Calibri"/>
                          <a:sym typeface="Calibri"/>
                        </a:rPr>
                        <a:t>Objectif : </a:t>
                      </a:r>
                      <a:endParaRPr sz="2000" u="none" strike="noStrike" cap="none"/>
                    </a:p>
                    <a:p>
                      <a:pPr marL="0" marR="0" lvl="0" indent="0" algn="l" rtl="0">
                        <a:lnSpc>
                          <a:spcPct val="100000"/>
                        </a:lnSpc>
                        <a:spcBef>
                          <a:spcPts val="0"/>
                        </a:spcBef>
                        <a:spcAft>
                          <a:spcPts val="0"/>
                        </a:spcAft>
                        <a:buNone/>
                      </a:pPr>
                      <a:br>
                        <a:rPr lang="fr-FR" sz="2000" u="none" strike="noStrike" cap="none"/>
                      </a:br>
                      <a:br>
                        <a:rPr lang="fr-FR" sz="2000" u="none" strike="noStrike" cap="none"/>
                      </a:br>
                      <a:r>
                        <a:rPr lang="fr-FR" sz="1800" b="0" i="0" u="none" strike="noStrike" cap="none">
                          <a:solidFill>
                            <a:srgbClr val="000000"/>
                          </a:solidFill>
                          <a:latin typeface="Calibri"/>
                          <a:ea typeface="Calibri"/>
                          <a:cs typeface="Calibri"/>
                          <a:sym typeface="Calibri"/>
                        </a:rPr>
                        <a:t>Répond à </a:t>
                      </a:r>
                      <a:endParaRPr sz="2000" u="none" strike="noStrike" cap="none"/>
                    </a:p>
                    <a:p>
                      <a:pPr marL="0" marR="0" lvl="0" indent="0" algn="l" rtl="0">
                        <a:lnSpc>
                          <a:spcPct val="100000"/>
                        </a:lnSpc>
                        <a:spcBef>
                          <a:spcPts val="0"/>
                        </a:spcBef>
                        <a:spcAft>
                          <a:spcPts val="0"/>
                        </a:spcAft>
                        <a:buNone/>
                      </a:pPr>
                      <a:endParaRPr sz="2000" u="none" strike="noStrike" cap="none"/>
                    </a:p>
                  </a:txBody>
                  <a:tcPr marL="40550" marR="40550" marT="27025" marB="270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52250">
                <a:tc gridSpan="3">
                  <a:txBody>
                    <a:bodyPr/>
                    <a:lstStyle/>
                    <a:p>
                      <a:pPr marL="0" marR="0" lvl="0" indent="0" algn="l" rtl="0">
                        <a:lnSpc>
                          <a:spcPct val="100000"/>
                        </a:lnSpc>
                        <a:spcBef>
                          <a:spcPts val="0"/>
                        </a:spcBef>
                        <a:spcAft>
                          <a:spcPts val="0"/>
                        </a:spcAft>
                        <a:buNone/>
                      </a:pPr>
                      <a:r>
                        <a:rPr lang="fr-FR" sz="2400" b="1" i="0" u="none" strike="noStrike" cap="none">
                          <a:solidFill>
                            <a:schemeClr val="dk1"/>
                          </a:solidFill>
                          <a:latin typeface="Calibri"/>
                          <a:ea typeface="Calibri"/>
                          <a:cs typeface="Calibri"/>
                          <a:sym typeface="Calibri"/>
                        </a:rPr>
                        <a:t>b) A quels verbes d’action peut-on les relier (Apprendre ? Comprendre ? Résoudre ? Raisonner ?</a:t>
                      </a:r>
                      <a:endParaRPr sz="2800" b="1" u="none" strike="noStrike" cap="none">
                        <a:solidFill>
                          <a:schemeClr val="dk1"/>
                        </a:solidFill>
                      </a:endParaRPr>
                    </a:p>
                  </a:txBody>
                  <a:tcPr marL="40550" marR="40550" marT="27025" marB="270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3"/>
                  </a:ext>
                </a:extLst>
              </a:tr>
              <a:tr h="238275">
                <a:tc>
                  <a:txBody>
                    <a:bodyPr/>
                    <a:lstStyle/>
                    <a:p>
                      <a:pPr marL="0" marR="0" lvl="0" indent="0" algn="l" rtl="0">
                        <a:lnSpc>
                          <a:spcPct val="100000"/>
                        </a:lnSpc>
                        <a:spcBef>
                          <a:spcPts val="0"/>
                        </a:spcBef>
                        <a:spcAft>
                          <a:spcPts val="0"/>
                        </a:spcAft>
                        <a:buNone/>
                      </a:pPr>
                      <a:br>
                        <a:rPr lang="fr-FR" sz="2000" u="none" strike="noStrike" cap="none"/>
                      </a:br>
                      <a:br>
                        <a:rPr lang="fr-FR" sz="2000" u="none" strike="noStrike" cap="none"/>
                      </a:br>
                      <a:endParaRPr sz="2000" u="none" strike="noStrike" cap="none"/>
                    </a:p>
                  </a:txBody>
                  <a:tcPr marL="40550" marR="40550" marT="27025" marB="270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br>
                        <a:rPr lang="fr-FR" sz="2000" u="none" strike="noStrike" cap="none"/>
                      </a:br>
                      <a:endParaRPr sz="2000" u="none" strike="noStrike" cap="none"/>
                    </a:p>
                  </a:txBody>
                  <a:tcPr marL="40550" marR="40550" marT="27025" marB="270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br>
                        <a:rPr lang="fr-FR" sz="2000" u="none" strike="noStrike" cap="none"/>
                      </a:br>
                      <a:endParaRPr sz="2000" u="none" strike="noStrike" cap="none"/>
                    </a:p>
                  </a:txBody>
                  <a:tcPr marL="40550" marR="40550" marT="27025" marB="270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53150">
                <a:tc gridSpan="3">
                  <a:txBody>
                    <a:bodyPr/>
                    <a:lstStyle/>
                    <a:p>
                      <a:pPr marL="0" marR="0" lvl="0" indent="0" algn="l" rtl="0">
                        <a:lnSpc>
                          <a:spcPct val="100000"/>
                        </a:lnSpc>
                        <a:spcBef>
                          <a:spcPts val="0"/>
                        </a:spcBef>
                        <a:spcAft>
                          <a:spcPts val="0"/>
                        </a:spcAft>
                        <a:buNone/>
                      </a:pPr>
                      <a:r>
                        <a:rPr lang="fr-FR" sz="2400" b="1" i="0" u="none" strike="noStrike" cap="none">
                          <a:solidFill>
                            <a:schemeClr val="dk1"/>
                          </a:solidFill>
                          <a:latin typeface="Calibri"/>
                          <a:ea typeface="Calibri"/>
                          <a:cs typeface="Calibri"/>
                          <a:sym typeface="Calibri"/>
                        </a:rPr>
                        <a:t>c) Utile pour exos faciles ou difficiles ?</a:t>
                      </a:r>
                      <a:endParaRPr sz="2800" b="1" u="none" strike="noStrike" cap="none">
                        <a:solidFill>
                          <a:schemeClr val="dk1"/>
                        </a:solidFill>
                      </a:endParaRPr>
                    </a:p>
                  </a:txBody>
                  <a:tcPr marL="40550" marR="40550" marT="27025" marB="270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5"/>
                  </a:ext>
                </a:extLst>
              </a:tr>
              <a:tr h="558550">
                <a:tc>
                  <a:txBody>
                    <a:bodyPr/>
                    <a:lstStyle/>
                    <a:p>
                      <a:pPr marL="0" marR="0" lvl="0" indent="0" algn="l" rtl="0">
                        <a:lnSpc>
                          <a:spcPct val="100000"/>
                        </a:lnSpc>
                        <a:spcBef>
                          <a:spcPts val="0"/>
                        </a:spcBef>
                        <a:spcAft>
                          <a:spcPts val="0"/>
                        </a:spcAft>
                        <a:buNone/>
                      </a:pPr>
                      <a:br>
                        <a:rPr lang="fr-FR" sz="2000" u="none" strike="noStrike" cap="none"/>
                      </a:br>
                      <a:br>
                        <a:rPr lang="fr-FR" sz="2000" u="none" strike="noStrike" cap="none"/>
                      </a:br>
                      <a:endParaRPr sz="2000" u="none" strike="noStrike" cap="none"/>
                    </a:p>
                  </a:txBody>
                  <a:tcPr marL="40550" marR="40550" marT="27025" marB="270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br>
                        <a:rPr lang="fr-FR" sz="2000" u="none" strike="noStrike" cap="none"/>
                      </a:br>
                      <a:endParaRPr sz="2000" u="none" strike="noStrike" cap="none"/>
                    </a:p>
                  </a:txBody>
                  <a:tcPr marL="40550" marR="40550" marT="27025" marB="270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br>
                        <a:rPr lang="fr-FR" sz="2000" u="none" strike="noStrike" cap="none"/>
                      </a:br>
                      <a:endParaRPr sz="2000" u="none" strike="noStrike" cap="none"/>
                    </a:p>
                  </a:txBody>
                  <a:tcPr marL="40550" marR="40550" marT="27025" marB="270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690" name="Google Shape;690;p60"/>
          <p:cNvSpPr txBox="1"/>
          <p:nvPr/>
        </p:nvSpPr>
        <p:spPr>
          <a:xfrm>
            <a:off x="133607" y="487269"/>
            <a:ext cx="764584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400" b="1" i="0" u="none" strike="noStrike" cap="none">
                <a:solidFill>
                  <a:srgbClr val="7030A0"/>
                </a:solidFill>
                <a:latin typeface="Calibri"/>
                <a:ea typeface="Calibri"/>
                <a:cs typeface="Calibri"/>
                <a:sym typeface="Calibri"/>
              </a:rPr>
              <a:t>8- Les différents types de fiches</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34</a:t>
            </a:fld>
            <a:endParaRPr/>
          </a:p>
        </p:txBody>
      </p:sp>
      <p:pic>
        <p:nvPicPr>
          <p:cNvPr id="697" name="Google Shape;697;p61"/>
          <p:cNvPicPr preferRelativeResize="0"/>
          <p:nvPr/>
        </p:nvPicPr>
        <p:blipFill rotWithShape="1">
          <a:blip r:embed="rId3">
            <a:alphaModFix/>
          </a:blip>
          <a:srcRect l="24220" t="2156" r="28084" b="80521"/>
          <a:stretch/>
        </p:blipFill>
        <p:spPr>
          <a:xfrm>
            <a:off x="590309" y="1448314"/>
            <a:ext cx="7624054" cy="231635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35</a:t>
            </a:fld>
            <a:endParaRPr/>
          </a:p>
        </p:txBody>
      </p:sp>
      <p:pic>
        <p:nvPicPr>
          <p:cNvPr id="704" name="Google Shape;704;p62"/>
          <p:cNvPicPr preferRelativeResize="0"/>
          <p:nvPr/>
        </p:nvPicPr>
        <p:blipFill rotWithShape="1">
          <a:blip r:embed="rId3">
            <a:alphaModFix/>
          </a:blip>
          <a:srcRect l="30706" t="19974" r="-129" b="41959"/>
          <a:stretch/>
        </p:blipFill>
        <p:spPr>
          <a:xfrm>
            <a:off x="1" y="1158057"/>
            <a:ext cx="9144000" cy="419412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36</a:t>
            </a:fld>
            <a:endParaRPr/>
          </a:p>
        </p:txBody>
      </p:sp>
      <p:pic>
        <p:nvPicPr>
          <p:cNvPr id="711" name="Google Shape;711;p63"/>
          <p:cNvPicPr preferRelativeResize="0"/>
          <p:nvPr/>
        </p:nvPicPr>
        <p:blipFill rotWithShape="1">
          <a:blip r:embed="rId3">
            <a:alphaModFix/>
          </a:blip>
          <a:srcRect l="24219" t="58534" r="4926" b="1007"/>
          <a:stretch/>
        </p:blipFill>
        <p:spPr>
          <a:xfrm>
            <a:off x="0" y="952538"/>
            <a:ext cx="9059016" cy="432682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37</a:t>
            </a:fld>
            <a:endParaRPr/>
          </a:p>
        </p:txBody>
      </p:sp>
      <p:sp>
        <p:nvSpPr>
          <p:cNvPr id="719" name="Google Shape;719;p35"/>
          <p:cNvSpPr/>
          <p:nvPr/>
        </p:nvSpPr>
        <p:spPr>
          <a:xfrm>
            <a:off x="879912" y="2312171"/>
            <a:ext cx="576064" cy="369332"/>
          </a:xfrm>
          <a:prstGeom prst="ellipse">
            <a:avLst/>
          </a:prstGeom>
          <a:solidFill>
            <a:schemeClr val="accent1"/>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721" name="Google Shape;721;p35"/>
          <p:cNvSpPr txBox="1"/>
          <p:nvPr/>
        </p:nvSpPr>
        <p:spPr>
          <a:xfrm>
            <a:off x="3131840" y="4446237"/>
            <a:ext cx="2880320" cy="923330"/>
          </a:xfrm>
          <a:prstGeom prst="rect">
            <a:avLst/>
          </a:prstGeom>
          <a:solidFill>
            <a:srgbClr val="9933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chemeClr val="lt1"/>
                </a:solidFill>
                <a:latin typeface="Calibri"/>
                <a:ea typeface="Calibri"/>
                <a:cs typeface="Calibri"/>
                <a:sym typeface="Calibri"/>
              </a:rPr>
              <a:t>Comprendre :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Calibri"/>
                <a:ea typeface="Calibri"/>
                <a:cs typeface="Calibri"/>
                <a:sym typeface="Calibri"/>
              </a:rPr>
              <a:t>Capacité à </a:t>
            </a:r>
            <a:r>
              <a:rPr lang="fr-FR" sz="1800" b="1" i="0" u="none" strike="noStrike" cap="none">
                <a:solidFill>
                  <a:schemeClr val="lt1"/>
                </a:solidFill>
                <a:latin typeface="Calibri"/>
                <a:ea typeface="Calibri"/>
                <a:cs typeface="Calibri"/>
                <a:sym typeface="Calibri"/>
              </a:rPr>
              <a:t>ré-expliquer</a:t>
            </a:r>
            <a:endParaRPr sz="18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Calibri"/>
                <a:ea typeface="Calibri"/>
                <a:cs typeface="Calibri"/>
                <a:sym typeface="Calibri"/>
              </a:rPr>
              <a:t>avec ses propres mots</a:t>
            </a:r>
            <a:endParaRPr sz="1400" b="0" i="0" u="none" strike="noStrike" cap="none">
              <a:solidFill>
                <a:srgbClr val="000000"/>
              </a:solidFill>
              <a:latin typeface="Arial"/>
              <a:ea typeface="Arial"/>
              <a:cs typeface="Arial"/>
              <a:sym typeface="Arial"/>
            </a:endParaRPr>
          </a:p>
        </p:txBody>
      </p:sp>
      <p:sp>
        <p:nvSpPr>
          <p:cNvPr id="722" name="Google Shape;722;p35"/>
          <p:cNvSpPr/>
          <p:nvPr/>
        </p:nvSpPr>
        <p:spPr>
          <a:xfrm>
            <a:off x="371387" y="669866"/>
            <a:ext cx="566212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400" b="1" i="0" u="none" strike="noStrike" cap="none">
                <a:solidFill>
                  <a:srgbClr val="7030A0"/>
                </a:solidFill>
                <a:latin typeface="Calibri"/>
                <a:ea typeface="Calibri"/>
                <a:cs typeface="Calibri"/>
                <a:sym typeface="Calibri"/>
              </a:rPr>
              <a:t>Travail Personnel pour la séance suivante</a:t>
            </a:r>
            <a:endParaRPr sz="2400" b="0" i="0" u="none" strike="noStrike" cap="none">
              <a:solidFill>
                <a:srgbClr val="7030A0"/>
              </a:solidFill>
              <a:latin typeface="Calibri"/>
              <a:ea typeface="Calibri"/>
              <a:cs typeface="Calibri"/>
              <a:sym typeface="Calibri"/>
            </a:endParaRPr>
          </a:p>
        </p:txBody>
      </p:sp>
      <p:sp>
        <p:nvSpPr>
          <p:cNvPr id="2" name="ZoneTexte 1">
            <a:extLst>
              <a:ext uri="{FF2B5EF4-FFF2-40B4-BE49-F238E27FC236}">
                <a16:creationId xmlns:a16="http://schemas.microsoft.com/office/drawing/2014/main" id="{C5C1E1CA-A42B-3840-86BC-BA1D06906D42}"/>
              </a:ext>
            </a:extLst>
          </p:cNvPr>
          <p:cNvSpPr txBox="1"/>
          <p:nvPr/>
        </p:nvSpPr>
        <p:spPr>
          <a:xfrm>
            <a:off x="2616591" y="2644726"/>
            <a:ext cx="883575" cy="307777"/>
          </a:xfrm>
          <a:prstGeom prst="rect">
            <a:avLst/>
          </a:prstGeom>
          <a:noFill/>
        </p:spPr>
        <p:txBody>
          <a:bodyPr wrap="none" rtlCol="0">
            <a:spAutoFit/>
          </a:bodyPr>
          <a:lstStyle/>
          <a:p>
            <a:r>
              <a:rPr lang="fr-FR" dirty="0"/>
              <a:t>A FAIRE</a:t>
            </a:r>
          </a:p>
        </p:txBody>
      </p:sp>
      <p:sp>
        <p:nvSpPr>
          <p:cNvPr id="9" name="Google Shape;729;p36">
            <a:extLst>
              <a:ext uri="{FF2B5EF4-FFF2-40B4-BE49-F238E27FC236}">
                <a16:creationId xmlns:a16="http://schemas.microsoft.com/office/drawing/2014/main" id="{446A5BE7-7F03-EA4E-9630-A6B81210C750}"/>
              </a:ext>
            </a:extLst>
          </p:cNvPr>
          <p:cNvSpPr txBox="1"/>
          <p:nvPr/>
        </p:nvSpPr>
        <p:spPr>
          <a:xfrm>
            <a:off x="1115616" y="1131531"/>
            <a:ext cx="120552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a:solidFill>
                  <a:srgbClr val="0070C0"/>
                </a:solidFill>
                <a:latin typeface="Calibri"/>
                <a:ea typeface="Calibri"/>
                <a:cs typeface="Calibri"/>
                <a:sym typeface="Calibri"/>
              </a:rPr>
              <a:t>Exercice :</a:t>
            </a:r>
            <a:endParaRPr sz="1400" b="0" i="0" u="none" strike="noStrike" cap="none">
              <a:solidFill>
                <a:srgbClr val="000000"/>
              </a:solidFill>
              <a:latin typeface="Arial"/>
              <a:ea typeface="Arial"/>
              <a:cs typeface="Arial"/>
              <a:sym typeface="Arial"/>
            </a:endParaRPr>
          </a:p>
        </p:txBody>
      </p:sp>
      <p:sp>
        <p:nvSpPr>
          <p:cNvPr id="10" name="Google Shape;730;p36">
            <a:extLst>
              <a:ext uri="{FF2B5EF4-FFF2-40B4-BE49-F238E27FC236}">
                <a16:creationId xmlns:a16="http://schemas.microsoft.com/office/drawing/2014/main" id="{092CD30D-BB26-4D4B-9C4F-42F86BD58D89}"/>
              </a:ext>
            </a:extLst>
          </p:cNvPr>
          <p:cNvSpPr txBox="1"/>
          <p:nvPr/>
        </p:nvSpPr>
        <p:spPr>
          <a:xfrm>
            <a:off x="1115616" y="1516763"/>
            <a:ext cx="403244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dirty="0">
                <a:solidFill>
                  <a:schemeClr val="dk1"/>
                </a:solidFill>
                <a:latin typeface="Calibri"/>
                <a:ea typeface="Calibri"/>
                <a:cs typeface="Calibri"/>
                <a:sym typeface="Calibri"/>
              </a:rPr>
              <a:t>A quelle niveau d’acquisition correspondent ces exercices ?</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1"/>
                                        </p:tgtEl>
                                        <p:attrNameLst>
                                          <p:attrName>style.visibility</p:attrName>
                                        </p:attrNameLst>
                                      </p:cBhvr>
                                      <p:to>
                                        <p:strVal val="visible"/>
                                      </p:to>
                                    </p:set>
                                    <p:animEffect transition="in" filter="fade">
                                      <p:cBhvr>
                                        <p:cTn id="7" dur="1822"/>
                                        <p:tgtEl>
                                          <p:spTgt spid="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38</a:t>
            </a:fld>
            <a:endParaRPr/>
          </a:p>
        </p:txBody>
      </p:sp>
      <p:sp>
        <p:nvSpPr>
          <p:cNvPr id="729" name="Google Shape;729;p36"/>
          <p:cNvSpPr txBox="1"/>
          <p:nvPr/>
        </p:nvSpPr>
        <p:spPr>
          <a:xfrm>
            <a:off x="1187624" y="764704"/>
            <a:ext cx="120552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a:solidFill>
                  <a:srgbClr val="0070C0"/>
                </a:solidFill>
                <a:latin typeface="Calibri"/>
                <a:ea typeface="Calibri"/>
                <a:cs typeface="Calibri"/>
                <a:sym typeface="Calibri"/>
              </a:rPr>
              <a:t>Exercice :</a:t>
            </a:r>
            <a:endParaRPr sz="1400" b="0" i="0" u="none" strike="noStrike" cap="none">
              <a:solidFill>
                <a:srgbClr val="000000"/>
              </a:solidFill>
              <a:latin typeface="Arial"/>
              <a:ea typeface="Arial"/>
              <a:cs typeface="Arial"/>
              <a:sym typeface="Arial"/>
            </a:endParaRPr>
          </a:p>
        </p:txBody>
      </p:sp>
      <p:sp>
        <p:nvSpPr>
          <p:cNvPr id="730" name="Google Shape;730;p36"/>
          <p:cNvSpPr txBox="1"/>
          <p:nvPr/>
        </p:nvSpPr>
        <p:spPr>
          <a:xfrm>
            <a:off x="1187624" y="1149936"/>
            <a:ext cx="403244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dirty="0">
                <a:solidFill>
                  <a:schemeClr val="dk1"/>
                </a:solidFill>
                <a:latin typeface="Calibri"/>
                <a:ea typeface="Calibri"/>
                <a:cs typeface="Calibri"/>
                <a:sym typeface="Calibri"/>
              </a:rPr>
              <a:t>A quelle niveau d’acquisition correspondent ces exercices ?</a:t>
            </a:r>
            <a:endParaRPr sz="1400" b="0" i="0" u="none" strike="noStrike" cap="none" dirty="0">
              <a:solidFill>
                <a:srgbClr val="000000"/>
              </a:solidFill>
              <a:latin typeface="Arial"/>
              <a:ea typeface="Arial"/>
              <a:cs typeface="Arial"/>
              <a:sym typeface="Arial"/>
            </a:endParaRPr>
          </a:p>
        </p:txBody>
      </p:sp>
      <p:sp>
        <p:nvSpPr>
          <p:cNvPr id="731" name="Google Shape;731;p36"/>
          <p:cNvSpPr/>
          <p:nvPr/>
        </p:nvSpPr>
        <p:spPr>
          <a:xfrm>
            <a:off x="792055" y="1887898"/>
            <a:ext cx="576064" cy="369332"/>
          </a:xfrm>
          <a:prstGeom prst="ellipse">
            <a:avLst/>
          </a:prstGeom>
          <a:solidFill>
            <a:schemeClr val="accent1"/>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733" name="Google Shape;733;p36"/>
          <p:cNvSpPr txBox="1"/>
          <p:nvPr/>
        </p:nvSpPr>
        <p:spPr>
          <a:xfrm>
            <a:off x="4789882" y="745276"/>
            <a:ext cx="2880320" cy="1077218"/>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600" b="1" i="0" u="none" strike="noStrike" cap="none">
                <a:solidFill>
                  <a:schemeClr val="dk1"/>
                </a:solidFill>
                <a:latin typeface="Calibri"/>
                <a:ea typeface="Calibri"/>
                <a:cs typeface="Calibri"/>
                <a:sym typeface="Calibri"/>
              </a:rPr>
              <a:t>Appliquer :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fr-FR" sz="1600" b="0" i="0" u="none" strike="noStrike" cap="none">
                <a:solidFill>
                  <a:schemeClr val="dk1"/>
                </a:solidFill>
                <a:latin typeface="Calibri"/>
                <a:ea typeface="Calibri"/>
                <a:cs typeface="Calibri"/>
                <a:sym typeface="Calibri"/>
              </a:rPr>
              <a:t>Capacité à utiliser une connaissance dans le cadre de la résolution d’un  exercice</a:t>
            </a:r>
            <a:endParaRPr sz="1400" b="0" i="0" u="none" strike="noStrike" cap="none">
              <a:solidFill>
                <a:srgbClr val="000000"/>
              </a:solidFill>
              <a:latin typeface="Arial"/>
              <a:ea typeface="Arial"/>
              <a:cs typeface="Arial"/>
              <a:sym typeface="Arial"/>
            </a:endParaRPr>
          </a:p>
        </p:txBody>
      </p:sp>
      <p:sp>
        <p:nvSpPr>
          <p:cNvPr id="2" name="ZoneTexte 1">
            <a:extLst>
              <a:ext uri="{FF2B5EF4-FFF2-40B4-BE49-F238E27FC236}">
                <a16:creationId xmlns:a16="http://schemas.microsoft.com/office/drawing/2014/main" id="{3E14B2EC-3785-A940-B435-38E130E5D845}"/>
              </a:ext>
            </a:extLst>
          </p:cNvPr>
          <p:cNvSpPr txBox="1"/>
          <p:nvPr/>
        </p:nvSpPr>
        <p:spPr>
          <a:xfrm>
            <a:off x="1983545" y="2349305"/>
            <a:ext cx="883575" cy="307777"/>
          </a:xfrm>
          <a:prstGeom prst="rect">
            <a:avLst/>
          </a:prstGeom>
          <a:noFill/>
        </p:spPr>
        <p:txBody>
          <a:bodyPr wrap="none" rtlCol="0">
            <a:spAutoFit/>
          </a:bodyPr>
          <a:lstStyle/>
          <a:p>
            <a:r>
              <a:rPr lang="fr-FR" dirty="0"/>
              <a:t>A FAIRE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3"/>
                                        </p:tgtEl>
                                        <p:attrNameLst>
                                          <p:attrName>style.visibility</p:attrName>
                                        </p:attrNameLst>
                                      </p:cBhvr>
                                      <p:to>
                                        <p:strVal val="visible"/>
                                      </p:to>
                                    </p:set>
                                    <p:animEffect transition="in" filter="fade">
                                      <p:cBhvr>
                                        <p:cTn id="7" dur="1822"/>
                                        <p:tgtEl>
                                          <p:spTgt spid="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900"/>
              <a:buNone/>
            </a:pPr>
            <a:fld id="{00000000-1234-1234-1234-123412341234}" type="slidenum">
              <a:rPr lang="fr-FR" sz="900">
                <a:solidFill>
                  <a:srgbClr val="898989"/>
                </a:solidFill>
                <a:latin typeface="Calibri"/>
                <a:ea typeface="Calibri"/>
                <a:cs typeface="Calibri"/>
                <a:sym typeface="Calibri"/>
              </a:rPr>
              <a:t>39</a:t>
            </a:fld>
            <a:endParaRPr sz="900">
              <a:solidFill>
                <a:srgbClr val="898989"/>
              </a:solidFill>
              <a:latin typeface="Calibri"/>
              <a:ea typeface="Calibri"/>
              <a:cs typeface="Calibri"/>
              <a:sym typeface="Calibri"/>
            </a:endParaRPr>
          </a:p>
        </p:txBody>
      </p:sp>
      <p:graphicFrame>
        <p:nvGraphicFramePr>
          <p:cNvPr id="739" name="Google Shape;739;p37"/>
          <p:cNvGraphicFramePr/>
          <p:nvPr/>
        </p:nvGraphicFramePr>
        <p:xfrm>
          <a:off x="1831181" y="1940049"/>
          <a:ext cx="2708461" cy="984895"/>
        </p:xfrm>
        <a:graphic>
          <a:graphicData uri="http://schemas.openxmlformats.org/presentationml/2006/ole">
            <mc:AlternateContent xmlns:mc="http://schemas.openxmlformats.org/markup-compatibility/2006">
              <mc:Choice xmlns:v="urn:schemas-microsoft-com:vml" Requires="v">
                <p:oleObj spid="_x0000_s2059" r:id="rId4" imgW="2708461" imgH="984895" progId="ChemDraw.Document.6.0">
                  <p:embed/>
                </p:oleObj>
              </mc:Choice>
              <mc:Fallback>
                <p:oleObj r:id="rId4" imgW="2708461" imgH="984895" progId="ChemDraw.Document.6.0">
                  <p:embed/>
                  <p:pic>
                    <p:nvPicPr>
                      <p:cNvPr id="739" name="Google Shape;739;p37"/>
                      <p:cNvPicPr preferRelativeResize="0"/>
                      <p:nvPr/>
                    </p:nvPicPr>
                    <p:blipFill rotWithShape="1">
                      <a:blip r:embed="rId5">
                        <a:alphaModFix/>
                      </a:blip>
                      <a:srcRect/>
                      <a:stretch/>
                    </p:blipFill>
                    <p:spPr>
                      <a:xfrm>
                        <a:off x="1831181" y="1940049"/>
                        <a:ext cx="2708461" cy="984895"/>
                      </a:xfrm>
                      <a:prstGeom prst="rect">
                        <a:avLst/>
                      </a:prstGeom>
                      <a:noFill/>
                      <a:ln>
                        <a:noFill/>
                      </a:ln>
                    </p:spPr>
                  </p:pic>
                </p:oleObj>
              </mc:Fallback>
            </mc:AlternateContent>
          </a:graphicData>
        </a:graphic>
      </p:graphicFrame>
      <p:sp>
        <p:nvSpPr>
          <p:cNvPr id="740" name="Google Shape;740;p37"/>
          <p:cNvSpPr txBox="1"/>
          <p:nvPr/>
        </p:nvSpPr>
        <p:spPr>
          <a:xfrm>
            <a:off x="1547664" y="1393664"/>
            <a:ext cx="691276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Arial"/>
                <a:ea typeface="Arial"/>
                <a:cs typeface="Arial"/>
                <a:sym typeface="Arial"/>
              </a:rPr>
              <a:t>Comment tracer un carré c de même surface que les carrés a+b ?</a:t>
            </a:r>
            <a:endParaRPr sz="1400" b="0" i="0" u="none" strike="noStrike" cap="none">
              <a:solidFill>
                <a:srgbClr val="000000"/>
              </a:solidFill>
              <a:latin typeface="Arial"/>
              <a:ea typeface="Arial"/>
              <a:cs typeface="Arial"/>
              <a:sym typeface="Arial"/>
            </a:endParaRPr>
          </a:p>
        </p:txBody>
      </p:sp>
      <p:sp>
        <p:nvSpPr>
          <p:cNvPr id="741" name="Google Shape;741;p37"/>
          <p:cNvSpPr txBox="1"/>
          <p:nvPr/>
        </p:nvSpPr>
        <p:spPr>
          <a:xfrm>
            <a:off x="3611563" y="2432497"/>
            <a:ext cx="312737"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742" name="Google Shape;742;p37"/>
          <p:cNvSpPr txBox="1"/>
          <p:nvPr/>
        </p:nvSpPr>
        <p:spPr>
          <a:xfrm>
            <a:off x="1286314" y="640153"/>
            <a:ext cx="120552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a:solidFill>
                  <a:srgbClr val="0070C0"/>
                </a:solidFill>
                <a:latin typeface="Calibri"/>
                <a:ea typeface="Calibri"/>
                <a:cs typeface="Calibri"/>
                <a:sym typeface="Calibri"/>
              </a:rPr>
              <a:t>Exercice :</a:t>
            </a:r>
            <a:endParaRPr sz="1400" b="0" i="0" u="none" strike="noStrike" cap="none">
              <a:solidFill>
                <a:srgbClr val="000000"/>
              </a:solidFill>
              <a:latin typeface="Arial"/>
              <a:ea typeface="Arial"/>
              <a:cs typeface="Arial"/>
              <a:sym typeface="Arial"/>
            </a:endParaRPr>
          </a:p>
        </p:txBody>
      </p:sp>
      <p:sp>
        <p:nvSpPr>
          <p:cNvPr id="743" name="Google Shape;743;p37"/>
          <p:cNvSpPr txBox="1"/>
          <p:nvPr/>
        </p:nvSpPr>
        <p:spPr>
          <a:xfrm>
            <a:off x="1286314" y="1025385"/>
            <a:ext cx="595534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Calibri"/>
                <a:ea typeface="Calibri"/>
                <a:cs typeface="Calibri"/>
                <a:sym typeface="Calibri"/>
              </a:rPr>
              <a:t>A quelle niveau d’acquisition correspondent ces exercices ?</a:t>
            </a:r>
            <a:endParaRPr sz="1400" b="0" i="0" u="none" strike="noStrike" cap="none">
              <a:solidFill>
                <a:srgbClr val="000000"/>
              </a:solidFill>
              <a:latin typeface="Arial"/>
              <a:ea typeface="Arial"/>
              <a:cs typeface="Arial"/>
              <a:sym typeface="Arial"/>
            </a:endParaRPr>
          </a:p>
        </p:txBody>
      </p:sp>
      <p:sp>
        <p:nvSpPr>
          <p:cNvPr id="744" name="Google Shape;744;p37"/>
          <p:cNvSpPr/>
          <p:nvPr/>
        </p:nvSpPr>
        <p:spPr>
          <a:xfrm>
            <a:off x="786705" y="1487275"/>
            <a:ext cx="576064" cy="369332"/>
          </a:xfrm>
          <a:prstGeom prst="ellipse">
            <a:avLst/>
          </a:prstGeom>
          <a:solidFill>
            <a:schemeClr val="accent1"/>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745" name="Google Shape;745;p37"/>
          <p:cNvSpPr txBox="1"/>
          <p:nvPr/>
        </p:nvSpPr>
        <p:spPr>
          <a:xfrm>
            <a:off x="3218392" y="3437662"/>
            <a:ext cx="2880320" cy="1477328"/>
          </a:xfrm>
          <a:prstGeom prst="rect">
            <a:avLst/>
          </a:prstGeom>
          <a:solidFill>
            <a:srgbClr val="C000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chemeClr val="lt1"/>
                </a:solidFill>
                <a:latin typeface="Calibri"/>
                <a:ea typeface="Calibri"/>
                <a:cs typeface="Calibri"/>
                <a:sym typeface="Calibri"/>
              </a:rPr>
              <a:t>Analyser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Calibri"/>
                <a:ea typeface="Calibri"/>
                <a:cs typeface="Calibri"/>
                <a:sym typeface="Calibri"/>
              </a:rPr>
              <a:t>Capacité à utiliser une </a:t>
            </a:r>
            <a:r>
              <a:rPr lang="fr-FR" sz="1800" b="1" i="0" u="none" strike="noStrike" cap="none">
                <a:solidFill>
                  <a:schemeClr val="lt1"/>
                </a:solidFill>
                <a:latin typeface="Calibri"/>
                <a:ea typeface="Calibri"/>
                <a:cs typeface="Calibri"/>
                <a:sym typeface="Calibri"/>
              </a:rPr>
              <a:t>nouvelle connaissance en articulation avec d’autres </a:t>
            </a:r>
            <a:r>
              <a:rPr lang="fr-FR" sz="1800" b="0" i="0" u="none" strike="noStrike" cap="none">
                <a:solidFill>
                  <a:schemeClr val="lt1"/>
                </a:solidFill>
                <a:latin typeface="Calibri"/>
                <a:ea typeface="Calibri"/>
                <a:cs typeface="Calibri"/>
                <a:sym typeface="Calibri"/>
              </a:rPr>
              <a:t>déjà maîtrisées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5"/>
                                        </p:tgtEl>
                                        <p:attrNameLst>
                                          <p:attrName>style.visibility</p:attrName>
                                        </p:attrNameLst>
                                      </p:cBhvr>
                                      <p:to>
                                        <p:strVal val="visible"/>
                                      </p:to>
                                    </p:set>
                                    <p:animEffect transition="in" filter="fade">
                                      <p:cBhvr>
                                        <p:cTn id="7" dur="1822"/>
                                        <p:tgtEl>
                                          <p:spTgt spid="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4</a:t>
            </a:fld>
            <a:endParaRPr/>
          </a:p>
        </p:txBody>
      </p:sp>
      <p:sp>
        <p:nvSpPr>
          <p:cNvPr id="132" name="Google Shape;132;p2"/>
          <p:cNvSpPr txBox="1"/>
          <p:nvPr/>
        </p:nvSpPr>
        <p:spPr>
          <a:xfrm>
            <a:off x="107504" y="692696"/>
            <a:ext cx="591052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rgbClr val="7030A0"/>
                </a:solidFill>
                <a:latin typeface="Calibri"/>
                <a:ea typeface="Calibri"/>
                <a:cs typeface="Calibri"/>
                <a:sym typeface="Calibri"/>
              </a:rPr>
              <a:t>1- Débriefing  sur vos méthodes de travail</a:t>
            </a:r>
            <a:endParaRPr sz="1400" b="0" i="0" u="none" strike="noStrike" cap="none">
              <a:solidFill>
                <a:srgbClr val="000000"/>
              </a:solidFill>
              <a:latin typeface="Arial"/>
              <a:ea typeface="Arial"/>
              <a:cs typeface="Arial"/>
              <a:sym typeface="Arial"/>
            </a:endParaRPr>
          </a:p>
        </p:txBody>
      </p:sp>
      <p:sp>
        <p:nvSpPr>
          <p:cNvPr id="133" name="Google Shape;133;p2"/>
          <p:cNvSpPr/>
          <p:nvPr/>
        </p:nvSpPr>
        <p:spPr>
          <a:xfrm>
            <a:off x="952238" y="1154361"/>
            <a:ext cx="7724218" cy="132343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fr-FR" sz="2000" b="0" i="0" u="none" strike="noStrike" cap="none">
                <a:solidFill>
                  <a:schemeClr val="dk1"/>
                </a:solidFill>
                <a:latin typeface="Calibri"/>
                <a:ea typeface="Calibri"/>
                <a:cs typeface="Calibri"/>
                <a:sym typeface="Calibri"/>
              </a:rPr>
              <a:t>Après plus d’un mois à l’université, vous commencez à voir ce qui fonctionne et ce qui ne fonctionne pas pour vous en termes de méthodes de travail.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fr-FR" sz="2000" b="0" i="0" u="sng" strike="noStrike" cap="none">
                <a:solidFill>
                  <a:srgbClr val="00B0F0"/>
                </a:solidFill>
                <a:latin typeface="Calibri"/>
                <a:ea typeface="Calibri"/>
                <a:cs typeface="Calibri"/>
                <a:sym typeface="Calibri"/>
              </a:rPr>
              <a:t>Comment vous décririez-vous ? </a:t>
            </a:r>
            <a:endParaRPr sz="1400" b="0" i="0" u="none" strike="noStrike" cap="none">
              <a:solidFill>
                <a:srgbClr val="000000"/>
              </a:solidFill>
              <a:latin typeface="Arial"/>
              <a:ea typeface="Arial"/>
              <a:cs typeface="Arial"/>
              <a:sym typeface="Arial"/>
            </a:endParaRPr>
          </a:p>
        </p:txBody>
      </p:sp>
      <p:sp>
        <p:nvSpPr>
          <p:cNvPr id="134" name="Google Shape;134;p2"/>
          <p:cNvSpPr/>
          <p:nvPr/>
        </p:nvSpPr>
        <p:spPr>
          <a:xfrm>
            <a:off x="956363" y="2636912"/>
            <a:ext cx="7936117" cy="3416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rgbClr val="E36C09"/>
                </a:solidFill>
                <a:latin typeface="Arial"/>
                <a:ea typeface="Arial"/>
                <a:cs typeface="Arial"/>
                <a:sym typeface="Arial"/>
              </a:rPr>
              <a:t>Proposition 1</a:t>
            </a:r>
            <a:r>
              <a:rPr lang="fr-FR" sz="1800" b="1" i="0" u="none" strike="noStrike" cap="none">
                <a:solidFill>
                  <a:srgbClr val="7030A0"/>
                </a:solidFill>
                <a:latin typeface="Arial"/>
                <a:ea typeface="Arial"/>
                <a:cs typeface="Arial"/>
                <a:sym typeface="Arial"/>
              </a:rPr>
              <a:t> : </a:t>
            </a:r>
            <a:r>
              <a:rPr lang="fr-FR" sz="1800" b="1" i="0" u="none" strike="noStrike" cap="none">
                <a:solidFill>
                  <a:schemeClr val="dk1"/>
                </a:solidFill>
                <a:latin typeface="Arial"/>
                <a:ea typeface="Arial"/>
                <a:cs typeface="Arial"/>
                <a:sym typeface="Arial"/>
              </a:rPr>
              <a:t>Je n'ai pas de méthode particulière pour travailler, mais mes premiers résultats sont assez satisfaisants.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rgbClr val="E36C09"/>
                </a:solidFill>
                <a:latin typeface="Arial"/>
                <a:ea typeface="Arial"/>
                <a:cs typeface="Arial"/>
                <a:sym typeface="Arial"/>
              </a:rPr>
              <a:t>Proposition 2 </a:t>
            </a:r>
            <a:r>
              <a:rPr lang="fr-FR" sz="1800" b="1" i="0" u="none" strike="noStrike" cap="none">
                <a:solidFill>
                  <a:srgbClr val="7030A0"/>
                </a:solidFill>
                <a:latin typeface="Arial"/>
                <a:ea typeface="Arial"/>
                <a:cs typeface="Arial"/>
                <a:sym typeface="Arial"/>
              </a:rPr>
              <a:t>: </a:t>
            </a:r>
            <a:r>
              <a:rPr lang="fr-FR" sz="1800" b="1" i="0" u="none" strike="noStrike" cap="none">
                <a:solidFill>
                  <a:schemeClr val="dk1"/>
                </a:solidFill>
                <a:latin typeface="Arial"/>
                <a:ea typeface="Arial"/>
                <a:cs typeface="Arial"/>
                <a:sym typeface="Arial"/>
              </a:rPr>
              <a:t>Ma façon de travailler me semblait correcte, mais mes premiers résultats sont décevants.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rgbClr val="E36C09"/>
                </a:solidFill>
                <a:latin typeface="Arial"/>
                <a:ea typeface="Arial"/>
                <a:cs typeface="Arial"/>
                <a:sym typeface="Arial"/>
              </a:rPr>
              <a:t>Proposition 3 </a:t>
            </a:r>
            <a:r>
              <a:rPr lang="fr-FR" sz="1800" b="1" i="0" u="none" strike="noStrike" cap="none">
                <a:solidFill>
                  <a:srgbClr val="7030A0"/>
                </a:solidFill>
                <a:latin typeface="Arial"/>
                <a:ea typeface="Arial"/>
                <a:cs typeface="Arial"/>
                <a:sym typeface="Arial"/>
              </a:rPr>
              <a:t>: </a:t>
            </a:r>
            <a:r>
              <a:rPr lang="fr-FR" sz="1800" b="1" i="0" u="none" strike="noStrike" cap="none">
                <a:solidFill>
                  <a:schemeClr val="dk1"/>
                </a:solidFill>
                <a:latin typeface="Arial"/>
                <a:ea typeface="Arial"/>
                <a:cs typeface="Arial"/>
                <a:sym typeface="Arial"/>
              </a:rPr>
              <a:t>Je suis plutôt perdu : je n'ai pas l'impression d'être efficace, mes résultats sont décevants, je ne vois pas trop comment m'améliorer...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rgbClr val="E36C09"/>
                </a:solidFill>
                <a:latin typeface="Arial"/>
                <a:ea typeface="Arial"/>
                <a:cs typeface="Arial"/>
                <a:sym typeface="Arial"/>
              </a:rPr>
              <a:t>Proposition 4 </a:t>
            </a:r>
            <a:r>
              <a:rPr lang="fr-FR" sz="1800" b="1" i="0" u="none" strike="noStrike" cap="none">
                <a:solidFill>
                  <a:srgbClr val="7030A0"/>
                </a:solidFill>
                <a:latin typeface="Arial"/>
                <a:ea typeface="Arial"/>
                <a:cs typeface="Arial"/>
                <a:sym typeface="Arial"/>
              </a:rPr>
              <a:t>: </a:t>
            </a:r>
            <a:r>
              <a:rPr lang="fr-FR" sz="1800" b="1" i="0" u="none" strike="noStrike" cap="none">
                <a:solidFill>
                  <a:schemeClr val="dk1"/>
                </a:solidFill>
                <a:latin typeface="Arial"/>
                <a:ea typeface="Arial"/>
                <a:cs typeface="Arial"/>
                <a:sym typeface="Arial"/>
              </a:rPr>
              <a:t>Je ne sais pas encore ?</a:t>
            </a:r>
            <a:endParaRPr sz="2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900"/>
              <a:buNone/>
            </a:pPr>
            <a:fld id="{00000000-1234-1234-1234-123412341234}" type="slidenum">
              <a:rPr lang="fr-FR" sz="900">
                <a:solidFill>
                  <a:srgbClr val="898989"/>
                </a:solidFill>
                <a:latin typeface="Calibri"/>
                <a:ea typeface="Calibri"/>
                <a:cs typeface="Calibri"/>
                <a:sym typeface="Calibri"/>
              </a:rPr>
              <a:t>40</a:t>
            </a:fld>
            <a:endParaRPr sz="900">
              <a:solidFill>
                <a:srgbClr val="898989"/>
              </a:solidFill>
              <a:latin typeface="Calibri"/>
              <a:ea typeface="Calibri"/>
              <a:cs typeface="Calibri"/>
              <a:sym typeface="Calibri"/>
            </a:endParaRPr>
          </a:p>
        </p:txBody>
      </p:sp>
      <p:graphicFrame>
        <p:nvGraphicFramePr>
          <p:cNvPr id="751" name="Google Shape;751;p32"/>
          <p:cNvGraphicFramePr/>
          <p:nvPr/>
        </p:nvGraphicFramePr>
        <p:xfrm>
          <a:off x="1831181" y="2031169"/>
          <a:ext cx="2708461" cy="984895"/>
        </p:xfrm>
        <a:graphic>
          <a:graphicData uri="http://schemas.openxmlformats.org/presentationml/2006/ole">
            <mc:AlternateContent xmlns:mc="http://schemas.openxmlformats.org/markup-compatibility/2006">
              <mc:Choice xmlns:v="urn:schemas-microsoft-com:vml" Requires="v">
                <p:oleObj spid="_x0000_s3110" r:id="rId4" imgW="2708461" imgH="984895" progId="">
                  <p:embed/>
                </p:oleObj>
              </mc:Choice>
              <mc:Fallback>
                <p:oleObj r:id="rId4" imgW="2708461" imgH="984895" progId="">
                  <p:embed/>
                  <p:pic>
                    <p:nvPicPr>
                      <p:cNvPr id="751" name="Google Shape;751;p32"/>
                      <p:cNvPicPr preferRelativeResize="0"/>
                      <p:nvPr/>
                    </p:nvPicPr>
                    <p:blipFill rotWithShape="1">
                      <a:blip r:embed="rId5">
                        <a:alphaModFix/>
                      </a:blip>
                      <a:srcRect/>
                      <a:stretch/>
                    </p:blipFill>
                    <p:spPr>
                      <a:xfrm>
                        <a:off x="1831181" y="2031169"/>
                        <a:ext cx="2708461" cy="984895"/>
                      </a:xfrm>
                      <a:prstGeom prst="rect">
                        <a:avLst/>
                      </a:prstGeom>
                      <a:noFill/>
                      <a:ln>
                        <a:noFill/>
                      </a:ln>
                    </p:spPr>
                  </p:pic>
                </p:oleObj>
              </mc:Fallback>
            </mc:AlternateContent>
          </a:graphicData>
        </a:graphic>
      </p:graphicFrame>
      <p:sp>
        <p:nvSpPr>
          <p:cNvPr id="752" name="Google Shape;752;p32"/>
          <p:cNvSpPr txBox="1"/>
          <p:nvPr/>
        </p:nvSpPr>
        <p:spPr>
          <a:xfrm>
            <a:off x="1547664" y="1484784"/>
            <a:ext cx="691276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Arial"/>
                <a:ea typeface="Arial"/>
                <a:cs typeface="Arial"/>
                <a:sym typeface="Arial"/>
              </a:rPr>
              <a:t>Comment tracer un carré c de même surface que les carrés a+b ?</a:t>
            </a:r>
            <a:endParaRPr sz="1400" b="0" i="0" u="none" strike="noStrike" cap="none">
              <a:solidFill>
                <a:srgbClr val="000000"/>
              </a:solidFill>
              <a:latin typeface="Arial"/>
              <a:ea typeface="Arial"/>
              <a:cs typeface="Arial"/>
              <a:sym typeface="Arial"/>
            </a:endParaRPr>
          </a:p>
        </p:txBody>
      </p:sp>
      <p:sp>
        <p:nvSpPr>
          <p:cNvPr id="753" name="Google Shape;753;p32"/>
          <p:cNvSpPr txBox="1"/>
          <p:nvPr/>
        </p:nvSpPr>
        <p:spPr>
          <a:xfrm>
            <a:off x="3611563" y="2523617"/>
            <a:ext cx="312737"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graphicFrame>
        <p:nvGraphicFramePr>
          <p:cNvPr id="754" name="Google Shape;754;p32"/>
          <p:cNvGraphicFramePr/>
          <p:nvPr/>
        </p:nvGraphicFramePr>
        <p:xfrm>
          <a:off x="1646238" y="4747543"/>
          <a:ext cx="1085850" cy="1106487"/>
        </p:xfrm>
        <a:graphic>
          <a:graphicData uri="http://schemas.openxmlformats.org/presentationml/2006/ole">
            <mc:AlternateContent xmlns:mc="http://schemas.openxmlformats.org/markup-compatibility/2006">
              <mc:Choice xmlns:v="urn:schemas-microsoft-com:vml" Requires="v">
                <p:oleObj spid="_x0000_s3111" r:id="rId6" imgW="1085850" imgH="1106487" progId="">
                  <p:embed/>
                </p:oleObj>
              </mc:Choice>
              <mc:Fallback>
                <p:oleObj r:id="rId6" imgW="1085850" imgH="1106487" progId="">
                  <p:embed/>
                  <p:pic>
                    <p:nvPicPr>
                      <p:cNvPr id="754" name="Google Shape;754;p32"/>
                      <p:cNvPicPr preferRelativeResize="0"/>
                      <p:nvPr/>
                    </p:nvPicPr>
                    <p:blipFill rotWithShape="1">
                      <a:blip r:embed="rId7">
                        <a:alphaModFix/>
                      </a:blip>
                      <a:srcRect/>
                      <a:stretch/>
                    </p:blipFill>
                    <p:spPr>
                      <a:xfrm>
                        <a:off x="1646238" y="4747543"/>
                        <a:ext cx="1085850" cy="1106487"/>
                      </a:xfrm>
                      <a:prstGeom prst="rect">
                        <a:avLst/>
                      </a:prstGeom>
                      <a:noFill/>
                      <a:ln>
                        <a:noFill/>
                      </a:ln>
                    </p:spPr>
                  </p:pic>
                </p:oleObj>
              </mc:Fallback>
            </mc:AlternateContent>
          </a:graphicData>
        </a:graphic>
      </p:graphicFrame>
      <p:cxnSp>
        <p:nvCxnSpPr>
          <p:cNvPr id="755" name="Google Shape;755;p32"/>
          <p:cNvCxnSpPr/>
          <p:nvPr/>
        </p:nvCxnSpPr>
        <p:spPr>
          <a:xfrm>
            <a:off x="2978150" y="5395243"/>
            <a:ext cx="647700" cy="0"/>
          </a:xfrm>
          <a:prstGeom prst="straightConnector1">
            <a:avLst/>
          </a:prstGeom>
          <a:noFill/>
          <a:ln w="9525" cap="flat" cmpd="sng">
            <a:solidFill>
              <a:schemeClr val="accent1"/>
            </a:solidFill>
            <a:prstDash val="solid"/>
            <a:miter lim="800000"/>
            <a:headEnd type="none" w="sm" len="sm"/>
            <a:tailEnd type="stealth" w="med" len="med"/>
          </a:ln>
        </p:spPr>
      </p:cxnSp>
      <p:graphicFrame>
        <p:nvGraphicFramePr>
          <p:cNvPr id="756" name="Google Shape;756;p32"/>
          <p:cNvGraphicFramePr/>
          <p:nvPr/>
        </p:nvGraphicFramePr>
        <p:xfrm>
          <a:off x="3719513" y="4842793"/>
          <a:ext cx="1085850" cy="1106487"/>
        </p:xfrm>
        <a:graphic>
          <a:graphicData uri="http://schemas.openxmlformats.org/presentationml/2006/ole">
            <mc:AlternateContent xmlns:mc="http://schemas.openxmlformats.org/markup-compatibility/2006">
              <mc:Choice xmlns:v="urn:schemas-microsoft-com:vml" Requires="v">
                <p:oleObj spid="_x0000_s3112" r:id="rId8" imgW="1085850" imgH="1106487" progId="">
                  <p:embed/>
                </p:oleObj>
              </mc:Choice>
              <mc:Fallback>
                <p:oleObj r:id="rId8" imgW="1085850" imgH="1106487" progId="">
                  <p:embed/>
                  <p:pic>
                    <p:nvPicPr>
                      <p:cNvPr id="756" name="Google Shape;756;p32"/>
                      <p:cNvPicPr preferRelativeResize="0"/>
                      <p:nvPr/>
                    </p:nvPicPr>
                    <p:blipFill rotWithShape="1">
                      <a:blip r:embed="rId9">
                        <a:alphaModFix/>
                      </a:blip>
                      <a:srcRect/>
                      <a:stretch/>
                    </p:blipFill>
                    <p:spPr>
                      <a:xfrm>
                        <a:off x="3719513" y="4842793"/>
                        <a:ext cx="1085850" cy="1106487"/>
                      </a:xfrm>
                      <a:prstGeom prst="rect">
                        <a:avLst/>
                      </a:prstGeom>
                      <a:noFill/>
                      <a:ln>
                        <a:noFill/>
                      </a:ln>
                    </p:spPr>
                  </p:pic>
                </p:oleObj>
              </mc:Fallback>
            </mc:AlternateContent>
          </a:graphicData>
        </a:graphic>
      </p:graphicFrame>
      <p:cxnSp>
        <p:nvCxnSpPr>
          <p:cNvPr id="757" name="Google Shape;757;p32"/>
          <p:cNvCxnSpPr/>
          <p:nvPr/>
        </p:nvCxnSpPr>
        <p:spPr>
          <a:xfrm>
            <a:off x="5102225" y="5547643"/>
            <a:ext cx="647700" cy="0"/>
          </a:xfrm>
          <a:prstGeom prst="straightConnector1">
            <a:avLst/>
          </a:prstGeom>
          <a:noFill/>
          <a:ln w="9525" cap="flat" cmpd="sng">
            <a:solidFill>
              <a:schemeClr val="accent1"/>
            </a:solidFill>
            <a:prstDash val="solid"/>
            <a:miter lim="800000"/>
            <a:headEnd type="none" w="sm" len="sm"/>
            <a:tailEnd type="stealth" w="med" len="med"/>
          </a:ln>
        </p:spPr>
      </p:cxnSp>
      <p:graphicFrame>
        <p:nvGraphicFramePr>
          <p:cNvPr id="758" name="Google Shape;758;p32"/>
          <p:cNvGraphicFramePr/>
          <p:nvPr/>
        </p:nvGraphicFramePr>
        <p:xfrm>
          <a:off x="6300788" y="4403725"/>
          <a:ext cx="1492250" cy="1779588"/>
        </p:xfrm>
        <a:graphic>
          <a:graphicData uri="http://schemas.openxmlformats.org/presentationml/2006/ole">
            <mc:AlternateContent xmlns:mc="http://schemas.openxmlformats.org/markup-compatibility/2006">
              <mc:Choice xmlns:v="urn:schemas-microsoft-com:vml" Requires="v">
                <p:oleObj spid="_x0000_s3113" r:id="rId10" imgW="1492250" imgH="1779588" progId="">
                  <p:embed/>
                </p:oleObj>
              </mc:Choice>
              <mc:Fallback>
                <p:oleObj r:id="rId10" imgW="1492250" imgH="1779588" progId="">
                  <p:embed/>
                  <p:pic>
                    <p:nvPicPr>
                      <p:cNvPr id="758" name="Google Shape;758;p32"/>
                      <p:cNvPicPr preferRelativeResize="0"/>
                      <p:nvPr/>
                    </p:nvPicPr>
                    <p:blipFill rotWithShape="1">
                      <a:blip r:embed="rId11">
                        <a:alphaModFix/>
                      </a:blip>
                      <a:srcRect/>
                      <a:stretch/>
                    </p:blipFill>
                    <p:spPr>
                      <a:xfrm>
                        <a:off x="6300788" y="4403725"/>
                        <a:ext cx="1492250" cy="1779588"/>
                      </a:xfrm>
                      <a:prstGeom prst="rect">
                        <a:avLst/>
                      </a:prstGeom>
                      <a:noFill/>
                      <a:ln>
                        <a:noFill/>
                      </a:ln>
                    </p:spPr>
                  </p:pic>
                </p:oleObj>
              </mc:Fallback>
            </mc:AlternateContent>
          </a:graphicData>
        </a:graphic>
      </p:graphicFrame>
      <p:sp>
        <p:nvSpPr>
          <p:cNvPr id="759" name="Google Shape;759;p32"/>
          <p:cNvSpPr txBox="1"/>
          <p:nvPr/>
        </p:nvSpPr>
        <p:spPr>
          <a:xfrm>
            <a:off x="1074737" y="3563590"/>
            <a:ext cx="1235075"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Arial"/>
                <a:ea typeface="Arial"/>
                <a:cs typeface="Arial"/>
                <a:sym typeface="Arial"/>
              </a:rPr>
              <a:t>Réponse :</a:t>
            </a:r>
            <a:endParaRPr sz="1400" b="0" i="0" u="none" strike="noStrike" cap="none">
              <a:solidFill>
                <a:srgbClr val="000000"/>
              </a:solidFill>
              <a:latin typeface="Arial"/>
              <a:ea typeface="Arial"/>
              <a:cs typeface="Arial"/>
              <a:sym typeface="Arial"/>
            </a:endParaRPr>
          </a:p>
        </p:txBody>
      </p:sp>
      <p:sp>
        <p:nvSpPr>
          <p:cNvPr id="760" name="Google Shape;760;p32"/>
          <p:cNvSpPr txBox="1"/>
          <p:nvPr/>
        </p:nvSpPr>
        <p:spPr>
          <a:xfrm>
            <a:off x="2347840" y="3608724"/>
            <a:ext cx="5888008"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Calibri"/>
                <a:ea typeface="Calibri"/>
                <a:cs typeface="Calibri"/>
                <a:sym typeface="Calibri"/>
              </a:rPr>
              <a:t>Application du théorème de Pythagore : création d’un triangle rectangle avec les coté des carrés a et b, on obtient avec l’hypotènuse, le coté du carré c.</a:t>
            </a:r>
            <a:endParaRPr sz="1400" b="0" i="0" u="none" strike="noStrike" cap="none">
              <a:solidFill>
                <a:srgbClr val="000000"/>
              </a:solidFill>
              <a:latin typeface="Arial"/>
              <a:ea typeface="Arial"/>
              <a:cs typeface="Arial"/>
              <a:sym typeface="Arial"/>
            </a:endParaRPr>
          </a:p>
        </p:txBody>
      </p:sp>
      <p:sp>
        <p:nvSpPr>
          <p:cNvPr id="761" name="Google Shape;761;p32"/>
          <p:cNvSpPr txBox="1"/>
          <p:nvPr/>
        </p:nvSpPr>
        <p:spPr>
          <a:xfrm>
            <a:off x="1115723" y="824200"/>
            <a:ext cx="260379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a:solidFill>
                  <a:srgbClr val="0070C0"/>
                </a:solidFill>
                <a:latin typeface="Calibri"/>
                <a:ea typeface="Calibri"/>
                <a:cs typeface="Calibri"/>
                <a:sym typeface="Calibri"/>
              </a:rPr>
              <a:t>Solution de l’exercice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5</a:t>
            </a:fld>
            <a:endParaRPr/>
          </a:p>
        </p:txBody>
      </p:sp>
      <p:sp>
        <p:nvSpPr>
          <p:cNvPr id="140" name="Google Shape;140;p52"/>
          <p:cNvSpPr/>
          <p:nvPr/>
        </p:nvSpPr>
        <p:spPr>
          <a:xfrm>
            <a:off x="206006" y="765828"/>
            <a:ext cx="413446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400" b="1" i="0" u="none" strike="noStrike" cap="none">
                <a:solidFill>
                  <a:srgbClr val="7030A0"/>
                </a:solidFill>
                <a:latin typeface="Calibri"/>
                <a:ea typeface="Calibri"/>
                <a:cs typeface="Calibri"/>
                <a:sym typeface="Calibri"/>
              </a:rPr>
              <a:t> 2- Ressenti après un contrôle </a:t>
            </a:r>
            <a:endParaRPr sz="2400" b="0" i="0" u="none" strike="noStrike" cap="none">
              <a:solidFill>
                <a:srgbClr val="7030A0"/>
              </a:solidFill>
              <a:latin typeface="Calibri"/>
              <a:ea typeface="Calibri"/>
              <a:cs typeface="Calibri"/>
              <a:sym typeface="Calibri"/>
            </a:endParaRPr>
          </a:p>
        </p:txBody>
      </p:sp>
      <p:sp>
        <p:nvSpPr>
          <p:cNvPr id="141" name="Google Shape;141;p52"/>
          <p:cNvSpPr/>
          <p:nvPr/>
        </p:nvSpPr>
        <p:spPr>
          <a:xfrm>
            <a:off x="4572000" y="765828"/>
            <a:ext cx="436599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800" b="0" i="0" u="none" strike="noStrike" cap="none">
                <a:solidFill>
                  <a:srgbClr val="E36C09"/>
                </a:solidFill>
                <a:latin typeface="Times New Roman"/>
                <a:ea typeface="Times New Roman"/>
                <a:cs typeface="Times New Roman"/>
                <a:sym typeface="Times New Roman"/>
              </a:rPr>
              <a:t>groupes de 4-5 étudiants</a:t>
            </a:r>
            <a:endParaRPr/>
          </a:p>
          <a:p>
            <a:pPr marL="0" marR="0" lvl="0" indent="0" algn="l" rtl="0">
              <a:lnSpc>
                <a:spcPct val="100000"/>
              </a:lnSpc>
              <a:spcBef>
                <a:spcPts val="0"/>
              </a:spcBef>
              <a:spcAft>
                <a:spcPts val="0"/>
              </a:spcAft>
              <a:buNone/>
            </a:pPr>
            <a:r>
              <a:rPr lang="fr-FR" sz="1800" b="0" i="0" u="none" strike="noStrike" cap="none">
                <a:solidFill>
                  <a:srgbClr val="E36C09"/>
                </a:solidFill>
                <a:latin typeface="Times New Roman"/>
                <a:ea typeface="Times New Roman"/>
                <a:cs typeface="Times New Roman"/>
                <a:sym typeface="Times New Roman"/>
              </a:rPr>
              <a:t>Rôles (gardien du temps, greffier, secrétaire, orateur…)</a:t>
            </a:r>
            <a:endParaRPr sz="1800" b="0" i="0" u="none" strike="noStrike" cap="none">
              <a:solidFill>
                <a:srgbClr val="E36C09"/>
              </a:solidFill>
              <a:latin typeface="Arial"/>
              <a:ea typeface="Arial"/>
              <a:cs typeface="Arial"/>
              <a:sym typeface="Arial"/>
            </a:endParaRPr>
          </a:p>
        </p:txBody>
      </p:sp>
      <p:sp>
        <p:nvSpPr>
          <p:cNvPr id="142" name="Google Shape;142;p52"/>
          <p:cNvSpPr/>
          <p:nvPr/>
        </p:nvSpPr>
        <p:spPr>
          <a:xfrm>
            <a:off x="7310626" y="196691"/>
            <a:ext cx="162736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800" b="0" i="1" u="none" strike="noStrike" cap="none">
                <a:solidFill>
                  <a:srgbClr val="000000"/>
                </a:solidFill>
                <a:latin typeface="Times New Roman"/>
                <a:ea typeface="Times New Roman"/>
                <a:cs typeface="Times New Roman"/>
                <a:sym typeface="Times New Roman"/>
              </a:rPr>
              <a:t>Durée :</a:t>
            </a:r>
            <a:r>
              <a:rPr lang="fr-FR" sz="1800" b="0" i="0" u="none" strike="noStrike" cap="none">
                <a:solidFill>
                  <a:srgbClr val="0070C0"/>
                </a:solidFill>
                <a:latin typeface="Times New Roman"/>
                <a:ea typeface="Times New Roman"/>
                <a:cs typeface="Times New Roman"/>
                <a:sym typeface="Times New Roman"/>
              </a:rPr>
              <a:t> </a:t>
            </a:r>
            <a:r>
              <a:rPr lang="fr-FR" sz="1800" b="1" i="0" u="none" strike="noStrike" cap="none">
                <a:solidFill>
                  <a:srgbClr val="0070C0"/>
                </a:solidFill>
                <a:latin typeface="Times New Roman"/>
                <a:ea typeface="Times New Roman"/>
                <a:cs typeface="Times New Roman"/>
                <a:sym typeface="Times New Roman"/>
              </a:rPr>
              <a:t>10 min</a:t>
            </a:r>
            <a:endParaRPr sz="1800" b="0" i="0" u="none" strike="noStrike" cap="none">
              <a:solidFill>
                <a:srgbClr val="000000"/>
              </a:solidFill>
              <a:latin typeface="Arial"/>
              <a:ea typeface="Arial"/>
              <a:cs typeface="Arial"/>
              <a:sym typeface="Arial"/>
            </a:endParaRPr>
          </a:p>
        </p:txBody>
      </p:sp>
      <p:sp>
        <p:nvSpPr>
          <p:cNvPr id="143" name="Google Shape;143;p52"/>
          <p:cNvSpPr/>
          <p:nvPr/>
        </p:nvSpPr>
        <p:spPr>
          <a:xfrm>
            <a:off x="473149" y="2490281"/>
            <a:ext cx="8197702" cy="1877437"/>
          </a:xfrm>
          <a:prstGeom prst="rect">
            <a:avLst/>
          </a:prstGeom>
          <a:noFill/>
          <a:ln>
            <a:noFill/>
          </a:ln>
        </p:spPr>
        <p:txBody>
          <a:bodyPr spcFirstLastPara="1" wrap="square" lIns="91425" tIns="45700" rIns="91425" bIns="45700" anchor="t" anchorCtr="0">
            <a:spAutoFit/>
          </a:bodyPr>
          <a:lstStyle/>
          <a:p>
            <a:pPr marL="613410" marR="0" lvl="0" indent="-342900" algn="just" rtl="0">
              <a:lnSpc>
                <a:spcPct val="100000"/>
              </a:lnSpc>
              <a:spcBef>
                <a:spcPts val="0"/>
              </a:spcBef>
              <a:spcAft>
                <a:spcPts val="0"/>
              </a:spcAft>
              <a:buClr>
                <a:srgbClr val="000000"/>
              </a:buClr>
              <a:buSzPts val="2400"/>
              <a:buFont typeface="Arial"/>
              <a:buAutoNum type="arabicParenR"/>
            </a:pPr>
            <a:r>
              <a:rPr lang="fr-FR" sz="2400" b="0" i="0" u="none" strike="noStrike" cap="none">
                <a:solidFill>
                  <a:srgbClr val="0070C0"/>
                </a:solidFill>
                <a:latin typeface="Times New Roman"/>
                <a:ea typeface="Times New Roman"/>
                <a:cs typeface="Times New Roman"/>
                <a:sym typeface="Times New Roman"/>
              </a:rPr>
              <a:t>Pourquoi pensez-vous que vous n’avez pas réussi à résoudre un problème de CC alors que vous aviez travaillé ?</a:t>
            </a:r>
            <a:endParaRPr sz="2400" b="0" i="0" u="none" strike="noStrike" cap="none">
              <a:solidFill>
                <a:srgbClr val="000000"/>
              </a:solidFill>
              <a:latin typeface="Arial"/>
              <a:ea typeface="Arial"/>
              <a:cs typeface="Arial"/>
              <a:sym typeface="Arial"/>
            </a:endParaRPr>
          </a:p>
          <a:p>
            <a:pPr marL="613410" marR="0" lvl="0" indent="-342900" algn="just" rtl="0">
              <a:lnSpc>
                <a:spcPct val="100000"/>
              </a:lnSpc>
              <a:spcBef>
                <a:spcPts val="1200"/>
              </a:spcBef>
              <a:spcAft>
                <a:spcPts val="0"/>
              </a:spcAft>
              <a:buClr>
                <a:srgbClr val="000000"/>
              </a:buClr>
              <a:buSzPts val="2400"/>
              <a:buFont typeface="Arial"/>
              <a:buAutoNum type="arabicParenR"/>
            </a:pPr>
            <a:r>
              <a:rPr lang="fr-FR" sz="2400" b="0" i="0" u="none" strike="noStrike" cap="none">
                <a:solidFill>
                  <a:srgbClr val="0070C0"/>
                </a:solidFill>
                <a:latin typeface="Times New Roman"/>
                <a:ea typeface="Times New Roman"/>
                <a:cs typeface="Times New Roman"/>
                <a:sym typeface="Times New Roman"/>
              </a:rPr>
              <a:t>Comment vous étiez-vous préparé, aviez-vous révisé ?</a:t>
            </a:r>
            <a:endParaRPr sz="2400" b="0" i="0" u="none" strike="noStrike" cap="none">
              <a:solidFill>
                <a:srgbClr val="000000"/>
              </a:solidFill>
              <a:latin typeface="Arial"/>
              <a:ea typeface="Arial"/>
              <a:cs typeface="Arial"/>
              <a:sym typeface="Arial"/>
            </a:endParaRPr>
          </a:p>
          <a:p>
            <a:pPr marL="613410" marR="0" lvl="0" indent="-342900" algn="just" rtl="0">
              <a:lnSpc>
                <a:spcPct val="100000"/>
              </a:lnSpc>
              <a:spcBef>
                <a:spcPts val="1200"/>
              </a:spcBef>
              <a:spcAft>
                <a:spcPts val="0"/>
              </a:spcAft>
              <a:buClr>
                <a:srgbClr val="000000"/>
              </a:buClr>
              <a:buSzPts val="2400"/>
              <a:buFont typeface="Arial"/>
              <a:buAutoNum type="arabicParenR"/>
            </a:pPr>
            <a:r>
              <a:rPr lang="fr-FR" sz="2400" b="0" i="0" u="none" strike="noStrike" cap="none">
                <a:solidFill>
                  <a:srgbClr val="0070C0"/>
                </a:solidFill>
                <a:latin typeface="Times New Roman"/>
                <a:ea typeface="Times New Roman"/>
                <a:cs typeface="Times New Roman"/>
                <a:sym typeface="Times New Roman"/>
              </a:rPr>
              <a:t>Aviez-vous travaillé seuls ou en groupe ?</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6</a:t>
            </a:fld>
            <a:endParaRPr/>
          </a:p>
        </p:txBody>
      </p:sp>
      <p:sp>
        <p:nvSpPr>
          <p:cNvPr id="149" name="Google Shape;149;p3"/>
          <p:cNvSpPr txBox="1"/>
          <p:nvPr/>
        </p:nvSpPr>
        <p:spPr>
          <a:xfrm>
            <a:off x="1187813" y="1387515"/>
            <a:ext cx="221182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a:solidFill>
                  <a:srgbClr val="002060"/>
                </a:solidFill>
                <a:latin typeface="Calibri"/>
                <a:ea typeface="Calibri"/>
                <a:cs typeface="Calibri"/>
                <a:sym typeface="Calibri"/>
              </a:rPr>
              <a:t>Quelques chiffres :</a:t>
            </a:r>
            <a:endParaRPr sz="1400" b="0" i="0" u="none" strike="noStrike" cap="none">
              <a:solidFill>
                <a:srgbClr val="000000"/>
              </a:solidFill>
              <a:latin typeface="Arial"/>
              <a:ea typeface="Arial"/>
              <a:cs typeface="Arial"/>
              <a:sym typeface="Arial"/>
            </a:endParaRPr>
          </a:p>
        </p:txBody>
      </p:sp>
      <p:sp>
        <p:nvSpPr>
          <p:cNvPr id="150" name="Google Shape;150;p3"/>
          <p:cNvSpPr txBox="1"/>
          <p:nvPr/>
        </p:nvSpPr>
        <p:spPr>
          <a:xfrm>
            <a:off x="426786" y="726450"/>
            <a:ext cx="764584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rgbClr val="7030A0"/>
                </a:solidFill>
                <a:latin typeface="Calibri"/>
                <a:ea typeface="Calibri"/>
                <a:cs typeface="Calibri"/>
                <a:sym typeface="Calibri"/>
              </a:rPr>
              <a:t>3- Du Lycée à l’Université en quelques chiffres</a:t>
            </a:r>
            <a:endParaRPr sz="2400" b="0" i="0" u="none" strike="noStrike" cap="none">
              <a:solidFill>
                <a:srgbClr val="000000"/>
              </a:solidFill>
              <a:latin typeface="Arial"/>
              <a:ea typeface="Arial"/>
              <a:cs typeface="Arial"/>
              <a:sym typeface="Arial"/>
            </a:endParaRPr>
          </a:p>
        </p:txBody>
      </p:sp>
      <p:grpSp>
        <p:nvGrpSpPr>
          <p:cNvPr id="151" name="Google Shape;151;p3"/>
          <p:cNvGrpSpPr/>
          <p:nvPr/>
        </p:nvGrpSpPr>
        <p:grpSpPr>
          <a:xfrm>
            <a:off x="937841" y="1858363"/>
            <a:ext cx="7137191" cy="1714652"/>
            <a:chOff x="937841" y="1858363"/>
            <a:chExt cx="7137191" cy="1714652"/>
          </a:xfrm>
        </p:grpSpPr>
        <p:sp>
          <p:nvSpPr>
            <p:cNvPr id="152" name="Google Shape;152;p3"/>
            <p:cNvSpPr txBox="1"/>
            <p:nvPr/>
          </p:nvSpPr>
          <p:spPr>
            <a:xfrm>
              <a:off x="3399238" y="1885270"/>
              <a:ext cx="349925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FR" sz="2000" b="1" i="0" u="none" strike="noStrike" cap="none">
                  <a:solidFill>
                    <a:schemeClr val="accent2"/>
                  </a:solidFill>
                  <a:latin typeface="Calibri"/>
                  <a:ea typeface="Calibri"/>
                  <a:cs typeface="Calibri"/>
                  <a:sym typeface="Calibri"/>
                </a:rPr>
                <a:t>&gt; 90 %</a:t>
              </a:r>
              <a:r>
                <a:rPr lang="fr-FR" sz="2000" b="1" i="0" u="none" strike="noStrike" cap="none">
                  <a:solidFill>
                    <a:schemeClr val="dk1"/>
                  </a:solidFill>
                  <a:latin typeface="Calibri"/>
                  <a:ea typeface="Calibri"/>
                  <a:cs typeface="Calibri"/>
                  <a:sym typeface="Calibri"/>
                </a:rPr>
                <a:t> de candidats admis</a:t>
              </a:r>
              <a:endParaRPr sz="2000" b="0" i="0" u="none" strike="noStrike" cap="none">
                <a:solidFill>
                  <a:schemeClr val="dk1"/>
                </a:solidFill>
                <a:latin typeface="Calibri"/>
                <a:ea typeface="Calibri"/>
                <a:cs typeface="Calibri"/>
                <a:sym typeface="Calibri"/>
              </a:endParaRPr>
            </a:p>
          </p:txBody>
        </p:sp>
        <p:sp>
          <p:nvSpPr>
            <p:cNvPr id="153" name="Google Shape;153;p3"/>
            <p:cNvSpPr/>
            <p:nvPr/>
          </p:nvSpPr>
          <p:spPr>
            <a:xfrm>
              <a:off x="1617645" y="2926683"/>
              <a:ext cx="168668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Calibri"/>
                  <a:ea typeface="Calibri"/>
                  <a:cs typeface="Calibri"/>
                  <a:sym typeface="Calibri"/>
                </a:rPr>
                <a:t>Filière générale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chemeClr val="accent2"/>
                  </a:solidFill>
                  <a:latin typeface="Calibri"/>
                  <a:ea typeface="Calibri"/>
                  <a:cs typeface="Calibri"/>
                  <a:sym typeface="Calibri"/>
                </a:rPr>
                <a:t>&gt; 95 %</a:t>
              </a:r>
              <a:endParaRPr sz="1800" b="0" i="0" u="none" strike="noStrike" cap="none">
                <a:solidFill>
                  <a:schemeClr val="accent2"/>
                </a:solidFill>
                <a:latin typeface="Calibri"/>
                <a:ea typeface="Calibri"/>
                <a:cs typeface="Calibri"/>
                <a:sym typeface="Calibri"/>
              </a:endParaRPr>
            </a:p>
          </p:txBody>
        </p:sp>
        <p:sp>
          <p:nvSpPr>
            <p:cNvPr id="154" name="Google Shape;154;p3"/>
            <p:cNvSpPr/>
            <p:nvPr/>
          </p:nvSpPr>
          <p:spPr>
            <a:xfrm>
              <a:off x="3624558" y="2926683"/>
              <a:ext cx="220624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Calibri"/>
                  <a:ea typeface="Calibri"/>
                  <a:cs typeface="Calibri"/>
                  <a:sym typeface="Calibri"/>
                </a:rPr>
                <a:t>Filière technologique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chemeClr val="accent2"/>
                  </a:solidFill>
                  <a:latin typeface="Calibri"/>
                  <a:ea typeface="Calibri"/>
                  <a:cs typeface="Calibri"/>
                  <a:sym typeface="Calibri"/>
                </a:rPr>
                <a:t>&gt; 90 % </a:t>
              </a:r>
              <a:endParaRPr sz="1800" b="0" i="0" u="none" strike="noStrike" cap="none">
                <a:solidFill>
                  <a:schemeClr val="accent2"/>
                </a:solidFill>
                <a:latin typeface="Calibri"/>
                <a:ea typeface="Calibri"/>
                <a:cs typeface="Calibri"/>
                <a:sym typeface="Calibri"/>
              </a:endParaRPr>
            </a:p>
          </p:txBody>
        </p:sp>
        <p:sp>
          <p:nvSpPr>
            <p:cNvPr id="155" name="Google Shape;155;p3"/>
            <p:cNvSpPr/>
            <p:nvPr/>
          </p:nvSpPr>
          <p:spPr>
            <a:xfrm>
              <a:off x="5940152" y="2926684"/>
              <a:ext cx="213488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Calibri"/>
                  <a:ea typeface="Calibri"/>
                  <a:cs typeface="Calibri"/>
                  <a:sym typeface="Calibri"/>
                </a:rPr>
                <a:t>Voie professionnelle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chemeClr val="accent2"/>
                  </a:solidFill>
                  <a:latin typeface="Calibri"/>
                  <a:ea typeface="Calibri"/>
                  <a:cs typeface="Calibri"/>
                  <a:sym typeface="Calibri"/>
                </a:rPr>
                <a:t>&gt; 80 %</a:t>
              </a:r>
              <a:endParaRPr sz="1800" b="0" i="0" u="none" strike="noStrike" cap="none">
                <a:solidFill>
                  <a:schemeClr val="accent2"/>
                </a:solidFill>
                <a:latin typeface="Calibri"/>
                <a:ea typeface="Calibri"/>
                <a:cs typeface="Calibri"/>
                <a:sym typeface="Calibri"/>
              </a:endParaRPr>
            </a:p>
          </p:txBody>
        </p:sp>
        <p:sp>
          <p:nvSpPr>
            <p:cNvPr id="156" name="Google Shape;156;p3"/>
            <p:cNvSpPr txBox="1"/>
            <p:nvPr/>
          </p:nvSpPr>
          <p:spPr>
            <a:xfrm>
              <a:off x="937841" y="1858363"/>
              <a:ext cx="1944216"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fr-FR" sz="3200" b="0" i="0" u="none" strike="noStrike" cap="none">
                  <a:solidFill>
                    <a:schemeClr val="accent1"/>
                  </a:solidFill>
                  <a:latin typeface="Calibri"/>
                  <a:ea typeface="Calibri"/>
                  <a:cs typeface="Calibri"/>
                  <a:sym typeface="Calibri"/>
                </a:rPr>
                <a:t>BAC</a:t>
              </a:r>
              <a:endParaRPr sz="1400" b="0" i="0" u="none" strike="noStrike" cap="none">
                <a:solidFill>
                  <a:srgbClr val="000000"/>
                </a:solidFill>
                <a:latin typeface="Arial"/>
                <a:ea typeface="Arial"/>
                <a:cs typeface="Arial"/>
                <a:sym typeface="Arial"/>
              </a:endParaRPr>
            </a:p>
          </p:txBody>
        </p:sp>
        <p:sp>
          <p:nvSpPr>
            <p:cNvPr id="157" name="Google Shape;157;p3"/>
            <p:cNvSpPr/>
            <p:nvPr/>
          </p:nvSpPr>
          <p:spPr>
            <a:xfrm rot="8227308">
              <a:off x="2926402" y="2467592"/>
              <a:ext cx="687083" cy="332868"/>
            </a:xfrm>
            <a:prstGeom prst="notchedRightArrow">
              <a:avLst>
                <a:gd name="adj1" fmla="val 50000"/>
                <a:gd name="adj2" fmla="val 50000"/>
              </a:avLst>
            </a:prstGeom>
            <a:solidFill>
              <a:schemeClr val="accent1"/>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3"/>
            <p:cNvSpPr/>
            <p:nvPr/>
          </p:nvSpPr>
          <p:spPr>
            <a:xfrm rot="5400000">
              <a:off x="4471424" y="2518476"/>
              <a:ext cx="687083" cy="332868"/>
            </a:xfrm>
            <a:prstGeom prst="notchedRightArrow">
              <a:avLst>
                <a:gd name="adj1" fmla="val 50000"/>
                <a:gd name="adj2" fmla="val 50000"/>
              </a:avLst>
            </a:prstGeom>
            <a:solidFill>
              <a:schemeClr val="accent1"/>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3"/>
            <p:cNvSpPr/>
            <p:nvPr/>
          </p:nvSpPr>
          <p:spPr>
            <a:xfrm rot="2514326">
              <a:off x="5994837" y="2414933"/>
              <a:ext cx="687083" cy="332868"/>
            </a:xfrm>
            <a:prstGeom prst="notchedRightArrow">
              <a:avLst>
                <a:gd name="adj1" fmla="val 50000"/>
                <a:gd name="adj2" fmla="val 50000"/>
              </a:avLst>
            </a:prstGeom>
            <a:solidFill>
              <a:schemeClr val="accent1"/>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60" name="Google Shape;160;p3"/>
          <p:cNvSpPr txBox="1"/>
          <p:nvPr/>
        </p:nvSpPr>
        <p:spPr>
          <a:xfrm>
            <a:off x="948548" y="3995302"/>
            <a:ext cx="202811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fr-FR" sz="3200" b="0" i="0" u="none" strike="noStrike" cap="none">
                <a:solidFill>
                  <a:schemeClr val="accent1"/>
                </a:solidFill>
                <a:latin typeface="Calibri"/>
                <a:ea typeface="Calibri"/>
                <a:cs typeface="Calibri"/>
                <a:sym typeface="Calibri"/>
              </a:rPr>
              <a:t>L1</a:t>
            </a:r>
            <a:endParaRPr sz="1400" b="0" i="0" u="none" strike="noStrike" cap="none">
              <a:solidFill>
                <a:srgbClr val="000000"/>
              </a:solidFill>
              <a:latin typeface="Arial"/>
              <a:ea typeface="Arial"/>
              <a:cs typeface="Arial"/>
              <a:sym typeface="Arial"/>
            </a:endParaRPr>
          </a:p>
        </p:txBody>
      </p:sp>
      <p:sp>
        <p:nvSpPr>
          <p:cNvPr id="161" name="Google Shape;161;p3"/>
          <p:cNvSpPr/>
          <p:nvPr/>
        </p:nvSpPr>
        <p:spPr>
          <a:xfrm>
            <a:off x="5153891" y="5050932"/>
            <a:ext cx="2274982" cy="12310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FR" sz="2000" b="1" i="0" u="none" strike="noStrike" cap="none">
                <a:solidFill>
                  <a:schemeClr val="dk1"/>
                </a:solidFill>
                <a:latin typeface="Calibri"/>
                <a:ea typeface="Calibri"/>
                <a:cs typeface="Calibri"/>
                <a:sym typeface="Calibri"/>
              </a:rPr>
              <a:t>Ajourné ou absents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fr-FR" sz="2000" b="0" i="0" u="none" strike="noStrike" cap="none">
                <a:solidFill>
                  <a:schemeClr val="dk1"/>
                </a:solidFill>
                <a:latin typeface="Calibri"/>
                <a:ea typeface="Calibri"/>
                <a:cs typeface="Calibri"/>
                <a:sym typeface="Calibri"/>
              </a:rPr>
              <a:t> </a:t>
            </a:r>
            <a:r>
              <a:rPr lang="fr-FR" sz="2000" b="1" i="0" u="none" strike="noStrike" cap="none">
                <a:solidFill>
                  <a:schemeClr val="accent2"/>
                </a:solidFill>
                <a:latin typeface="Calibri"/>
                <a:ea typeface="Calibri"/>
                <a:cs typeface="Calibri"/>
                <a:sym typeface="Calibri"/>
              </a:rPr>
              <a:t>61,2 %</a:t>
            </a:r>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fr-FR" sz="2000" b="1" i="0" u="none" strike="noStrike" cap="none">
                <a:solidFill>
                  <a:schemeClr val="dk1"/>
                </a:solidFill>
                <a:latin typeface="Calibri"/>
                <a:ea typeface="Calibri"/>
                <a:cs typeface="Calibri"/>
                <a:sym typeface="Calibri"/>
              </a:rPr>
              <a:t>Ex : </a:t>
            </a:r>
            <a:r>
              <a:rPr lang="fr-FR" sz="2000" b="1" i="0" u="none" strike="noStrike" cap="none">
                <a:solidFill>
                  <a:schemeClr val="accent2"/>
                </a:solidFill>
                <a:latin typeface="Calibri"/>
                <a:ea typeface="Calibri"/>
                <a:cs typeface="Calibri"/>
                <a:sym typeface="Calibri"/>
              </a:rPr>
              <a:t>196</a:t>
            </a:r>
            <a:r>
              <a:rPr lang="fr-FR" sz="2000" b="1" i="0" u="none" strike="noStrike" cap="none">
                <a:solidFill>
                  <a:schemeClr val="dk1"/>
                </a:solidFill>
                <a:latin typeface="Calibri"/>
                <a:ea typeface="Calibri"/>
                <a:cs typeface="Calibri"/>
                <a:sym typeface="Calibri"/>
              </a:rPr>
              <a:t>/320</a:t>
            </a:r>
            <a:endParaRPr sz="2000" b="0" i="0" u="none" strike="noStrike" cap="none">
              <a:solidFill>
                <a:schemeClr val="dk1"/>
              </a:solidFill>
              <a:latin typeface="Calibri"/>
              <a:ea typeface="Calibri"/>
              <a:cs typeface="Calibri"/>
              <a:sym typeface="Calibri"/>
            </a:endParaRPr>
          </a:p>
        </p:txBody>
      </p:sp>
      <p:sp>
        <p:nvSpPr>
          <p:cNvPr id="162" name="Google Shape;162;p3"/>
          <p:cNvSpPr/>
          <p:nvPr/>
        </p:nvSpPr>
        <p:spPr>
          <a:xfrm rot="7319108">
            <a:off x="3485841" y="4522395"/>
            <a:ext cx="687083" cy="332868"/>
          </a:xfrm>
          <a:prstGeom prst="notchedRightArrow">
            <a:avLst>
              <a:gd name="adj1" fmla="val 50000"/>
              <a:gd name="adj2" fmla="val 50000"/>
            </a:avLst>
          </a:prstGeom>
          <a:solidFill>
            <a:schemeClr val="accent1"/>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p3"/>
          <p:cNvSpPr/>
          <p:nvPr/>
        </p:nvSpPr>
        <p:spPr>
          <a:xfrm rot="4449212">
            <a:off x="5678372" y="4552946"/>
            <a:ext cx="687083" cy="332868"/>
          </a:xfrm>
          <a:prstGeom prst="notchedRightArrow">
            <a:avLst>
              <a:gd name="adj1" fmla="val 50000"/>
              <a:gd name="adj2" fmla="val 50000"/>
            </a:avLst>
          </a:prstGeom>
          <a:solidFill>
            <a:schemeClr val="accent1"/>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3"/>
          <p:cNvSpPr txBox="1"/>
          <p:nvPr/>
        </p:nvSpPr>
        <p:spPr>
          <a:xfrm>
            <a:off x="3174684" y="3925471"/>
            <a:ext cx="349925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FR" sz="2000" b="1" i="0" u="none" strike="noStrike" cap="none">
                <a:solidFill>
                  <a:srgbClr val="974806"/>
                </a:solidFill>
                <a:latin typeface="Calibri"/>
                <a:ea typeface="Calibri"/>
                <a:cs typeface="Calibri"/>
                <a:sym typeface="Calibri"/>
              </a:rPr>
              <a:t>&lt; 40% </a:t>
            </a:r>
            <a:r>
              <a:rPr lang="fr-FR" sz="2000" b="1" i="0" u="none" strike="noStrike" cap="none">
                <a:solidFill>
                  <a:schemeClr val="dk1"/>
                </a:solidFill>
                <a:latin typeface="Calibri"/>
                <a:ea typeface="Calibri"/>
                <a:cs typeface="Calibri"/>
                <a:sym typeface="Calibri"/>
              </a:rPr>
              <a:t>de reçus en L1</a:t>
            </a:r>
            <a:endParaRPr sz="1400" b="0" i="0" u="none" strike="noStrike" cap="none">
              <a:solidFill>
                <a:srgbClr val="000000"/>
              </a:solidFill>
              <a:latin typeface="Arial"/>
              <a:ea typeface="Arial"/>
              <a:cs typeface="Arial"/>
              <a:sym typeface="Arial"/>
            </a:endParaRPr>
          </a:p>
        </p:txBody>
      </p:sp>
      <p:sp>
        <p:nvSpPr>
          <p:cNvPr id="165" name="Google Shape;165;p3"/>
          <p:cNvSpPr/>
          <p:nvPr/>
        </p:nvSpPr>
        <p:spPr>
          <a:xfrm>
            <a:off x="2504874" y="5050932"/>
            <a:ext cx="1645407" cy="12310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FR" sz="2000" b="1" i="0" u="none" strike="noStrike" cap="none">
                <a:solidFill>
                  <a:schemeClr val="dk1"/>
                </a:solidFill>
                <a:latin typeface="Calibri"/>
                <a:ea typeface="Calibri"/>
                <a:cs typeface="Calibri"/>
                <a:sym typeface="Calibri"/>
              </a:rPr>
              <a:t>Admis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fr-FR" sz="2000" b="1" i="0" u="none" strike="noStrike" cap="none">
                <a:solidFill>
                  <a:schemeClr val="accent2"/>
                </a:solidFill>
                <a:latin typeface="Calibri"/>
                <a:ea typeface="Calibri"/>
                <a:cs typeface="Calibri"/>
                <a:sym typeface="Calibri"/>
              </a:rPr>
              <a:t>&lt; 40 %</a:t>
            </a:r>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fr-FR" sz="2000" b="1" i="0" u="none" strike="noStrike" cap="none">
                <a:solidFill>
                  <a:schemeClr val="dk1"/>
                </a:solidFill>
                <a:latin typeface="Calibri"/>
                <a:ea typeface="Calibri"/>
                <a:cs typeface="Calibri"/>
                <a:sym typeface="Calibri"/>
              </a:rPr>
              <a:t>Ex : </a:t>
            </a:r>
            <a:r>
              <a:rPr lang="fr-FR" sz="2000" b="1" i="0" u="none" strike="noStrike" cap="none">
                <a:solidFill>
                  <a:schemeClr val="accent2"/>
                </a:solidFill>
                <a:latin typeface="Calibri"/>
                <a:ea typeface="Calibri"/>
                <a:cs typeface="Calibri"/>
                <a:sym typeface="Calibri"/>
              </a:rPr>
              <a:t>124</a:t>
            </a:r>
            <a:r>
              <a:rPr lang="fr-FR" sz="2000" b="1" i="0" u="none" strike="noStrike" cap="none">
                <a:solidFill>
                  <a:schemeClr val="dk1"/>
                </a:solidFill>
                <a:latin typeface="Calibri"/>
                <a:ea typeface="Calibri"/>
                <a:cs typeface="Calibri"/>
                <a:sym typeface="Calibri"/>
              </a:rPr>
              <a:t>/320</a:t>
            </a:r>
            <a:endParaRPr sz="2000" b="0" i="0" u="none" strike="noStrike" cap="none">
              <a:solidFill>
                <a:schemeClr val="dk1"/>
              </a:solidFill>
              <a:latin typeface="Calibri"/>
              <a:ea typeface="Calibri"/>
              <a:cs typeface="Calibri"/>
              <a:sym typeface="Calibri"/>
            </a:endParaRPr>
          </a:p>
        </p:txBody>
      </p:sp>
      <p:sp>
        <p:nvSpPr>
          <p:cNvPr id="166" name="Google Shape;166;p3"/>
          <p:cNvSpPr txBox="1"/>
          <p:nvPr/>
        </p:nvSpPr>
        <p:spPr>
          <a:xfrm>
            <a:off x="3413410" y="1267496"/>
            <a:ext cx="483478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r-FR" sz="2800" b="1" i="0" u="none" strike="noStrike" cap="none">
                <a:solidFill>
                  <a:srgbClr val="FF0000"/>
                </a:solidFill>
                <a:highlight>
                  <a:srgbClr val="FFFF00"/>
                </a:highlight>
                <a:latin typeface="Calibri"/>
                <a:ea typeface="Calibri"/>
                <a:cs typeface="Calibri"/>
                <a:sym typeface="Calibri"/>
              </a:rPr>
              <a:t>Pourquoi une telle différence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2"/>
                                        </p:tgtEl>
                                        <p:attrNameLst>
                                          <p:attrName>style.visibility</p:attrName>
                                        </p:attrNameLst>
                                      </p:cBhvr>
                                      <p:to>
                                        <p:strVal val="visible"/>
                                      </p:to>
                                    </p:set>
                                    <p:animEffect transition="in" filter="fade">
                                      <p:cBhvr>
                                        <p:cTn id="17" dur="1822"/>
                                        <p:tgtEl>
                                          <p:spTgt spid="162"/>
                                        </p:tgtEl>
                                      </p:cBhvr>
                                    </p:animEffect>
                                  </p:childTnLst>
                                </p:cTn>
                              </p:par>
                              <p:par>
                                <p:cTn id="18" presetID="10" presetClass="entr" presetSubtype="0" fill="hold" nodeType="withEffect">
                                  <p:stCondLst>
                                    <p:cond delay="0"/>
                                  </p:stCondLst>
                                  <p:childTnLst>
                                    <p:set>
                                      <p:cBhvr>
                                        <p:cTn id="19" dur="1" fill="hold">
                                          <p:stCondLst>
                                            <p:cond delay="0"/>
                                          </p:stCondLst>
                                        </p:cTn>
                                        <p:tgtEl>
                                          <p:spTgt spid="165"/>
                                        </p:tgtEl>
                                        <p:attrNameLst>
                                          <p:attrName>style.visibility</p:attrName>
                                        </p:attrNameLst>
                                      </p:cBhvr>
                                      <p:to>
                                        <p:strVal val="visible"/>
                                      </p:to>
                                    </p:set>
                                    <p:animEffect transition="in" filter="fade">
                                      <p:cBhvr>
                                        <p:cTn id="20" dur="1822"/>
                                        <p:tgtEl>
                                          <p:spTgt spid="16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3"/>
                                        </p:tgtEl>
                                        <p:attrNameLst>
                                          <p:attrName>style.visibility</p:attrName>
                                        </p:attrNameLst>
                                      </p:cBhvr>
                                      <p:to>
                                        <p:strVal val="visible"/>
                                      </p:to>
                                    </p:set>
                                    <p:animEffect transition="in" filter="fade">
                                      <p:cBhvr>
                                        <p:cTn id="25" dur="1822"/>
                                        <p:tgtEl>
                                          <p:spTgt spid="163"/>
                                        </p:tgtEl>
                                      </p:cBhvr>
                                    </p:animEffect>
                                  </p:childTnLst>
                                </p:cTn>
                              </p:par>
                              <p:par>
                                <p:cTn id="26" presetID="10" presetClass="entr" presetSubtype="0" fill="hold" nodeType="withEffect">
                                  <p:stCondLst>
                                    <p:cond delay="0"/>
                                  </p:stCondLst>
                                  <p:childTnLst>
                                    <p:set>
                                      <p:cBhvr>
                                        <p:cTn id="27" dur="1" fill="hold">
                                          <p:stCondLst>
                                            <p:cond delay="0"/>
                                          </p:stCondLst>
                                        </p:cTn>
                                        <p:tgtEl>
                                          <p:spTgt spid="161"/>
                                        </p:tgtEl>
                                        <p:attrNameLst>
                                          <p:attrName>style.visibility</p:attrName>
                                        </p:attrNameLst>
                                      </p:cBhvr>
                                      <p:to>
                                        <p:strVal val="visible"/>
                                      </p:to>
                                    </p:set>
                                    <p:animEffect transition="in" filter="fade">
                                      <p:cBhvr>
                                        <p:cTn id="28" dur="1822"/>
                                        <p:tgtEl>
                                          <p:spTgt spid="16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7</a:t>
            </a:fld>
            <a:endParaRPr/>
          </a:p>
        </p:txBody>
      </p:sp>
      <p:sp>
        <p:nvSpPr>
          <p:cNvPr id="172" name="Google Shape;172;p4"/>
          <p:cNvSpPr/>
          <p:nvPr/>
        </p:nvSpPr>
        <p:spPr>
          <a:xfrm>
            <a:off x="202020" y="600238"/>
            <a:ext cx="813390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rgbClr val="7030A0"/>
                </a:solidFill>
                <a:latin typeface="Calibri"/>
                <a:ea typeface="Calibri"/>
                <a:cs typeface="Calibri"/>
                <a:sym typeface="Calibri"/>
              </a:rPr>
              <a:t>4- Qu’est-ce qui a changé depuis le lycée?</a:t>
            </a:r>
            <a:endParaRPr sz="2400" b="1" i="0" u="none" strike="noStrike" cap="none">
              <a:solidFill>
                <a:srgbClr val="7030A0"/>
              </a:solidFill>
              <a:latin typeface="Calibri"/>
              <a:ea typeface="Calibri"/>
              <a:cs typeface="Calibri"/>
              <a:sym typeface="Calibri"/>
            </a:endParaRPr>
          </a:p>
        </p:txBody>
      </p:sp>
      <p:sp>
        <p:nvSpPr>
          <p:cNvPr id="173" name="Google Shape;173;p4"/>
          <p:cNvSpPr txBox="1"/>
          <p:nvPr/>
        </p:nvSpPr>
        <p:spPr>
          <a:xfrm>
            <a:off x="3995738" y="1303100"/>
            <a:ext cx="1787525" cy="369332"/>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Arial"/>
                <a:ea typeface="Arial"/>
                <a:cs typeface="Arial"/>
                <a:sym typeface="Arial"/>
              </a:rPr>
              <a:t>C’est quoi?</a:t>
            </a:r>
            <a:endParaRPr sz="1400" b="0" i="0" u="none" strike="noStrike" cap="none">
              <a:solidFill>
                <a:srgbClr val="000000"/>
              </a:solidFill>
              <a:latin typeface="Arial"/>
              <a:ea typeface="Arial"/>
              <a:cs typeface="Arial"/>
              <a:sym typeface="Arial"/>
            </a:endParaRPr>
          </a:p>
        </p:txBody>
      </p:sp>
      <p:sp>
        <p:nvSpPr>
          <p:cNvPr id="174" name="Google Shape;174;p4"/>
          <p:cNvSpPr txBox="1"/>
          <p:nvPr/>
        </p:nvSpPr>
        <p:spPr>
          <a:xfrm>
            <a:off x="3981450" y="1806337"/>
            <a:ext cx="1787525" cy="646331"/>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Arial"/>
                <a:ea typeface="Arial"/>
                <a:cs typeface="Arial"/>
                <a:sym typeface="Arial"/>
              </a:rPr>
              <a:t>A quoi ça sert??</a:t>
            </a:r>
            <a:endParaRPr sz="1400" b="0" i="0" u="none" strike="noStrike" cap="none">
              <a:solidFill>
                <a:srgbClr val="000000"/>
              </a:solidFill>
              <a:latin typeface="Arial"/>
              <a:ea typeface="Arial"/>
              <a:cs typeface="Arial"/>
              <a:sym typeface="Arial"/>
            </a:endParaRPr>
          </a:p>
        </p:txBody>
      </p:sp>
      <p:sp>
        <p:nvSpPr>
          <p:cNvPr id="175" name="Google Shape;175;p4"/>
          <p:cNvSpPr txBox="1"/>
          <p:nvPr/>
        </p:nvSpPr>
        <p:spPr>
          <a:xfrm>
            <a:off x="3981450" y="2605088"/>
            <a:ext cx="1787525" cy="369332"/>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Arial"/>
                <a:ea typeface="Arial"/>
                <a:cs typeface="Arial"/>
                <a:sym typeface="Arial"/>
              </a:rPr>
              <a:t>Comment ?</a:t>
            </a:r>
            <a:endParaRPr sz="1400" b="0" i="0" u="none" strike="noStrike" cap="none">
              <a:solidFill>
                <a:srgbClr val="000000"/>
              </a:solidFill>
              <a:latin typeface="Arial"/>
              <a:ea typeface="Arial"/>
              <a:cs typeface="Arial"/>
              <a:sym typeface="Arial"/>
            </a:endParaRPr>
          </a:p>
        </p:txBody>
      </p:sp>
      <p:sp>
        <p:nvSpPr>
          <p:cNvPr id="176" name="Google Shape;176;p4"/>
          <p:cNvSpPr txBox="1"/>
          <p:nvPr/>
        </p:nvSpPr>
        <p:spPr>
          <a:xfrm>
            <a:off x="3981450" y="3114437"/>
            <a:ext cx="1787525" cy="369332"/>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Arial"/>
                <a:ea typeface="Arial"/>
                <a:cs typeface="Arial"/>
                <a:sym typeface="Arial"/>
              </a:rPr>
              <a:t>Pourquoi ?</a:t>
            </a:r>
            <a:endParaRPr sz="1400" b="0" i="0" u="none" strike="noStrike" cap="none">
              <a:solidFill>
                <a:srgbClr val="000000"/>
              </a:solidFill>
              <a:latin typeface="Arial"/>
              <a:ea typeface="Arial"/>
              <a:cs typeface="Arial"/>
              <a:sym typeface="Arial"/>
            </a:endParaRPr>
          </a:p>
        </p:txBody>
      </p:sp>
      <p:sp>
        <p:nvSpPr>
          <p:cNvPr id="177" name="Google Shape;177;p4"/>
          <p:cNvSpPr txBox="1"/>
          <p:nvPr/>
        </p:nvSpPr>
        <p:spPr>
          <a:xfrm>
            <a:off x="3981450" y="3562350"/>
            <a:ext cx="1787525" cy="646331"/>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Arial"/>
                <a:ea typeface="Arial"/>
                <a:cs typeface="Arial"/>
                <a:sym typeface="Arial"/>
              </a:rPr>
              <a:t>Exemple d’application</a:t>
            </a:r>
            <a:endParaRPr sz="1400" b="0" i="0" u="none" strike="noStrike" cap="none">
              <a:solidFill>
                <a:srgbClr val="000000"/>
              </a:solidFill>
              <a:latin typeface="Arial"/>
              <a:ea typeface="Arial"/>
              <a:cs typeface="Arial"/>
              <a:sym typeface="Arial"/>
            </a:endParaRPr>
          </a:p>
        </p:txBody>
      </p:sp>
      <p:sp>
        <p:nvSpPr>
          <p:cNvPr id="178" name="Google Shape;178;p4"/>
          <p:cNvSpPr txBox="1"/>
          <p:nvPr/>
        </p:nvSpPr>
        <p:spPr>
          <a:xfrm>
            <a:off x="3981450" y="4284663"/>
            <a:ext cx="1787525" cy="369332"/>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Arial"/>
                <a:ea typeface="Arial"/>
                <a:cs typeface="Arial"/>
                <a:sym typeface="Arial"/>
              </a:rPr>
              <a:t>Exercice simple</a:t>
            </a:r>
            <a:endParaRPr sz="1400" b="0" i="0" u="none" strike="noStrike" cap="none">
              <a:solidFill>
                <a:srgbClr val="000000"/>
              </a:solidFill>
              <a:latin typeface="Arial"/>
              <a:ea typeface="Arial"/>
              <a:cs typeface="Arial"/>
              <a:sym typeface="Arial"/>
            </a:endParaRPr>
          </a:p>
        </p:txBody>
      </p:sp>
      <p:sp>
        <p:nvSpPr>
          <p:cNvPr id="179" name="Google Shape;179;p4"/>
          <p:cNvSpPr txBox="1"/>
          <p:nvPr/>
        </p:nvSpPr>
        <p:spPr>
          <a:xfrm>
            <a:off x="3995737" y="4681081"/>
            <a:ext cx="1787525" cy="646331"/>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Arial"/>
                <a:ea typeface="Arial"/>
                <a:cs typeface="Arial"/>
                <a:sym typeface="Arial"/>
              </a:rPr>
              <a:t>Exercice compliqué</a:t>
            </a:r>
            <a:endParaRPr sz="1400" b="0" i="0" u="none" strike="noStrike" cap="none">
              <a:solidFill>
                <a:srgbClr val="000000"/>
              </a:solidFill>
              <a:latin typeface="Arial"/>
              <a:ea typeface="Arial"/>
              <a:cs typeface="Arial"/>
              <a:sym typeface="Arial"/>
            </a:endParaRPr>
          </a:p>
        </p:txBody>
      </p:sp>
      <p:grpSp>
        <p:nvGrpSpPr>
          <p:cNvPr id="180" name="Google Shape;180;p4"/>
          <p:cNvGrpSpPr/>
          <p:nvPr/>
        </p:nvGrpSpPr>
        <p:grpSpPr>
          <a:xfrm>
            <a:off x="919163" y="1268760"/>
            <a:ext cx="3062288" cy="4033693"/>
            <a:chOff x="579" y="797"/>
            <a:chExt cx="1929" cy="2795"/>
          </a:xfrm>
        </p:grpSpPr>
        <p:sp>
          <p:nvSpPr>
            <p:cNvPr id="181" name="Google Shape;181;p4"/>
            <p:cNvSpPr/>
            <p:nvPr/>
          </p:nvSpPr>
          <p:spPr>
            <a:xfrm>
              <a:off x="2336" y="797"/>
              <a:ext cx="172" cy="2795"/>
            </a:xfrm>
            <a:prstGeom prst="leftBrace">
              <a:avLst>
                <a:gd name="adj1" fmla="val 78465"/>
                <a:gd name="adj2" fmla="val 49662"/>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4"/>
            <p:cNvSpPr txBox="1"/>
            <p:nvPr/>
          </p:nvSpPr>
          <p:spPr>
            <a:xfrm>
              <a:off x="579" y="1631"/>
              <a:ext cx="1638" cy="1116"/>
            </a:xfrm>
            <a:prstGeom prst="rect">
              <a:avLst/>
            </a:prstGeom>
            <a:solidFill>
              <a:srgbClr val="7030A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chemeClr val="lt1"/>
                  </a:solidFill>
                  <a:latin typeface="Arial"/>
                  <a:ea typeface="Arial"/>
                  <a:cs typeface="Arial"/>
                  <a:sym typeface="Arial"/>
                </a:rPr>
                <a:t>Au lycée, toutes ces étapes d’apprentissage sont guidées par l’enseignant</a:t>
              </a:r>
              <a:endParaRPr sz="1400" b="0" i="0" u="none" strike="noStrike" cap="none">
                <a:solidFill>
                  <a:srgbClr val="000000"/>
                </a:solidFill>
                <a:latin typeface="Arial"/>
                <a:ea typeface="Arial"/>
                <a:cs typeface="Arial"/>
                <a:sym typeface="Arial"/>
              </a:endParaRPr>
            </a:p>
          </p:txBody>
        </p:sp>
      </p:grpSp>
      <p:grpSp>
        <p:nvGrpSpPr>
          <p:cNvPr id="183" name="Google Shape;183;p4"/>
          <p:cNvGrpSpPr/>
          <p:nvPr/>
        </p:nvGrpSpPr>
        <p:grpSpPr>
          <a:xfrm>
            <a:off x="5783271" y="2424113"/>
            <a:ext cx="2389190" cy="1793875"/>
            <a:chOff x="3643" y="1527"/>
            <a:chExt cx="1505" cy="1130"/>
          </a:xfrm>
        </p:grpSpPr>
        <p:pic>
          <p:nvPicPr>
            <p:cNvPr id="184" name="Google Shape;184;p4"/>
            <p:cNvPicPr preferRelativeResize="0"/>
            <p:nvPr/>
          </p:nvPicPr>
          <p:blipFill rotWithShape="1">
            <a:blip r:embed="rId3">
              <a:alphaModFix/>
            </a:blip>
            <a:srcRect/>
            <a:stretch/>
          </p:blipFill>
          <p:spPr>
            <a:xfrm>
              <a:off x="3643" y="1527"/>
              <a:ext cx="741" cy="1130"/>
            </a:xfrm>
            <a:prstGeom prst="rect">
              <a:avLst/>
            </a:prstGeom>
            <a:noFill/>
            <a:ln>
              <a:noFill/>
            </a:ln>
          </p:spPr>
        </p:pic>
        <p:sp>
          <p:nvSpPr>
            <p:cNvPr id="185" name="Google Shape;185;p4"/>
            <p:cNvSpPr txBox="1"/>
            <p:nvPr/>
          </p:nvSpPr>
          <p:spPr>
            <a:xfrm>
              <a:off x="4156" y="1938"/>
              <a:ext cx="992" cy="4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Arial"/>
                  <a:ea typeface="Arial"/>
                  <a:cs typeface="Arial"/>
                  <a:sym typeface="Arial"/>
                </a:rPr>
                <a:t>Qu’en est-il l’université?</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8</a:t>
            </a:fld>
            <a:endParaRPr/>
          </a:p>
        </p:txBody>
      </p:sp>
      <p:sp>
        <p:nvSpPr>
          <p:cNvPr id="191" name="Google Shape;191;p5"/>
          <p:cNvSpPr txBox="1"/>
          <p:nvPr/>
        </p:nvSpPr>
        <p:spPr>
          <a:xfrm>
            <a:off x="1442655" y="1352365"/>
            <a:ext cx="1787525" cy="369332"/>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Arial"/>
                <a:ea typeface="Arial"/>
                <a:cs typeface="Arial"/>
                <a:sym typeface="Arial"/>
              </a:rPr>
              <a:t>C’est quoi?</a:t>
            </a:r>
            <a:endParaRPr sz="1400" b="0" i="0" u="none" strike="noStrike" cap="none">
              <a:solidFill>
                <a:srgbClr val="000000"/>
              </a:solidFill>
              <a:latin typeface="Arial"/>
              <a:ea typeface="Arial"/>
              <a:cs typeface="Arial"/>
              <a:sym typeface="Arial"/>
            </a:endParaRPr>
          </a:p>
        </p:txBody>
      </p:sp>
      <p:sp>
        <p:nvSpPr>
          <p:cNvPr id="192" name="Google Shape;192;p5"/>
          <p:cNvSpPr txBox="1"/>
          <p:nvPr/>
        </p:nvSpPr>
        <p:spPr>
          <a:xfrm>
            <a:off x="1428367" y="1855602"/>
            <a:ext cx="1787525" cy="646331"/>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Arial"/>
                <a:ea typeface="Arial"/>
                <a:cs typeface="Arial"/>
                <a:sym typeface="Arial"/>
              </a:rPr>
              <a:t>A quoi ça sert??</a:t>
            </a:r>
            <a:endParaRPr sz="1400" b="0" i="0" u="none" strike="noStrike" cap="none">
              <a:solidFill>
                <a:srgbClr val="000000"/>
              </a:solidFill>
              <a:latin typeface="Arial"/>
              <a:ea typeface="Arial"/>
              <a:cs typeface="Arial"/>
              <a:sym typeface="Arial"/>
            </a:endParaRPr>
          </a:p>
        </p:txBody>
      </p:sp>
      <p:sp>
        <p:nvSpPr>
          <p:cNvPr id="193" name="Google Shape;193;p5"/>
          <p:cNvSpPr txBox="1"/>
          <p:nvPr/>
        </p:nvSpPr>
        <p:spPr>
          <a:xfrm>
            <a:off x="1428367" y="2654353"/>
            <a:ext cx="1787525" cy="369332"/>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Arial"/>
                <a:ea typeface="Arial"/>
                <a:cs typeface="Arial"/>
                <a:sym typeface="Arial"/>
              </a:rPr>
              <a:t>Comment ?</a:t>
            </a:r>
            <a:endParaRPr sz="1400" b="0" i="0" u="none" strike="noStrike" cap="none">
              <a:solidFill>
                <a:srgbClr val="000000"/>
              </a:solidFill>
              <a:latin typeface="Arial"/>
              <a:ea typeface="Arial"/>
              <a:cs typeface="Arial"/>
              <a:sym typeface="Arial"/>
            </a:endParaRPr>
          </a:p>
        </p:txBody>
      </p:sp>
      <p:sp>
        <p:nvSpPr>
          <p:cNvPr id="194" name="Google Shape;194;p5"/>
          <p:cNvSpPr txBox="1"/>
          <p:nvPr/>
        </p:nvSpPr>
        <p:spPr>
          <a:xfrm>
            <a:off x="1428367" y="3163702"/>
            <a:ext cx="1787525" cy="369332"/>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Arial"/>
                <a:ea typeface="Arial"/>
                <a:cs typeface="Arial"/>
                <a:sym typeface="Arial"/>
              </a:rPr>
              <a:t>Pourquoi ?</a:t>
            </a:r>
            <a:endParaRPr sz="1400" b="0" i="0" u="none" strike="noStrike" cap="none">
              <a:solidFill>
                <a:srgbClr val="000000"/>
              </a:solidFill>
              <a:latin typeface="Arial"/>
              <a:ea typeface="Arial"/>
              <a:cs typeface="Arial"/>
              <a:sym typeface="Arial"/>
            </a:endParaRPr>
          </a:p>
        </p:txBody>
      </p:sp>
      <p:sp>
        <p:nvSpPr>
          <p:cNvPr id="195" name="Google Shape;195;p5"/>
          <p:cNvSpPr txBox="1"/>
          <p:nvPr/>
        </p:nvSpPr>
        <p:spPr>
          <a:xfrm>
            <a:off x="1428367" y="3611615"/>
            <a:ext cx="1787525" cy="646331"/>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Arial"/>
                <a:ea typeface="Arial"/>
                <a:cs typeface="Arial"/>
                <a:sym typeface="Arial"/>
              </a:rPr>
              <a:t>Exemple d’application</a:t>
            </a:r>
            <a:endParaRPr sz="1400" b="0" i="0" u="none" strike="noStrike" cap="none">
              <a:solidFill>
                <a:srgbClr val="000000"/>
              </a:solidFill>
              <a:latin typeface="Arial"/>
              <a:ea typeface="Arial"/>
              <a:cs typeface="Arial"/>
              <a:sym typeface="Arial"/>
            </a:endParaRPr>
          </a:p>
        </p:txBody>
      </p:sp>
      <p:sp>
        <p:nvSpPr>
          <p:cNvPr id="196" name="Google Shape;196;p5"/>
          <p:cNvSpPr txBox="1"/>
          <p:nvPr/>
        </p:nvSpPr>
        <p:spPr>
          <a:xfrm>
            <a:off x="1428367" y="4333928"/>
            <a:ext cx="1787525" cy="369332"/>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Arial"/>
                <a:ea typeface="Arial"/>
                <a:cs typeface="Arial"/>
                <a:sym typeface="Arial"/>
              </a:rPr>
              <a:t>Exercice simple</a:t>
            </a:r>
            <a:endParaRPr sz="1400" b="0" i="0" u="none" strike="noStrike" cap="none">
              <a:solidFill>
                <a:srgbClr val="000000"/>
              </a:solidFill>
              <a:latin typeface="Arial"/>
              <a:ea typeface="Arial"/>
              <a:cs typeface="Arial"/>
              <a:sym typeface="Arial"/>
            </a:endParaRPr>
          </a:p>
        </p:txBody>
      </p:sp>
      <p:sp>
        <p:nvSpPr>
          <p:cNvPr id="197" name="Google Shape;197;p5"/>
          <p:cNvSpPr txBox="1"/>
          <p:nvPr/>
        </p:nvSpPr>
        <p:spPr>
          <a:xfrm>
            <a:off x="1442654" y="4870901"/>
            <a:ext cx="1787525" cy="646331"/>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Arial"/>
                <a:ea typeface="Arial"/>
                <a:cs typeface="Arial"/>
                <a:sym typeface="Arial"/>
              </a:rPr>
              <a:t>Exercice compliqué</a:t>
            </a:r>
            <a:endParaRPr sz="1400" b="0" i="0" u="none" strike="noStrike" cap="none">
              <a:solidFill>
                <a:srgbClr val="000000"/>
              </a:solidFill>
              <a:latin typeface="Arial"/>
              <a:ea typeface="Arial"/>
              <a:cs typeface="Arial"/>
              <a:sym typeface="Arial"/>
            </a:endParaRPr>
          </a:p>
        </p:txBody>
      </p:sp>
      <p:sp>
        <p:nvSpPr>
          <p:cNvPr id="198" name="Google Shape;198;p5"/>
          <p:cNvSpPr/>
          <p:nvPr/>
        </p:nvSpPr>
        <p:spPr>
          <a:xfrm>
            <a:off x="3716883" y="1113019"/>
            <a:ext cx="4625398" cy="1485165"/>
          </a:xfrm>
          <a:prstGeom prst="roundRect">
            <a:avLst>
              <a:gd name="adj" fmla="val 16667"/>
            </a:avLst>
          </a:prstGeom>
          <a:noFill/>
          <a:ln w="38100" cap="flat" cmpd="sng">
            <a:solidFill>
              <a:srgbClr val="1736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5"/>
          <p:cNvSpPr/>
          <p:nvPr/>
        </p:nvSpPr>
        <p:spPr>
          <a:xfrm>
            <a:off x="3707904" y="2772781"/>
            <a:ext cx="4625398" cy="1485165"/>
          </a:xfrm>
          <a:prstGeom prst="roundRect">
            <a:avLst>
              <a:gd name="adj" fmla="val 16667"/>
            </a:avLst>
          </a:prstGeom>
          <a:noFill/>
          <a:ln w="38100" cap="flat" cmpd="sng">
            <a:solidFill>
              <a:srgbClr val="1736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5"/>
          <p:cNvSpPr/>
          <p:nvPr/>
        </p:nvSpPr>
        <p:spPr>
          <a:xfrm>
            <a:off x="3710252" y="4703260"/>
            <a:ext cx="4625398" cy="1485165"/>
          </a:xfrm>
          <a:prstGeom prst="roundRect">
            <a:avLst>
              <a:gd name="adj" fmla="val 16667"/>
            </a:avLst>
          </a:prstGeom>
          <a:noFill/>
          <a:ln w="38100" cap="flat" cmpd="sng">
            <a:solidFill>
              <a:srgbClr val="1736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5"/>
          <p:cNvSpPr txBox="1"/>
          <p:nvPr/>
        </p:nvSpPr>
        <p:spPr>
          <a:xfrm>
            <a:off x="5237807" y="1134259"/>
            <a:ext cx="1873250" cy="366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rgbClr val="3366FF"/>
                </a:solidFill>
                <a:latin typeface="Arial"/>
                <a:ea typeface="Arial"/>
                <a:cs typeface="Arial"/>
                <a:sym typeface="Arial"/>
              </a:rPr>
              <a:t>Traité en amphi</a:t>
            </a:r>
            <a:endParaRPr sz="1400" b="0" i="0" u="none" strike="noStrike" cap="none">
              <a:solidFill>
                <a:srgbClr val="000000"/>
              </a:solidFill>
              <a:latin typeface="Arial"/>
              <a:ea typeface="Arial"/>
              <a:cs typeface="Arial"/>
              <a:sym typeface="Arial"/>
            </a:endParaRPr>
          </a:p>
        </p:txBody>
      </p:sp>
      <p:sp>
        <p:nvSpPr>
          <p:cNvPr id="202" name="Google Shape;202;p5"/>
          <p:cNvSpPr txBox="1"/>
          <p:nvPr/>
        </p:nvSpPr>
        <p:spPr>
          <a:xfrm>
            <a:off x="5299968" y="2839019"/>
            <a:ext cx="1504950" cy="366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rgbClr val="3366FF"/>
                </a:solidFill>
                <a:latin typeface="Arial"/>
                <a:ea typeface="Arial"/>
                <a:cs typeface="Arial"/>
                <a:sym typeface="Arial"/>
              </a:rPr>
              <a:t>Traité en TD</a:t>
            </a:r>
            <a:endParaRPr sz="1400" b="0" i="0" u="none" strike="noStrike" cap="none">
              <a:solidFill>
                <a:srgbClr val="000000"/>
              </a:solidFill>
              <a:latin typeface="Arial"/>
              <a:ea typeface="Arial"/>
              <a:cs typeface="Arial"/>
              <a:sym typeface="Arial"/>
            </a:endParaRPr>
          </a:p>
        </p:txBody>
      </p:sp>
      <p:sp>
        <p:nvSpPr>
          <p:cNvPr id="203" name="Google Shape;203;p5"/>
          <p:cNvSpPr txBox="1"/>
          <p:nvPr/>
        </p:nvSpPr>
        <p:spPr>
          <a:xfrm>
            <a:off x="5235384" y="4752873"/>
            <a:ext cx="2076450" cy="366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rgbClr val="3366FF"/>
                </a:solidFill>
                <a:latin typeface="Arial"/>
                <a:ea typeface="Arial"/>
                <a:cs typeface="Arial"/>
                <a:sym typeface="Arial"/>
              </a:rPr>
              <a:t>Travail personnel</a:t>
            </a:r>
            <a:endParaRPr sz="1400" b="0" i="0" u="none" strike="noStrike" cap="none">
              <a:solidFill>
                <a:srgbClr val="000000"/>
              </a:solidFill>
              <a:latin typeface="Arial"/>
              <a:ea typeface="Arial"/>
              <a:cs typeface="Arial"/>
              <a:sym typeface="Arial"/>
            </a:endParaRPr>
          </a:p>
        </p:txBody>
      </p:sp>
      <p:sp>
        <p:nvSpPr>
          <p:cNvPr id="204" name="Google Shape;204;p5"/>
          <p:cNvSpPr/>
          <p:nvPr/>
        </p:nvSpPr>
        <p:spPr>
          <a:xfrm>
            <a:off x="202020" y="600238"/>
            <a:ext cx="813390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rgbClr val="7030A0"/>
                </a:solidFill>
                <a:latin typeface="Calibri"/>
                <a:ea typeface="Calibri"/>
                <a:cs typeface="Calibri"/>
                <a:sym typeface="Calibri"/>
              </a:rPr>
              <a:t>4- Qu’est-ce qui a changé depuis le lycée?</a:t>
            </a:r>
            <a:endParaRPr sz="2400" b="1" i="0" u="none" strike="noStrike" cap="none">
              <a:solidFill>
                <a:srgbClr val="7030A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fr-FR"/>
              <a:t>9</a:t>
            </a:fld>
            <a:endParaRPr/>
          </a:p>
        </p:txBody>
      </p:sp>
      <p:sp>
        <p:nvSpPr>
          <p:cNvPr id="210" name="Google Shape;210;p6"/>
          <p:cNvSpPr txBox="1"/>
          <p:nvPr/>
        </p:nvSpPr>
        <p:spPr>
          <a:xfrm>
            <a:off x="3995936" y="1514894"/>
            <a:ext cx="1787525" cy="369332"/>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Arial"/>
                <a:ea typeface="Arial"/>
                <a:cs typeface="Arial"/>
                <a:sym typeface="Arial"/>
              </a:rPr>
              <a:t>C’est quoi?</a:t>
            </a:r>
            <a:endParaRPr sz="1400" b="0" i="0" u="none" strike="noStrike" cap="none">
              <a:solidFill>
                <a:srgbClr val="000000"/>
              </a:solidFill>
              <a:latin typeface="Arial"/>
              <a:ea typeface="Arial"/>
              <a:cs typeface="Arial"/>
              <a:sym typeface="Arial"/>
            </a:endParaRPr>
          </a:p>
        </p:txBody>
      </p:sp>
      <p:sp>
        <p:nvSpPr>
          <p:cNvPr id="211" name="Google Shape;211;p6"/>
          <p:cNvSpPr txBox="1"/>
          <p:nvPr/>
        </p:nvSpPr>
        <p:spPr>
          <a:xfrm>
            <a:off x="3851920" y="3288449"/>
            <a:ext cx="1787525" cy="646331"/>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Arial"/>
                <a:ea typeface="Arial"/>
                <a:cs typeface="Arial"/>
                <a:sym typeface="Arial"/>
              </a:rPr>
              <a:t>A quoi ça sert??</a:t>
            </a:r>
            <a:endParaRPr sz="1400" b="0" i="0" u="none" strike="noStrike" cap="none">
              <a:solidFill>
                <a:srgbClr val="000000"/>
              </a:solidFill>
              <a:latin typeface="Arial"/>
              <a:ea typeface="Arial"/>
              <a:cs typeface="Arial"/>
              <a:sym typeface="Arial"/>
            </a:endParaRPr>
          </a:p>
        </p:txBody>
      </p:sp>
      <p:sp>
        <p:nvSpPr>
          <p:cNvPr id="212" name="Google Shape;212;p6"/>
          <p:cNvSpPr txBox="1"/>
          <p:nvPr/>
        </p:nvSpPr>
        <p:spPr>
          <a:xfrm>
            <a:off x="6223041" y="3094718"/>
            <a:ext cx="1787525" cy="369332"/>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Arial"/>
                <a:ea typeface="Arial"/>
                <a:cs typeface="Arial"/>
                <a:sym typeface="Arial"/>
              </a:rPr>
              <a:t>Comment ?</a:t>
            </a:r>
            <a:endParaRPr sz="1400" b="0" i="0" u="none" strike="noStrike" cap="none">
              <a:solidFill>
                <a:srgbClr val="000000"/>
              </a:solidFill>
              <a:latin typeface="Arial"/>
              <a:ea typeface="Arial"/>
              <a:cs typeface="Arial"/>
              <a:sym typeface="Arial"/>
            </a:endParaRPr>
          </a:p>
        </p:txBody>
      </p:sp>
      <p:sp>
        <p:nvSpPr>
          <p:cNvPr id="213" name="Google Shape;213;p6"/>
          <p:cNvSpPr txBox="1"/>
          <p:nvPr/>
        </p:nvSpPr>
        <p:spPr>
          <a:xfrm>
            <a:off x="5910735" y="1855602"/>
            <a:ext cx="1787525" cy="369332"/>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Arial"/>
                <a:ea typeface="Arial"/>
                <a:cs typeface="Arial"/>
                <a:sym typeface="Arial"/>
              </a:rPr>
              <a:t>Pourquoi ?</a:t>
            </a:r>
            <a:endParaRPr sz="1400" b="0" i="0" u="none" strike="noStrike" cap="none">
              <a:solidFill>
                <a:srgbClr val="000000"/>
              </a:solidFill>
              <a:latin typeface="Arial"/>
              <a:ea typeface="Arial"/>
              <a:cs typeface="Arial"/>
              <a:sym typeface="Arial"/>
            </a:endParaRPr>
          </a:p>
        </p:txBody>
      </p:sp>
      <p:sp>
        <p:nvSpPr>
          <p:cNvPr id="214" name="Google Shape;214;p6"/>
          <p:cNvSpPr txBox="1"/>
          <p:nvPr/>
        </p:nvSpPr>
        <p:spPr>
          <a:xfrm>
            <a:off x="1428367" y="3611615"/>
            <a:ext cx="1787525" cy="646331"/>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dirty="0">
                <a:solidFill>
                  <a:schemeClr val="lt1"/>
                </a:solidFill>
                <a:latin typeface="Arial"/>
                <a:ea typeface="Arial"/>
                <a:cs typeface="Arial"/>
                <a:sym typeface="Arial"/>
              </a:rPr>
              <a:t>Exemple d’application</a:t>
            </a:r>
            <a:endParaRPr sz="1400" b="0" i="0" u="none" strike="noStrike" cap="none" dirty="0">
              <a:solidFill>
                <a:srgbClr val="000000"/>
              </a:solidFill>
              <a:latin typeface="Arial"/>
              <a:ea typeface="Arial"/>
              <a:cs typeface="Arial"/>
              <a:sym typeface="Arial"/>
            </a:endParaRPr>
          </a:p>
        </p:txBody>
      </p:sp>
      <p:sp>
        <p:nvSpPr>
          <p:cNvPr id="215" name="Google Shape;215;p6"/>
          <p:cNvSpPr txBox="1"/>
          <p:nvPr/>
        </p:nvSpPr>
        <p:spPr>
          <a:xfrm>
            <a:off x="1428367" y="4333928"/>
            <a:ext cx="1787525" cy="369332"/>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Arial"/>
                <a:ea typeface="Arial"/>
                <a:cs typeface="Arial"/>
                <a:sym typeface="Arial"/>
              </a:rPr>
              <a:t>Exercice simple</a:t>
            </a:r>
            <a:endParaRPr sz="1400" b="0" i="0" u="none" strike="noStrike" cap="none">
              <a:solidFill>
                <a:srgbClr val="000000"/>
              </a:solidFill>
              <a:latin typeface="Arial"/>
              <a:ea typeface="Arial"/>
              <a:cs typeface="Arial"/>
              <a:sym typeface="Arial"/>
            </a:endParaRPr>
          </a:p>
        </p:txBody>
      </p:sp>
      <p:sp>
        <p:nvSpPr>
          <p:cNvPr id="216" name="Google Shape;216;p6"/>
          <p:cNvSpPr txBox="1"/>
          <p:nvPr/>
        </p:nvSpPr>
        <p:spPr>
          <a:xfrm>
            <a:off x="5910734" y="3528866"/>
            <a:ext cx="1787525" cy="646331"/>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Arial"/>
                <a:ea typeface="Arial"/>
                <a:cs typeface="Arial"/>
                <a:sym typeface="Arial"/>
              </a:rPr>
              <a:t>Exercice compliqué</a:t>
            </a:r>
            <a:endParaRPr sz="1400" b="0" i="0" u="none" strike="noStrike" cap="none">
              <a:solidFill>
                <a:srgbClr val="000000"/>
              </a:solidFill>
              <a:latin typeface="Arial"/>
              <a:ea typeface="Arial"/>
              <a:cs typeface="Arial"/>
              <a:sym typeface="Arial"/>
            </a:endParaRPr>
          </a:p>
        </p:txBody>
      </p:sp>
      <p:sp>
        <p:nvSpPr>
          <p:cNvPr id="217" name="Google Shape;217;p6"/>
          <p:cNvSpPr/>
          <p:nvPr/>
        </p:nvSpPr>
        <p:spPr>
          <a:xfrm>
            <a:off x="3716883" y="1113019"/>
            <a:ext cx="4625398" cy="1485165"/>
          </a:xfrm>
          <a:prstGeom prst="roundRect">
            <a:avLst>
              <a:gd name="adj" fmla="val 16667"/>
            </a:avLst>
          </a:prstGeom>
          <a:noFill/>
          <a:ln w="38100" cap="flat" cmpd="sng">
            <a:solidFill>
              <a:srgbClr val="1736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6"/>
          <p:cNvSpPr/>
          <p:nvPr/>
        </p:nvSpPr>
        <p:spPr>
          <a:xfrm>
            <a:off x="3707904" y="2772781"/>
            <a:ext cx="4625398" cy="1485165"/>
          </a:xfrm>
          <a:prstGeom prst="roundRect">
            <a:avLst>
              <a:gd name="adj" fmla="val 16667"/>
            </a:avLst>
          </a:prstGeom>
          <a:noFill/>
          <a:ln w="38100" cap="flat" cmpd="sng">
            <a:solidFill>
              <a:srgbClr val="1736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6"/>
          <p:cNvSpPr/>
          <p:nvPr/>
        </p:nvSpPr>
        <p:spPr>
          <a:xfrm>
            <a:off x="3710252" y="4703260"/>
            <a:ext cx="4625398" cy="1485165"/>
          </a:xfrm>
          <a:prstGeom prst="roundRect">
            <a:avLst>
              <a:gd name="adj" fmla="val 16667"/>
            </a:avLst>
          </a:prstGeom>
          <a:noFill/>
          <a:ln w="38100" cap="flat" cmpd="sng">
            <a:solidFill>
              <a:srgbClr val="17365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6"/>
          <p:cNvSpPr txBox="1"/>
          <p:nvPr/>
        </p:nvSpPr>
        <p:spPr>
          <a:xfrm>
            <a:off x="5155153" y="1134259"/>
            <a:ext cx="1873250" cy="366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rgbClr val="3366FF"/>
                </a:solidFill>
                <a:latin typeface="Arial"/>
                <a:ea typeface="Arial"/>
                <a:cs typeface="Arial"/>
                <a:sym typeface="Arial"/>
              </a:rPr>
              <a:t>Traité en amphi</a:t>
            </a:r>
            <a:endParaRPr sz="1400" b="0" i="0" u="none" strike="noStrike" cap="none">
              <a:solidFill>
                <a:srgbClr val="000000"/>
              </a:solidFill>
              <a:latin typeface="Arial"/>
              <a:ea typeface="Arial"/>
              <a:cs typeface="Arial"/>
              <a:sym typeface="Arial"/>
            </a:endParaRPr>
          </a:p>
        </p:txBody>
      </p:sp>
      <p:sp>
        <p:nvSpPr>
          <p:cNvPr id="221" name="Google Shape;221;p6"/>
          <p:cNvSpPr txBox="1"/>
          <p:nvPr/>
        </p:nvSpPr>
        <p:spPr>
          <a:xfrm>
            <a:off x="5217314" y="2780928"/>
            <a:ext cx="1504950" cy="366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rgbClr val="3366FF"/>
                </a:solidFill>
                <a:latin typeface="Arial"/>
                <a:ea typeface="Arial"/>
                <a:cs typeface="Arial"/>
                <a:sym typeface="Arial"/>
              </a:rPr>
              <a:t>Traité en TD</a:t>
            </a:r>
            <a:endParaRPr sz="1400" b="0" i="0" u="none" strike="noStrike" cap="none">
              <a:solidFill>
                <a:srgbClr val="000000"/>
              </a:solidFill>
              <a:latin typeface="Arial"/>
              <a:ea typeface="Arial"/>
              <a:cs typeface="Arial"/>
              <a:sym typeface="Arial"/>
            </a:endParaRPr>
          </a:p>
        </p:txBody>
      </p:sp>
      <p:sp>
        <p:nvSpPr>
          <p:cNvPr id="222" name="Google Shape;222;p6"/>
          <p:cNvSpPr txBox="1"/>
          <p:nvPr/>
        </p:nvSpPr>
        <p:spPr>
          <a:xfrm>
            <a:off x="5152730" y="4752873"/>
            <a:ext cx="2076450" cy="366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rgbClr val="3366FF"/>
                </a:solidFill>
                <a:latin typeface="Arial"/>
                <a:ea typeface="Arial"/>
                <a:cs typeface="Arial"/>
                <a:sym typeface="Arial"/>
              </a:rPr>
              <a:t>Travail personnel</a:t>
            </a:r>
            <a:endParaRPr sz="1400" b="0" i="0" u="none" strike="noStrike" cap="none">
              <a:solidFill>
                <a:srgbClr val="000000"/>
              </a:solidFill>
              <a:latin typeface="Arial"/>
              <a:ea typeface="Arial"/>
              <a:cs typeface="Arial"/>
              <a:sym typeface="Arial"/>
            </a:endParaRPr>
          </a:p>
        </p:txBody>
      </p:sp>
      <p:sp>
        <p:nvSpPr>
          <p:cNvPr id="223" name="Google Shape;223;p6"/>
          <p:cNvSpPr/>
          <p:nvPr/>
        </p:nvSpPr>
        <p:spPr>
          <a:xfrm>
            <a:off x="202020" y="600238"/>
            <a:ext cx="813390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FR" sz="2400" b="1" i="0" u="none" strike="noStrike" cap="none">
                <a:solidFill>
                  <a:srgbClr val="7030A0"/>
                </a:solidFill>
                <a:latin typeface="Calibri"/>
                <a:ea typeface="Calibri"/>
                <a:cs typeface="Calibri"/>
                <a:sym typeface="Calibri"/>
              </a:rPr>
              <a:t>4- Qu’est-ce qui a changé depuis le lycée?</a:t>
            </a:r>
            <a:endParaRPr sz="2400" b="1" i="0" u="none" strike="noStrike" cap="none">
              <a:solidFill>
                <a:srgbClr val="7030A0"/>
              </a:solidFill>
              <a:latin typeface="Calibri"/>
              <a:ea typeface="Calibri"/>
              <a:cs typeface="Calibri"/>
              <a:sym typeface="Calibri"/>
            </a:endParaRPr>
          </a:p>
        </p:txBody>
      </p:sp>
      <p:sp>
        <p:nvSpPr>
          <p:cNvPr id="17" name="Google Shape;233;p7">
            <a:extLst>
              <a:ext uri="{FF2B5EF4-FFF2-40B4-BE49-F238E27FC236}">
                <a16:creationId xmlns:a16="http://schemas.microsoft.com/office/drawing/2014/main" id="{6625782A-3490-FE43-9259-8EEC0D827BF0}"/>
              </a:ext>
            </a:extLst>
          </p:cNvPr>
          <p:cNvSpPr txBox="1"/>
          <p:nvPr/>
        </p:nvSpPr>
        <p:spPr>
          <a:xfrm>
            <a:off x="6223041" y="5229200"/>
            <a:ext cx="1787525" cy="646331"/>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a:solidFill>
                  <a:schemeClr val="lt1"/>
                </a:solidFill>
                <a:latin typeface="Arial"/>
                <a:ea typeface="Arial"/>
                <a:cs typeface="Arial"/>
                <a:sym typeface="Arial"/>
              </a:rPr>
              <a:t>Exemple d’application</a:t>
            </a:r>
            <a:endParaRPr sz="1400" b="0" i="0" u="none" strike="noStrike" cap="none">
              <a:solidFill>
                <a:srgbClr val="000000"/>
              </a:solidFill>
              <a:latin typeface="Arial"/>
              <a:ea typeface="Arial"/>
              <a:cs typeface="Arial"/>
              <a:sym typeface="Arial"/>
            </a:endParaRPr>
          </a:p>
        </p:txBody>
      </p:sp>
      <p:sp>
        <p:nvSpPr>
          <p:cNvPr id="18" name="Google Shape;234;p7">
            <a:extLst>
              <a:ext uri="{FF2B5EF4-FFF2-40B4-BE49-F238E27FC236}">
                <a16:creationId xmlns:a16="http://schemas.microsoft.com/office/drawing/2014/main" id="{B29AF1E9-3CB2-1E47-BE56-4E9A7EFC0F2D}"/>
              </a:ext>
            </a:extLst>
          </p:cNvPr>
          <p:cNvSpPr txBox="1"/>
          <p:nvPr/>
        </p:nvSpPr>
        <p:spPr>
          <a:xfrm>
            <a:off x="3995936" y="5256320"/>
            <a:ext cx="1787525" cy="369332"/>
          </a:xfrm>
          <a:prstGeom prst="rect">
            <a:avLst/>
          </a:prstGeom>
          <a:solidFill>
            <a:srgbClr val="E36C0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dirty="0">
                <a:solidFill>
                  <a:schemeClr val="lt1"/>
                </a:solidFill>
                <a:latin typeface="Arial"/>
                <a:ea typeface="Arial"/>
                <a:cs typeface="Arial"/>
                <a:sym typeface="Arial"/>
              </a:rPr>
              <a:t>Exercice simple</a:t>
            </a:r>
            <a:endParaRPr sz="1400" b="0" i="0" u="none" strike="noStrike" cap="none" dirty="0">
              <a:solidFill>
                <a:srgbClr val="000000"/>
              </a:solidFill>
              <a:latin typeface="Arial"/>
              <a:ea typeface="Arial"/>
              <a:cs typeface="Arial"/>
              <a:sym typeface="Arial"/>
            </a:endParaRPr>
          </a:p>
        </p:txBody>
      </p:sp>
      <p:sp>
        <p:nvSpPr>
          <p:cNvPr id="19" name="Google Shape;243;p7">
            <a:extLst>
              <a:ext uri="{FF2B5EF4-FFF2-40B4-BE49-F238E27FC236}">
                <a16:creationId xmlns:a16="http://schemas.microsoft.com/office/drawing/2014/main" id="{DFBF97E5-37AA-C14B-BF8D-B8B2DE91770A}"/>
              </a:ext>
            </a:extLst>
          </p:cNvPr>
          <p:cNvSpPr/>
          <p:nvPr/>
        </p:nvSpPr>
        <p:spPr>
          <a:xfrm rot="-2690003">
            <a:off x="2699792" y="4936229"/>
            <a:ext cx="504056" cy="1157067"/>
          </a:xfrm>
          <a:prstGeom prst="curvedRightArrow">
            <a:avLst>
              <a:gd name="adj1" fmla="val 25000"/>
              <a:gd name="adj2" fmla="val 50000"/>
              <a:gd name="adj3" fmla="val 25000"/>
            </a:avLst>
          </a:prstGeom>
          <a:solidFill>
            <a:srgbClr val="17365D"/>
          </a:solidFill>
          <a:ln w="12700" cap="flat" cmpd="sng">
            <a:solidFill>
              <a:srgbClr val="1736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hème Offic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798</TotalTime>
  <Words>3638</Words>
  <Application>Microsoft Macintosh PowerPoint</Application>
  <PresentationFormat>Affichage à l'écran (4:3)</PresentationFormat>
  <Paragraphs>525</Paragraphs>
  <Slides>40</Slides>
  <Notes>40</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40</vt:i4>
      </vt:variant>
    </vt:vector>
  </HeadingPairs>
  <TitlesOfParts>
    <vt:vector size="50" baseType="lpstr">
      <vt:lpstr>Noto Sans Symbols</vt:lpstr>
      <vt:lpstr>Cambria</vt:lpstr>
      <vt:lpstr>Open Sans</vt:lpstr>
      <vt:lpstr>Times New Roman</vt:lpstr>
      <vt:lpstr>Calibri</vt:lpstr>
      <vt:lpstr>Cambria Math</vt:lpstr>
      <vt:lpstr>Arial</vt:lpstr>
      <vt:lpstr>Wingdings</vt:lpstr>
      <vt:lpstr>Thème Office</vt:lpstr>
      <vt:lpstr>ChemDraw.Document.6.0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isabgera</dc:creator>
  <cp:lastModifiedBy>Microsoft Office User</cp:lastModifiedBy>
  <cp:revision>27</cp:revision>
  <dcterms:created xsi:type="dcterms:W3CDTF">2018-09-10T16:42:11Z</dcterms:created>
  <dcterms:modified xsi:type="dcterms:W3CDTF">2023-06-08T14:47:01Z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0x010100948A44C936C74B4D9FAD2BD15261EA87</vt:lpwstr>
  </property>
</Properties>
</file>