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495c77d19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495c77d19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46c10da813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46c10da813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46c10da813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46c10da813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46c10da813_0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46c10da813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46c10da813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46c10da813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46c10da813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46c10da813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46c10da813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46c10da813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152400" y="4721275"/>
            <a:ext cx="765955" cy="2698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maellenodet.wordpress.com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hyperlink" Target="https://creativecommons.org/licenses/by-nc-sa/4.0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app.wooclap.com/events/MYRBJC/0" TargetMode="External"/><Relationship Id="rId4" Type="http://schemas.openxmlformats.org/officeDocument/2006/relationships/hyperlink" Target="https://www.wooclap.com/MYRBJC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app.wooclap.com/events/AAYKDO/0" TargetMode="External"/><Relationship Id="rId4" Type="http://schemas.openxmlformats.org/officeDocument/2006/relationships/hyperlink" Target="https://www.wooclap.com/AAYKDO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youtube.com/watch?v=36IA8Y8mRgE&amp;t=1s&amp;ab_channel=SteveMasson-Cerveauetapprentissage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Slides pour le TD1 Mindset - séance 1 : Erreurs et échecs</a:t>
            </a:r>
            <a:endParaRPr/>
          </a:p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450">
                <a:solidFill>
                  <a:srgbClr val="464646"/>
                </a:solidFill>
                <a:highlight>
                  <a:srgbClr val="FFFFFF"/>
                </a:highlight>
              </a:rPr>
              <a:t>Conception : Maëlle Nodet, </a:t>
            </a:r>
            <a:r>
              <a:rPr lang="fr" sz="1450" u="sng">
                <a:solidFill>
                  <a:schemeClr val="hlink"/>
                </a:solidFill>
                <a:highlight>
                  <a:srgbClr val="FFFFFF"/>
                </a:highlight>
                <a:hlinkClick r:id="rId3"/>
              </a:rPr>
              <a:t>https://maellenodet.wordpress.com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450">
                <a:solidFill>
                  <a:srgbClr val="464646"/>
                </a:solidFill>
                <a:highlight>
                  <a:srgbClr val="FFFFFF"/>
                </a:highlight>
              </a:rPr>
              <a:t>Ce document est mis à disposition selon les termes de la </a:t>
            </a:r>
            <a:r>
              <a:rPr lang="fr" sz="1450">
                <a:solidFill>
                  <a:srgbClr val="049CCF"/>
                </a:solidFill>
                <a:highlight>
                  <a:srgbClr val="FFFFFF"/>
                </a:highlight>
                <a:uFill>
                  <a:noFill/>
                </a:u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Licence Creative Commons Attribution - Pas d’Utilisation Commerciale - Partage dans les Mêmes Conditions 4.0 International</a:t>
            </a:r>
            <a:r>
              <a:rPr lang="fr" sz="1450">
                <a:solidFill>
                  <a:srgbClr val="464646"/>
                </a:solidFill>
                <a:highlight>
                  <a:srgbClr val="FFFFFF"/>
                </a:highlight>
              </a:rPr>
              <a:t>.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450" u="sng">
                <a:solidFill>
                  <a:schemeClr val="hlink"/>
                </a:solidFill>
                <a:highlight>
                  <a:srgbClr val="FFFFFF"/>
                </a:highlight>
                <a:hlinkClick r:id="rId5"/>
              </a:rPr>
              <a:t>https://creativecommons.org/licenses/by-nc-sa/4.0/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Quiz “échecs célèbres”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Rendez-vous sur Wooclap 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fr" u="sng">
                <a:solidFill>
                  <a:schemeClr val="hlink"/>
                </a:solidFill>
                <a:hlinkClick r:id="rId3"/>
              </a:rPr>
              <a:t>https://app.wooclap.com/events/MYRBJC/0</a:t>
            </a:r>
            <a:r>
              <a:rPr lang="fr"/>
              <a:t> (lien enseignant·e)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r" u="sng">
                <a:solidFill>
                  <a:schemeClr val="hlink"/>
                </a:solidFill>
                <a:hlinkClick r:id="rId4"/>
              </a:rPr>
              <a:t>https://www.wooclap.com/MYRBJC</a:t>
            </a:r>
            <a:r>
              <a:rPr lang="fr"/>
              <a:t> (lien étudiant·e)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Quelques histoires complémentaires : 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ENRON / XEROX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Notre expérience d’enseignant·e universitaire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Débriefing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Questions pour la discussion 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Que retenez-vous de ce quiz ?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Quelle est votre attitude personnelle quand vous récupérez un travail noté ? Prenez-vous le temps d’analyser vos erreurs ? Quel impact pensez-vous que cela a sur vos apprentissages ?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Que pourriez-vous faire de différent pour vous améliorer ? trouver une idée d’un petit pas que vous pourriez faire aujourd’hui ou demain.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r"/>
              <a:t>Retour en grand groupe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Quiz “cerveau et intelligence”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Rendez-vous sur Wooclap 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fr" u="sng">
                <a:solidFill>
                  <a:schemeClr val="hlink"/>
                </a:solidFill>
                <a:hlinkClick r:id="rId3"/>
              </a:rPr>
              <a:t>https://app.wooclap.com/events/AAYKDO/0</a:t>
            </a:r>
            <a:r>
              <a:rPr lang="fr"/>
              <a:t> (lien enseignant·e)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r" u="sng">
                <a:solidFill>
                  <a:schemeClr val="hlink"/>
                </a:solidFill>
                <a:hlinkClick r:id="rId4"/>
              </a:rPr>
              <a:t>https://www.wooclap.com/AAYKDO</a:t>
            </a:r>
            <a:r>
              <a:rPr lang="fr"/>
              <a:t> (lien étudiant·e)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Neuroplasticité et Mindset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/>
              <a:t>Vidéo sur la neuroplasticité cérébrale : </a:t>
            </a:r>
            <a:r>
              <a:rPr lang="fr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https://www.youtube.com/watch?v=36IA8Y8mRgE&amp;t=1s&amp;ab_channel=SteveMasson-Cerveauetapprentissage</a:t>
            </a:r>
            <a:r>
              <a:rPr lang="fr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br>
              <a:rPr lang="fr"/>
            </a:br>
            <a:r>
              <a:rPr lang="fr"/>
              <a:t>Mindset 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mentalité “fixe”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mentalité “d’évolution”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r"/>
              <a:t>=&gt; Tout le monde a un cerveau plastique et de grandes capacités d’évolution, mais nos pensées, nos a priori sur le cerveau et l’intelligence, notre confiance en nous, tout cela peut freiner ou limiter notre développement.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Debriefing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Questions pour la discussion :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Qu'avez-vous retenu de tout ce contenu ?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Avez-vous envie ou besoin de changer votre rapport aux erreurs et aux échecs ?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Allez-vous changer votre vision de l’intelligence et du cerveau ?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Comment travailler mieux et différemment en sachant tout cela ?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Quel impact ceci a sur vos représentations de l’intelligence, des difficultés, de la persévérance, des efforts, des échecs, des erreurs ?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r"/>
              <a:t>Avez-vous une idée de petit pas que vous pourriez faire pour tenir compte de tout cela aujourd’hui ou demain, dans vos apprentissages universitaires 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200"/>
              </a:spcAft>
              <a:buNone/>
            </a:pPr>
            <a:r>
              <a:rPr lang="fr"/>
              <a:t>Retour en grand groupe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Infos à retenir</a:t>
            </a:r>
            <a:endParaRPr/>
          </a:p>
        </p:txBody>
      </p:sp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Notre cerveau est plastique, c’est prouvé par la science, l’intelligence est surtout le produit de nos efforts et de notre persévérance face aux difficultés.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Les gens qui ne croient pas à la plasticité cérébrale font moins d’efforts, se découragent, abandonnent et finalement progressent moins.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/>
              <a:t>Pensez donc à vous souvenir que votre cerveau évolue à chaque instant, et différemment en fonction de ce que vous faites.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r"/>
              <a:t>Les erreurs et les échecs sont au service de notre évolution, quand on les étudie pour en tirer des leçons et changer notre façon de faire.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Bilan du TD</a:t>
            </a:r>
            <a:endParaRPr/>
          </a:p>
        </p:txBody>
      </p:sp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fr"/>
              <a:t>Bilan individuel à l’écrit :</a:t>
            </a:r>
            <a:endParaRPr/>
          </a:p>
          <a:p>
            <a:pPr indent="-317500" lvl="1" marL="914400" rtl="0" algn="l">
              <a:spcBef>
                <a:spcPts val="1200"/>
              </a:spcBef>
              <a:spcAft>
                <a:spcPts val="0"/>
              </a:spcAft>
              <a:buSzPts val="1400"/>
              <a:buAutoNum type="alphaLcPeriod"/>
            </a:pPr>
            <a:r>
              <a:rPr lang="fr"/>
              <a:t>Lister les prises de conscience, apprentissages du jour</a:t>
            </a:r>
            <a:endParaRPr/>
          </a:p>
          <a:p>
            <a:pPr indent="-317500" lvl="1" marL="914400" rtl="0" algn="l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fr"/>
              <a:t>Lister des petits pas, des idées d’action pour mettre ça en pratique</a:t>
            </a:r>
            <a:endParaRPr/>
          </a:p>
          <a:p>
            <a:pPr indent="-317500" lvl="1" marL="914400" rtl="0" algn="l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fr"/>
              <a:t>Prendre un engagement avec soi-même de mettre ça en place dans les 7 prochains jours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1200"/>
              </a:spcAft>
              <a:buSzPts val="1800"/>
              <a:buAutoNum type="arabicPeriod"/>
            </a:pPr>
            <a:r>
              <a:rPr lang="fr"/>
              <a:t>Partage des petits pas par 2 ou 3, pour celles et ceux qui le souhaitent.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