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6858000" cx="9144000"/>
  <p:notesSz cx="7099300" cy="102346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20" roundtripDataSignature="AMtx7miObi992Bzyz09XP8+mXuHCqXyCK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</p:spPr>
        <p:txBody>
          <a:bodyPr anchorCtr="0" anchor="t" bIns="47575" lIns="95150" spcFirstLastPara="1" rIns="95150" wrap="square" tIns="475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</p:spPr>
        <p:txBody>
          <a:bodyPr anchorCtr="0" anchor="t" bIns="47575" lIns="95150" spcFirstLastPara="1" rIns="95150" wrap="square" tIns="47575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992188" y="768350"/>
            <a:ext cx="5114925" cy="3836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711200" y="4860925"/>
            <a:ext cx="5676900" cy="4605338"/>
          </a:xfrm>
          <a:prstGeom prst="rect">
            <a:avLst/>
          </a:prstGeom>
          <a:noFill/>
          <a:ln>
            <a:noFill/>
          </a:ln>
        </p:spPr>
        <p:txBody>
          <a:bodyPr anchorCtr="0" anchor="t" bIns="47575" lIns="95150" spcFirstLastPara="1" rIns="95150" wrap="square" tIns="4757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720263"/>
            <a:ext cx="3076575" cy="512762"/>
          </a:xfrm>
          <a:prstGeom prst="rect">
            <a:avLst/>
          </a:prstGeom>
          <a:noFill/>
          <a:ln>
            <a:noFill/>
          </a:ln>
        </p:spPr>
        <p:txBody>
          <a:bodyPr anchorCtr="0" anchor="b" bIns="47575" lIns="95150" spcFirstLastPara="1" rIns="95150" wrap="square" tIns="475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4021138" y="9720263"/>
            <a:ext cx="3076575" cy="512762"/>
          </a:xfrm>
          <a:prstGeom prst="rect">
            <a:avLst/>
          </a:prstGeom>
          <a:noFill/>
          <a:ln>
            <a:noFill/>
          </a:ln>
        </p:spPr>
        <p:txBody>
          <a:bodyPr anchorCtr="0" anchor="b" bIns="47575" lIns="95150" spcFirstLastPara="1" rIns="95150" wrap="square" tIns="4757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2494db928ec_0_5:notes"/>
          <p:cNvSpPr/>
          <p:nvPr>
            <p:ph idx="2" type="sldImg"/>
          </p:nvPr>
        </p:nvSpPr>
        <p:spPr>
          <a:xfrm>
            <a:off x="992188" y="768350"/>
            <a:ext cx="5115000" cy="3837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86" name="Google Shape;86;g2494db928ec_0_5:notes"/>
          <p:cNvSpPr txBox="1"/>
          <p:nvPr>
            <p:ph idx="1" type="body"/>
          </p:nvPr>
        </p:nvSpPr>
        <p:spPr>
          <a:xfrm>
            <a:off x="711200" y="4860925"/>
            <a:ext cx="5676900" cy="4605300"/>
          </a:xfrm>
          <a:prstGeom prst="rect">
            <a:avLst/>
          </a:prstGeom>
          <a:noFill/>
          <a:ln>
            <a:noFill/>
          </a:ln>
        </p:spPr>
        <p:txBody>
          <a:bodyPr anchorCtr="0" anchor="t" bIns="47575" lIns="95150" spcFirstLastPara="1" rIns="95150" wrap="square" tIns="47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400">
                <a:solidFill>
                  <a:srgbClr val="0070C0"/>
                </a:solidFill>
              </a:rPr>
              <a:t>Déroulé :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</a:endParaRPr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AutoNum type="arabicPeriod"/>
            </a:pPr>
            <a:r>
              <a:rPr b="1" lang="fr-FR" sz="1800">
                <a:solidFill>
                  <a:srgbClr val="000000"/>
                </a:solidFill>
              </a:rPr>
              <a:t>Présentation du module</a:t>
            </a:r>
            <a:r>
              <a:rPr lang="fr-FR" sz="1800">
                <a:solidFill>
                  <a:srgbClr val="000000"/>
                </a:solidFill>
              </a:rPr>
              <a:t>, des objectifs de chimie et des TP (consignes de sécurité…)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rgbClr val="000000"/>
                </a:solidFill>
              </a:rPr>
              <a:t>	🡪  : </a:t>
            </a:r>
            <a:r>
              <a:rPr b="1" lang="fr-FR" sz="1800">
                <a:solidFill>
                  <a:srgbClr val="E36C09"/>
                </a:solidFill>
              </a:rPr>
              <a:t>5 min max : diapo 1à5 </a:t>
            </a:r>
            <a:r>
              <a:rPr lang="fr-FR" sz="1800">
                <a:solidFill>
                  <a:srgbClr val="000000"/>
                </a:solidFill>
              </a:rPr>
              <a:t>(le diaporama sera sur ecampus, donc on peut aller vite)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</a:endParaRPr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AutoNum type="arabicPeriod" startAt="2"/>
            </a:pPr>
            <a:r>
              <a:rPr lang="fr-FR" sz="1800">
                <a:solidFill>
                  <a:srgbClr val="000000"/>
                </a:solidFill>
              </a:rPr>
              <a:t> </a:t>
            </a:r>
            <a:r>
              <a:rPr b="1" lang="fr-FR" sz="1800">
                <a:solidFill>
                  <a:srgbClr val="000000"/>
                </a:solidFill>
              </a:rPr>
              <a:t>Présenter le fonctionnement des TP de chimie </a:t>
            </a:r>
            <a:r>
              <a:rPr lang="fr-FR" sz="1800">
                <a:solidFill>
                  <a:srgbClr val="000000"/>
                </a:solidFill>
              </a:rPr>
              <a:t>: </a:t>
            </a:r>
            <a:r>
              <a:rPr b="1" lang="fr-FR" sz="1800">
                <a:solidFill>
                  <a:srgbClr val="E36C09"/>
                </a:solidFill>
              </a:rPr>
              <a:t>10 min max</a:t>
            </a:r>
            <a:endParaRPr/>
          </a:p>
          <a:p>
            <a:pPr indent="-2286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sz="1800">
              <a:solidFill>
                <a:srgbClr val="E36C09"/>
              </a:solidFill>
            </a:endParaRPr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AutoNum type="arabicPeriod" startAt="2"/>
            </a:pPr>
            <a:r>
              <a:rPr b="1" lang="fr-FR" sz="1800">
                <a:solidFill>
                  <a:srgbClr val="000000"/>
                </a:solidFill>
              </a:rPr>
              <a:t>Préparation d’une séance de TP </a:t>
            </a:r>
            <a:r>
              <a:rPr lang="fr-FR" sz="1800">
                <a:solidFill>
                  <a:srgbClr val="000000"/>
                </a:solidFill>
              </a:rPr>
              <a:t>: Préparation du TP1 (Distribuer les fascicules de TP de MTCB chimie)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AutoNum type="alphaLcParenR"/>
            </a:pPr>
            <a:r>
              <a:rPr lang="fr-FR" sz="1800">
                <a:solidFill>
                  <a:srgbClr val="000000"/>
                </a:solidFill>
              </a:rPr>
              <a:t>Préparer les calculs :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AutoNum type="alphaLcParenR"/>
            </a:pPr>
            <a:r>
              <a:rPr lang="fr-FR" sz="1800">
                <a:solidFill>
                  <a:srgbClr val="000000"/>
                </a:solidFill>
              </a:rPr>
              <a:t>La théorie : revoir le cours correspondant : TP1 : la conductimétrie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AutoNum type="alphaLcParenR"/>
            </a:pPr>
            <a:r>
              <a:rPr lang="fr-FR" sz="1800">
                <a:solidFill>
                  <a:srgbClr val="000000"/>
                </a:solidFill>
              </a:rPr>
              <a:t>La feuille de route :.</a:t>
            </a:r>
            <a:endParaRPr/>
          </a:p>
          <a:p>
            <a:pPr indent="-2286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sz="1800">
              <a:solidFill>
                <a:srgbClr val="000000"/>
              </a:solidFill>
            </a:endParaRPr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AutoNum type="arabicPeriod" startAt="4"/>
            </a:pPr>
            <a:r>
              <a:rPr b="1" lang="fr-FR" sz="1800">
                <a:solidFill>
                  <a:srgbClr val="000000"/>
                </a:solidFill>
              </a:rPr>
              <a:t>Interroger les étudiants </a:t>
            </a:r>
            <a:r>
              <a:rPr lang="fr-FR" sz="1800">
                <a:solidFill>
                  <a:srgbClr val="000000"/>
                </a:solidFill>
              </a:rPr>
              <a:t>sur les difficultés qu’ils rencontrent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g2494db928ec_0_5:notes"/>
          <p:cNvSpPr txBox="1"/>
          <p:nvPr>
            <p:ph idx="12" type="sldNum"/>
          </p:nvPr>
        </p:nvSpPr>
        <p:spPr>
          <a:xfrm>
            <a:off x="4021138" y="9720263"/>
            <a:ext cx="3076500" cy="512700"/>
          </a:xfrm>
          <a:prstGeom prst="rect">
            <a:avLst/>
          </a:prstGeom>
          <a:noFill/>
          <a:ln>
            <a:noFill/>
          </a:ln>
        </p:spPr>
        <p:txBody>
          <a:bodyPr anchorCtr="0" anchor="b" bIns="47575" lIns="95150" spcFirstLastPara="1" rIns="95150" wrap="square" tIns="4757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9:notes"/>
          <p:cNvSpPr txBox="1"/>
          <p:nvPr>
            <p:ph idx="1" type="body"/>
          </p:nvPr>
        </p:nvSpPr>
        <p:spPr>
          <a:xfrm>
            <a:off x="711200" y="4860925"/>
            <a:ext cx="5676900" cy="4605338"/>
          </a:xfrm>
          <a:prstGeom prst="rect">
            <a:avLst/>
          </a:prstGeom>
        </p:spPr>
        <p:txBody>
          <a:bodyPr anchorCtr="0" anchor="t" bIns="47575" lIns="95150" spcFirstLastPara="1" rIns="95150" wrap="square" tIns="475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p9:notes"/>
          <p:cNvSpPr/>
          <p:nvPr>
            <p:ph idx="2" type="sldImg"/>
          </p:nvPr>
        </p:nvSpPr>
        <p:spPr>
          <a:xfrm>
            <a:off x="992188" y="768350"/>
            <a:ext cx="5114925" cy="3836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10:notes"/>
          <p:cNvSpPr txBox="1"/>
          <p:nvPr>
            <p:ph idx="1" type="body"/>
          </p:nvPr>
        </p:nvSpPr>
        <p:spPr>
          <a:xfrm>
            <a:off x="711200" y="4860925"/>
            <a:ext cx="5676900" cy="4605338"/>
          </a:xfrm>
          <a:prstGeom prst="rect">
            <a:avLst/>
          </a:prstGeom>
        </p:spPr>
        <p:txBody>
          <a:bodyPr anchorCtr="0" anchor="t" bIns="47575" lIns="95150" spcFirstLastPara="1" rIns="95150" wrap="square" tIns="475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10:notes"/>
          <p:cNvSpPr/>
          <p:nvPr>
            <p:ph idx="2" type="sldImg"/>
          </p:nvPr>
        </p:nvSpPr>
        <p:spPr>
          <a:xfrm>
            <a:off x="992188" y="768350"/>
            <a:ext cx="5114925" cy="3836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11:notes"/>
          <p:cNvSpPr txBox="1"/>
          <p:nvPr>
            <p:ph idx="1" type="body"/>
          </p:nvPr>
        </p:nvSpPr>
        <p:spPr>
          <a:xfrm>
            <a:off x="711200" y="4860925"/>
            <a:ext cx="5676900" cy="4605338"/>
          </a:xfrm>
          <a:prstGeom prst="rect">
            <a:avLst/>
          </a:prstGeom>
        </p:spPr>
        <p:txBody>
          <a:bodyPr anchorCtr="0" anchor="t" bIns="47575" lIns="95150" spcFirstLastPara="1" rIns="95150" wrap="square" tIns="475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3" name="Google Shape;253;p11:notes"/>
          <p:cNvSpPr/>
          <p:nvPr>
            <p:ph idx="2" type="sldImg"/>
          </p:nvPr>
        </p:nvSpPr>
        <p:spPr>
          <a:xfrm>
            <a:off x="992188" y="768350"/>
            <a:ext cx="5114925" cy="3836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12:notes"/>
          <p:cNvSpPr txBox="1"/>
          <p:nvPr>
            <p:ph idx="1" type="body"/>
          </p:nvPr>
        </p:nvSpPr>
        <p:spPr>
          <a:xfrm>
            <a:off x="711200" y="4860925"/>
            <a:ext cx="5676900" cy="4605338"/>
          </a:xfrm>
          <a:prstGeom prst="rect">
            <a:avLst/>
          </a:prstGeom>
        </p:spPr>
        <p:txBody>
          <a:bodyPr anchorCtr="0" anchor="t" bIns="47575" lIns="95150" spcFirstLastPara="1" rIns="95150" wrap="square" tIns="475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12:notes"/>
          <p:cNvSpPr/>
          <p:nvPr>
            <p:ph idx="2" type="sldImg"/>
          </p:nvPr>
        </p:nvSpPr>
        <p:spPr>
          <a:xfrm>
            <a:off x="992188" y="768350"/>
            <a:ext cx="5114925" cy="3836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3:notes"/>
          <p:cNvSpPr txBox="1"/>
          <p:nvPr>
            <p:ph idx="1" type="body"/>
          </p:nvPr>
        </p:nvSpPr>
        <p:spPr>
          <a:xfrm>
            <a:off x="711200" y="4860925"/>
            <a:ext cx="5676900" cy="4605338"/>
          </a:xfrm>
          <a:prstGeom prst="rect">
            <a:avLst/>
          </a:prstGeom>
        </p:spPr>
        <p:txBody>
          <a:bodyPr anchorCtr="0" anchor="t" bIns="47575" lIns="95150" spcFirstLastPara="1" rIns="95150" wrap="square" tIns="475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" name="Google Shape;268;p13:notes"/>
          <p:cNvSpPr/>
          <p:nvPr>
            <p:ph idx="2" type="sldImg"/>
          </p:nvPr>
        </p:nvSpPr>
        <p:spPr>
          <a:xfrm>
            <a:off x="992188" y="768350"/>
            <a:ext cx="5114925" cy="3836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:notes"/>
          <p:cNvSpPr/>
          <p:nvPr>
            <p:ph idx="2" type="sldImg"/>
          </p:nvPr>
        </p:nvSpPr>
        <p:spPr>
          <a:xfrm>
            <a:off x="992188" y="768350"/>
            <a:ext cx="5114925" cy="3836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94" name="Google Shape;94;p1:notes"/>
          <p:cNvSpPr txBox="1"/>
          <p:nvPr>
            <p:ph idx="1" type="body"/>
          </p:nvPr>
        </p:nvSpPr>
        <p:spPr>
          <a:xfrm>
            <a:off x="711200" y="4860925"/>
            <a:ext cx="5676900" cy="4605338"/>
          </a:xfrm>
          <a:prstGeom prst="rect">
            <a:avLst/>
          </a:prstGeom>
          <a:noFill/>
          <a:ln>
            <a:noFill/>
          </a:ln>
        </p:spPr>
        <p:txBody>
          <a:bodyPr anchorCtr="0" anchor="t" bIns="47575" lIns="95150" spcFirstLastPara="1" rIns="95150" wrap="square" tIns="4757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400">
                <a:solidFill>
                  <a:srgbClr val="0070C0"/>
                </a:solidFill>
              </a:rPr>
              <a:t>Déroulé :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</a:endParaRPr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AutoNum type="arabicPeriod"/>
            </a:pPr>
            <a:r>
              <a:rPr b="1" lang="fr-FR" sz="1800">
                <a:solidFill>
                  <a:srgbClr val="000000"/>
                </a:solidFill>
              </a:rPr>
              <a:t>Présentation du module</a:t>
            </a:r>
            <a:r>
              <a:rPr lang="fr-FR" sz="1800">
                <a:solidFill>
                  <a:srgbClr val="000000"/>
                </a:solidFill>
              </a:rPr>
              <a:t>, des objectifs de chimie et des TP (consignes de sécurité…)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rgbClr val="000000"/>
                </a:solidFill>
              </a:rPr>
              <a:t>	🡪  : </a:t>
            </a:r>
            <a:r>
              <a:rPr b="1" lang="fr-FR" sz="1800">
                <a:solidFill>
                  <a:srgbClr val="E36C09"/>
                </a:solidFill>
              </a:rPr>
              <a:t>5 min max : diapo 1à5 </a:t>
            </a:r>
            <a:r>
              <a:rPr lang="fr-FR" sz="1800">
                <a:solidFill>
                  <a:srgbClr val="000000"/>
                </a:solidFill>
              </a:rPr>
              <a:t>(le diaporama sera sur ecampus, donc on peut aller vite)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</a:endParaRPr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AutoNum type="arabicPeriod" startAt="2"/>
            </a:pPr>
            <a:r>
              <a:rPr lang="fr-FR" sz="1800">
                <a:solidFill>
                  <a:srgbClr val="000000"/>
                </a:solidFill>
              </a:rPr>
              <a:t> </a:t>
            </a:r>
            <a:r>
              <a:rPr b="1" lang="fr-FR" sz="1800">
                <a:solidFill>
                  <a:srgbClr val="000000"/>
                </a:solidFill>
              </a:rPr>
              <a:t>Présenter le fonctionnement des TP de chimie </a:t>
            </a:r>
            <a:r>
              <a:rPr lang="fr-FR" sz="1800">
                <a:solidFill>
                  <a:srgbClr val="000000"/>
                </a:solidFill>
              </a:rPr>
              <a:t>: </a:t>
            </a:r>
            <a:r>
              <a:rPr b="1" lang="fr-FR" sz="1800">
                <a:solidFill>
                  <a:srgbClr val="E36C09"/>
                </a:solidFill>
              </a:rPr>
              <a:t>10 min max</a:t>
            </a:r>
            <a:endParaRPr/>
          </a:p>
          <a:p>
            <a:pPr indent="-2286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sz="1800">
              <a:solidFill>
                <a:srgbClr val="E36C09"/>
              </a:solidFill>
            </a:endParaRPr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AutoNum type="arabicPeriod" startAt="2"/>
            </a:pPr>
            <a:r>
              <a:rPr b="1" lang="fr-FR" sz="1800">
                <a:solidFill>
                  <a:srgbClr val="000000"/>
                </a:solidFill>
              </a:rPr>
              <a:t>Préparation d’une séance de TP </a:t>
            </a:r>
            <a:r>
              <a:rPr lang="fr-FR" sz="1800">
                <a:solidFill>
                  <a:srgbClr val="000000"/>
                </a:solidFill>
              </a:rPr>
              <a:t>: Préparation du TP1 (Distribuer les fascicules de TP de MTCB chimie)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AutoNum type="alphaLcParenR"/>
            </a:pPr>
            <a:r>
              <a:rPr lang="fr-FR" sz="1800">
                <a:solidFill>
                  <a:srgbClr val="000000"/>
                </a:solidFill>
              </a:rPr>
              <a:t>Préparer les calculs :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AutoNum type="alphaLcParenR"/>
            </a:pPr>
            <a:r>
              <a:rPr lang="fr-FR" sz="1800">
                <a:solidFill>
                  <a:srgbClr val="000000"/>
                </a:solidFill>
              </a:rPr>
              <a:t>La théorie : revoir le cours correspondant : TP1 : la conductimétrie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AutoNum type="alphaLcParenR"/>
            </a:pPr>
            <a:r>
              <a:rPr lang="fr-FR" sz="1800">
                <a:solidFill>
                  <a:srgbClr val="000000"/>
                </a:solidFill>
              </a:rPr>
              <a:t>La feuille de route :.</a:t>
            </a:r>
            <a:endParaRPr/>
          </a:p>
          <a:p>
            <a:pPr indent="-2286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sz="1800">
              <a:solidFill>
                <a:srgbClr val="000000"/>
              </a:solidFill>
            </a:endParaRPr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AutoNum type="arabicPeriod" startAt="4"/>
            </a:pPr>
            <a:r>
              <a:rPr b="1" lang="fr-FR" sz="1800">
                <a:solidFill>
                  <a:srgbClr val="000000"/>
                </a:solidFill>
              </a:rPr>
              <a:t>Interroger les étudiants </a:t>
            </a:r>
            <a:r>
              <a:rPr lang="fr-FR" sz="1800">
                <a:solidFill>
                  <a:srgbClr val="000000"/>
                </a:solidFill>
              </a:rPr>
              <a:t>sur les difficultés qu’ils rencontrent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1:notes"/>
          <p:cNvSpPr txBox="1"/>
          <p:nvPr>
            <p:ph idx="12" type="sldNum"/>
          </p:nvPr>
        </p:nvSpPr>
        <p:spPr>
          <a:xfrm>
            <a:off x="4021138" y="9720263"/>
            <a:ext cx="3076575" cy="512762"/>
          </a:xfrm>
          <a:prstGeom prst="rect">
            <a:avLst/>
          </a:prstGeom>
          <a:noFill/>
          <a:ln>
            <a:noFill/>
          </a:ln>
        </p:spPr>
        <p:txBody>
          <a:bodyPr anchorCtr="0" anchor="b" bIns="47575" lIns="95150" spcFirstLastPara="1" rIns="95150" wrap="square" tIns="47575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fr-FR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:notes"/>
          <p:cNvSpPr txBox="1"/>
          <p:nvPr>
            <p:ph idx="1" type="body"/>
          </p:nvPr>
        </p:nvSpPr>
        <p:spPr>
          <a:xfrm>
            <a:off x="711200" y="4860925"/>
            <a:ext cx="5676900" cy="4605338"/>
          </a:xfrm>
          <a:prstGeom prst="rect">
            <a:avLst/>
          </a:prstGeom>
        </p:spPr>
        <p:txBody>
          <a:bodyPr anchorCtr="0" anchor="t" bIns="47575" lIns="95150" spcFirstLastPara="1" rIns="95150" wrap="square" tIns="475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2:notes"/>
          <p:cNvSpPr/>
          <p:nvPr>
            <p:ph idx="2" type="sldImg"/>
          </p:nvPr>
        </p:nvSpPr>
        <p:spPr>
          <a:xfrm>
            <a:off x="992188" y="768350"/>
            <a:ext cx="5114925" cy="3836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:notes"/>
          <p:cNvSpPr txBox="1"/>
          <p:nvPr>
            <p:ph idx="1" type="body"/>
          </p:nvPr>
        </p:nvSpPr>
        <p:spPr>
          <a:xfrm>
            <a:off x="711200" y="4860925"/>
            <a:ext cx="5676900" cy="4605338"/>
          </a:xfrm>
          <a:prstGeom prst="rect">
            <a:avLst/>
          </a:prstGeom>
        </p:spPr>
        <p:txBody>
          <a:bodyPr anchorCtr="0" anchor="t" bIns="47575" lIns="95150" spcFirstLastPara="1" rIns="95150" wrap="square" tIns="475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3:notes"/>
          <p:cNvSpPr/>
          <p:nvPr>
            <p:ph idx="2" type="sldImg"/>
          </p:nvPr>
        </p:nvSpPr>
        <p:spPr>
          <a:xfrm>
            <a:off x="992188" y="768350"/>
            <a:ext cx="5114925" cy="3836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4:notes"/>
          <p:cNvSpPr txBox="1"/>
          <p:nvPr>
            <p:ph idx="1" type="body"/>
          </p:nvPr>
        </p:nvSpPr>
        <p:spPr>
          <a:xfrm>
            <a:off x="711200" y="4860925"/>
            <a:ext cx="5676900" cy="4605338"/>
          </a:xfrm>
          <a:prstGeom prst="rect">
            <a:avLst/>
          </a:prstGeom>
        </p:spPr>
        <p:txBody>
          <a:bodyPr anchorCtr="0" anchor="t" bIns="47575" lIns="95150" spcFirstLastPara="1" rIns="95150" wrap="square" tIns="475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4:notes"/>
          <p:cNvSpPr/>
          <p:nvPr>
            <p:ph idx="2" type="sldImg"/>
          </p:nvPr>
        </p:nvSpPr>
        <p:spPr>
          <a:xfrm>
            <a:off x="992188" y="768350"/>
            <a:ext cx="5114925" cy="3836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5:notes"/>
          <p:cNvSpPr txBox="1"/>
          <p:nvPr>
            <p:ph idx="1" type="body"/>
          </p:nvPr>
        </p:nvSpPr>
        <p:spPr>
          <a:xfrm>
            <a:off x="711200" y="4860925"/>
            <a:ext cx="5676900" cy="4605338"/>
          </a:xfrm>
          <a:prstGeom prst="rect">
            <a:avLst/>
          </a:prstGeom>
        </p:spPr>
        <p:txBody>
          <a:bodyPr anchorCtr="0" anchor="t" bIns="47575" lIns="95150" spcFirstLastPara="1" rIns="95150" wrap="square" tIns="475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5:notes"/>
          <p:cNvSpPr/>
          <p:nvPr>
            <p:ph idx="2" type="sldImg"/>
          </p:nvPr>
        </p:nvSpPr>
        <p:spPr>
          <a:xfrm>
            <a:off x="992188" y="768350"/>
            <a:ext cx="5114925" cy="3836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6:notes"/>
          <p:cNvSpPr txBox="1"/>
          <p:nvPr>
            <p:ph idx="1" type="body"/>
          </p:nvPr>
        </p:nvSpPr>
        <p:spPr>
          <a:xfrm>
            <a:off x="711200" y="4860925"/>
            <a:ext cx="5676900" cy="4605338"/>
          </a:xfrm>
          <a:prstGeom prst="rect">
            <a:avLst/>
          </a:prstGeom>
        </p:spPr>
        <p:txBody>
          <a:bodyPr anchorCtr="0" anchor="t" bIns="47575" lIns="95150" spcFirstLastPara="1" rIns="95150" wrap="square" tIns="475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6:notes"/>
          <p:cNvSpPr/>
          <p:nvPr>
            <p:ph idx="2" type="sldImg"/>
          </p:nvPr>
        </p:nvSpPr>
        <p:spPr>
          <a:xfrm>
            <a:off x="992188" y="768350"/>
            <a:ext cx="5114925" cy="3836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7:notes"/>
          <p:cNvSpPr txBox="1"/>
          <p:nvPr>
            <p:ph idx="1" type="body"/>
          </p:nvPr>
        </p:nvSpPr>
        <p:spPr>
          <a:xfrm>
            <a:off x="711200" y="4860925"/>
            <a:ext cx="5676900" cy="4605338"/>
          </a:xfrm>
          <a:prstGeom prst="rect">
            <a:avLst/>
          </a:prstGeom>
        </p:spPr>
        <p:txBody>
          <a:bodyPr anchorCtr="0" anchor="t" bIns="47575" lIns="95150" spcFirstLastPara="1" rIns="95150" wrap="square" tIns="475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7:notes"/>
          <p:cNvSpPr/>
          <p:nvPr>
            <p:ph idx="2" type="sldImg"/>
          </p:nvPr>
        </p:nvSpPr>
        <p:spPr>
          <a:xfrm>
            <a:off x="992188" y="768350"/>
            <a:ext cx="5114925" cy="3836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8:notes"/>
          <p:cNvSpPr txBox="1"/>
          <p:nvPr>
            <p:ph idx="1" type="body"/>
          </p:nvPr>
        </p:nvSpPr>
        <p:spPr>
          <a:xfrm>
            <a:off x="711200" y="4860925"/>
            <a:ext cx="5676900" cy="4605338"/>
          </a:xfrm>
          <a:prstGeom prst="rect">
            <a:avLst/>
          </a:prstGeom>
        </p:spPr>
        <p:txBody>
          <a:bodyPr anchorCtr="0" anchor="t" bIns="47575" lIns="95150" spcFirstLastPara="1" rIns="95150" wrap="square" tIns="4757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8:notes"/>
          <p:cNvSpPr/>
          <p:nvPr>
            <p:ph idx="2" type="sldImg"/>
          </p:nvPr>
        </p:nvSpPr>
        <p:spPr>
          <a:xfrm>
            <a:off x="992188" y="768350"/>
            <a:ext cx="5114925" cy="3836988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ide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texte vertical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4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2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vertical et texte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5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5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e de titre" type="title">
  <p:cSld name="TITL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6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6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2" name="Google Shape;22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et contenu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de section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8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8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ux contenus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9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0" name="Google Shape;40;p19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1" name="Google Shape;41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20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20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8" name="Google Shape;48;p20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20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0" name="Google Shape;50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re seul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u avec légende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2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2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22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2" name="Google Shape;62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avec légende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3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3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3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1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://creativecommons.org/licenses/by-nc-sa/4.0/" TargetMode="External"/><Relationship Id="rId4" Type="http://schemas.openxmlformats.org/officeDocument/2006/relationships/hyperlink" Target="https://creativecommons.org/licenses/by-nc-sa/4.0/" TargetMode="External"/><Relationship Id="rId5" Type="http://schemas.openxmlformats.org/officeDocument/2006/relationships/image" Target="../media/image3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jpg"/><Relationship Id="rId4" Type="http://schemas.openxmlformats.org/officeDocument/2006/relationships/image" Target="../media/image10.png"/><Relationship Id="rId5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1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.jpg"/><Relationship Id="rId4" Type="http://schemas.openxmlformats.org/officeDocument/2006/relationships/image" Target="../media/image15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.jpg"/><Relationship Id="rId4" Type="http://schemas.openxmlformats.org/officeDocument/2006/relationships/image" Target="../media/image1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Relationship Id="rId4" Type="http://schemas.openxmlformats.org/officeDocument/2006/relationships/image" Target="../media/image8.jpg"/><Relationship Id="rId5" Type="http://schemas.openxmlformats.org/officeDocument/2006/relationships/image" Target="../media/image1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jpg"/><Relationship Id="rId4" Type="http://schemas.openxmlformats.org/officeDocument/2006/relationships/image" Target="../media/image8.jpg"/><Relationship Id="rId5" Type="http://schemas.openxmlformats.org/officeDocument/2006/relationships/image" Target="../media/image11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2494db928ec_0_5"/>
          <p:cNvSpPr txBox="1"/>
          <p:nvPr/>
        </p:nvSpPr>
        <p:spPr>
          <a:xfrm>
            <a:off x="1404150" y="2196525"/>
            <a:ext cx="6335700" cy="2984400"/>
          </a:xfrm>
          <a:prstGeom prst="rect">
            <a:avLst/>
          </a:prstGeom>
          <a:noFill/>
          <a:ln cap="flat" cmpd="sng" w="9525">
            <a:solidFill>
              <a:srgbClr val="95373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fr-FR" sz="1450">
                <a:solidFill>
                  <a:srgbClr val="464646"/>
                </a:solidFill>
                <a:highlight>
                  <a:srgbClr val="FFFFFF"/>
                </a:highlight>
              </a:rPr>
              <a:t>Conception : </a:t>
            </a:r>
            <a:endParaRPr sz="1450">
              <a:solidFill>
                <a:srgbClr val="464646"/>
              </a:solidFill>
              <a:highlight>
                <a:srgbClr val="FFFFFF"/>
              </a:highlight>
            </a:endParaRPr>
          </a:p>
          <a:p>
            <a:pPr indent="-320675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rgbClr val="464646"/>
              </a:buClr>
              <a:buSzPts val="1450"/>
              <a:buChar char="-"/>
            </a:pPr>
            <a:r>
              <a:rPr lang="fr-FR" sz="1450">
                <a:solidFill>
                  <a:srgbClr val="464646"/>
                </a:solidFill>
                <a:highlight>
                  <a:srgbClr val="FFFFFF"/>
                </a:highlight>
              </a:rPr>
              <a:t>Olivier Colin</a:t>
            </a:r>
            <a:endParaRPr sz="1450">
              <a:solidFill>
                <a:srgbClr val="464646"/>
              </a:solidFill>
              <a:highlight>
                <a:srgbClr val="FFFFFF"/>
              </a:highlight>
            </a:endParaRPr>
          </a:p>
          <a:p>
            <a:pPr indent="-32067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64646"/>
              </a:buClr>
              <a:buSzPts val="1450"/>
              <a:buChar char="-"/>
            </a:pPr>
            <a:r>
              <a:rPr lang="fr-FR" sz="1450">
                <a:solidFill>
                  <a:srgbClr val="464646"/>
                </a:solidFill>
                <a:highlight>
                  <a:srgbClr val="FFFFFF"/>
                </a:highlight>
              </a:rPr>
              <a:t>Patrick Diter</a:t>
            </a:r>
            <a:endParaRPr sz="1450">
              <a:solidFill>
                <a:srgbClr val="464646"/>
              </a:solidFill>
              <a:highlight>
                <a:srgbClr val="FFFFFF"/>
              </a:highlight>
            </a:endParaRPr>
          </a:p>
          <a:p>
            <a:pPr indent="-32067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64646"/>
              </a:buClr>
              <a:buSzPts val="1450"/>
              <a:buChar char="-"/>
            </a:pPr>
            <a:r>
              <a:rPr lang="fr-FR" sz="1450">
                <a:solidFill>
                  <a:srgbClr val="464646"/>
                </a:solidFill>
                <a:highlight>
                  <a:srgbClr val="FFFFFF"/>
                </a:highlight>
              </a:rPr>
              <a:t>Dominique Vichard</a:t>
            </a:r>
            <a:endParaRPr sz="1450">
              <a:solidFill>
                <a:srgbClr val="464646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1450">
              <a:solidFill>
                <a:srgbClr val="464646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None/>
            </a:pPr>
            <a:r>
              <a:rPr lang="fr-FR" sz="1450">
                <a:solidFill>
                  <a:srgbClr val="464646"/>
                </a:solidFill>
                <a:highlight>
                  <a:srgbClr val="FFFFFF"/>
                </a:highlight>
              </a:rPr>
              <a:t>Ce document est mis à disposition selon les termes de la </a:t>
            </a:r>
            <a:r>
              <a:rPr lang="fr-FR" sz="1450">
                <a:solidFill>
                  <a:srgbClr val="049CCF"/>
                </a:solidFill>
                <a:highlight>
                  <a:srgbClr val="FFFFFF"/>
                </a:highlight>
                <a:uFill>
                  <a:noFill/>
                </a:u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Licence Creative Commons Attribution - Pas d’Utilisation Commerciale - Partage dans les Mêmes Conditions 4.0 International</a:t>
            </a:r>
            <a:r>
              <a:rPr lang="fr-FR" sz="1450">
                <a:solidFill>
                  <a:srgbClr val="464646"/>
                </a:solidFill>
                <a:highlight>
                  <a:srgbClr val="FFFFFF"/>
                </a:highlight>
              </a:rPr>
              <a:t>.</a:t>
            </a:r>
            <a:endParaRPr sz="1450">
              <a:solidFill>
                <a:srgbClr val="464646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100"/>
              <a:buNone/>
            </a:pPr>
            <a:r>
              <a:rPr lang="fr-FR" sz="1450" u="sng">
                <a:solidFill>
                  <a:srgbClr val="0097A7"/>
                </a:solidFill>
                <a:highlight>
                  <a:srgbClr val="FFFFFF"/>
                </a:highlight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https://creativecommons.org/licenses/by-nc-sa/4.0/</a:t>
            </a:r>
            <a:endParaRPr b="1" sz="2800">
              <a:solidFill>
                <a:srgbClr val="C00000"/>
              </a:solidFill>
            </a:endParaRPr>
          </a:p>
        </p:txBody>
      </p:sp>
      <p:sp>
        <p:nvSpPr>
          <p:cNvPr id="90" name="Google Shape;90;g2494db928ec_0_5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pic>
        <p:nvPicPr>
          <p:cNvPr id="91" name="Google Shape;91;g2494db928ec_0_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" y="-10800"/>
            <a:ext cx="2697437" cy="14566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pic>
        <p:nvPicPr>
          <p:cNvPr id="225" name="Google Shape;225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" y="-10800"/>
            <a:ext cx="1403647" cy="757969"/>
          </a:xfrm>
          <a:prstGeom prst="rect">
            <a:avLst/>
          </a:prstGeom>
          <a:noFill/>
          <a:ln>
            <a:noFill/>
          </a:ln>
        </p:spPr>
      </p:pic>
      <p:sp>
        <p:nvSpPr>
          <p:cNvPr id="226" name="Google Shape;226;p9"/>
          <p:cNvSpPr/>
          <p:nvPr/>
        </p:nvSpPr>
        <p:spPr>
          <a:xfrm>
            <a:off x="0" y="350105"/>
            <a:ext cx="9144000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fr-FR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3) </a:t>
            </a:r>
            <a:r>
              <a:rPr lang="fr-FR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Vers une méthode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fr-FR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d’apprentissage efficiente ? 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" name="Google Shape;227;p9"/>
          <p:cNvSpPr/>
          <p:nvPr/>
        </p:nvSpPr>
        <p:spPr>
          <a:xfrm>
            <a:off x="500034" y="1857364"/>
            <a:ext cx="8215370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1" lang="fr-FR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Utilisation des avantages de la courbe de mémorisation et de la courbe de l’oubli</a:t>
            </a:r>
            <a:endParaRPr b="0" i="1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8" name="Google Shape;228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14282" y="2643182"/>
            <a:ext cx="4929222" cy="1866441"/>
          </a:xfrm>
          <a:prstGeom prst="rect">
            <a:avLst/>
          </a:prstGeom>
          <a:noFill/>
          <a:ln>
            <a:noFill/>
          </a:ln>
        </p:spPr>
      </p:pic>
      <p:pic>
        <p:nvPicPr>
          <p:cNvPr id="229" name="Google Shape;229;p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143372" y="4714884"/>
            <a:ext cx="4714908" cy="187997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RÃ©sultat de recherche d'images pour &quot;mÃ©thode pomodoro&quot;" id="234" name="Google Shape;234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500694" y="1214446"/>
            <a:ext cx="1357298" cy="1357298"/>
          </a:xfrm>
          <a:prstGeom prst="rect">
            <a:avLst/>
          </a:prstGeom>
          <a:noFill/>
          <a:ln>
            <a:noFill/>
          </a:ln>
        </p:spPr>
      </p:pic>
      <p:sp>
        <p:nvSpPr>
          <p:cNvPr id="235" name="Google Shape;235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36" name="Google Shape;236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" y="-10800"/>
            <a:ext cx="1403647" cy="757969"/>
          </a:xfrm>
          <a:prstGeom prst="rect">
            <a:avLst/>
          </a:prstGeom>
          <a:noFill/>
          <a:ln>
            <a:noFill/>
          </a:ln>
        </p:spPr>
      </p:pic>
      <p:sp>
        <p:nvSpPr>
          <p:cNvPr id="237" name="Google Shape;237;p10"/>
          <p:cNvSpPr/>
          <p:nvPr/>
        </p:nvSpPr>
        <p:spPr>
          <a:xfrm>
            <a:off x="0" y="331753"/>
            <a:ext cx="9144000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fr-FR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3) </a:t>
            </a:r>
            <a:r>
              <a:rPr lang="fr-FR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Méthode Pomodoro</a:t>
            </a:r>
            <a:endParaRPr baseline="30000" sz="3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1" lang="fr-FR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Francesco</a:t>
            </a:r>
            <a:r>
              <a:rPr b="0" i="1" lang="fr-FR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CIRILLO (années 80)</a:t>
            </a:r>
            <a:endParaRPr b="0" i="1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Google Shape;238;p10"/>
          <p:cNvSpPr/>
          <p:nvPr/>
        </p:nvSpPr>
        <p:spPr>
          <a:xfrm>
            <a:off x="642910" y="2428868"/>
            <a:ext cx="3143272" cy="1643074"/>
          </a:xfrm>
          <a:prstGeom prst="roundRect">
            <a:avLst>
              <a:gd fmla="val 16667" name="adj"/>
            </a:avLst>
          </a:prstGeom>
          <a:solidFill>
            <a:srgbClr val="E5DFEC"/>
          </a:solidFill>
          <a:ln cap="flat" cmpd="sng" w="254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9" name="Google Shape;239;p10"/>
          <p:cNvSpPr/>
          <p:nvPr/>
        </p:nvSpPr>
        <p:spPr>
          <a:xfrm>
            <a:off x="5400212" y="2500306"/>
            <a:ext cx="3172316" cy="1785950"/>
          </a:xfrm>
          <a:prstGeom prst="roundRect">
            <a:avLst>
              <a:gd fmla="val 16667" name="adj"/>
            </a:avLst>
          </a:prstGeom>
          <a:solidFill>
            <a:srgbClr val="DAEEF3"/>
          </a:solidFill>
          <a:ln cap="flat" cmpd="sng" w="254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Google Shape;240;p10"/>
          <p:cNvSpPr txBox="1"/>
          <p:nvPr/>
        </p:nvSpPr>
        <p:spPr>
          <a:xfrm>
            <a:off x="714348" y="2605627"/>
            <a:ext cx="2916183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000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1- Planifier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Définir le travail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Objectifs atteignables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 25 min</a:t>
            </a:r>
            <a:endParaRPr/>
          </a:p>
        </p:txBody>
      </p:sp>
      <p:sp>
        <p:nvSpPr>
          <p:cNvPr id="241" name="Google Shape;241;p10"/>
          <p:cNvSpPr txBox="1"/>
          <p:nvPr/>
        </p:nvSpPr>
        <p:spPr>
          <a:xfrm>
            <a:off x="5429256" y="2583602"/>
            <a:ext cx="3046027" cy="1631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00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2- 25 min de travail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Chronométré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Arrêt au bout de 25 min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quelque soit l’état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du travail</a:t>
            </a:r>
            <a:endParaRPr b="1"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" name="Google Shape;242;p10"/>
          <p:cNvSpPr/>
          <p:nvPr/>
        </p:nvSpPr>
        <p:spPr>
          <a:xfrm>
            <a:off x="5400212" y="5000636"/>
            <a:ext cx="3386630" cy="1285884"/>
          </a:xfrm>
          <a:prstGeom prst="roundRect">
            <a:avLst>
              <a:gd fmla="val 16667" name="adj"/>
            </a:avLst>
          </a:prstGeom>
          <a:solidFill>
            <a:srgbClr val="EAF1DD"/>
          </a:solidFill>
          <a:ln cap="flat" cmpd="sng" w="25400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" name="Google Shape;243;p10"/>
          <p:cNvSpPr txBox="1"/>
          <p:nvPr/>
        </p:nvSpPr>
        <p:spPr>
          <a:xfrm>
            <a:off x="5456178" y="5143512"/>
            <a:ext cx="3030253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000">
                <a:solidFill>
                  <a:srgbClr val="00B050"/>
                </a:solidFill>
                <a:latin typeface="Arial"/>
                <a:ea typeface="Arial"/>
                <a:cs typeface="Arial"/>
                <a:sym typeface="Arial"/>
              </a:rPr>
              <a:t>3 – 5 min de pause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Pause (manger, e-mail,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étirements, …)</a:t>
            </a:r>
            <a:endParaRPr b="1"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" name="Google Shape;244;p10"/>
          <p:cNvSpPr/>
          <p:nvPr/>
        </p:nvSpPr>
        <p:spPr>
          <a:xfrm>
            <a:off x="571472" y="4929198"/>
            <a:ext cx="3214710" cy="1643074"/>
          </a:xfrm>
          <a:prstGeom prst="roundRect">
            <a:avLst>
              <a:gd fmla="val 16667" name="adj"/>
            </a:avLst>
          </a:prstGeom>
          <a:solidFill>
            <a:srgbClr val="F2DADA"/>
          </a:solidFill>
          <a:ln cap="flat" cmpd="sng" w="254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" name="Google Shape;245;p10"/>
          <p:cNvSpPr txBox="1"/>
          <p:nvPr/>
        </p:nvSpPr>
        <p:spPr>
          <a:xfrm>
            <a:off x="571472" y="5105957"/>
            <a:ext cx="3143809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0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4 - Bilan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Fin du travail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Faire un bilan du travail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Prévoir le travail suivant</a:t>
            </a:r>
            <a:endParaRPr b="1"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6" name="Google Shape;246;p10"/>
          <p:cNvSpPr/>
          <p:nvPr/>
        </p:nvSpPr>
        <p:spPr>
          <a:xfrm>
            <a:off x="3929058" y="2928934"/>
            <a:ext cx="1285884" cy="28575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7" name="Google Shape;247;p10"/>
          <p:cNvSpPr/>
          <p:nvPr/>
        </p:nvSpPr>
        <p:spPr>
          <a:xfrm rot="5400000">
            <a:off x="6643702" y="4572008"/>
            <a:ext cx="428628" cy="28575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8" name="Google Shape;248;p10"/>
          <p:cNvSpPr/>
          <p:nvPr/>
        </p:nvSpPr>
        <p:spPr>
          <a:xfrm rot="-8915231">
            <a:off x="3797330" y="3977788"/>
            <a:ext cx="1646625" cy="316565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" name="Google Shape;249;p10"/>
          <p:cNvSpPr/>
          <p:nvPr/>
        </p:nvSpPr>
        <p:spPr>
          <a:xfrm rot="10800000">
            <a:off x="4000496" y="5715016"/>
            <a:ext cx="1252618" cy="293849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254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FRANCESCO CIRILLO POMODORO PDF" id="250" name="Google Shape;250;p1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858016" y="214290"/>
            <a:ext cx="2071702" cy="20717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5" name="Google Shape;255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" y="-10800"/>
            <a:ext cx="1403647" cy="757969"/>
          </a:xfrm>
          <a:prstGeom prst="rect">
            <a:avLst/>
          </a:prstGeom>
          <a:noFill/>
          <a:ln>
            <a:noFill/>
          </a:ln>
        </p:spPr>
      </p:pic>
      <p:sp>
        <p:nvSpPr>
          <p:cNvPr id="256" name="Google Shape;256;p11"/>
          <p:cNvSpPr/>
          <p:nvPr/>
        </p:nvSpPr>
        <p:spPr>
          <a:xfrm>
            <a:off x="0" y="343895"/>
            <a:ext cx="914400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fr-FR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3) </a:t>
            </a:r>
            <a:r>
              <a:rPr lang="fr-FR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Méthode Pomodoro</a:t>
            </a:r>
            <a:endParaRPr baseline="30000" sz="3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" name="Google Shape;257;p11"/>
          <p:cNvSpPr/>
          <p:nvPr/>
        </p:nvSpPr>
        <p:spPr>
          <a:xfrm>
            <a:off x="357158" y="1071546"/>
            <a:ext cx="8501121" cy="53245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457200" lvl="0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r-FR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Avantages</a:t>
            </a:r>
            <a:endParaRPr/>
          </a:p>
          <a:p>
            <a:pPr indent="-457200" lvl="0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Eviter la diminution</a:t>
            </a:r>
            <a:r>
              <a:rPr b="0" i="0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la mémorisation lors d’une séance de travail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-"/>
            </a:pPr>
            <a:r>
              <a:rPr b="0" i="0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Profiter du travail en « arrière plan » du cerveau</a:t>
            </a:r>
            <a:endParaRPr/>
          </a:p>
          <a:p>
            <a:pPr indent="-457200" lvl="0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-"/>
            </a:pPr>
            <a:r>
              <a:rPr lang="fr-FR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Améliorer ses compétences métacognitives</a:t>
            </a:r>
            <a:endParaRPr/>
          </a:p>
          <a:p>
            <a:pPr indent="-457200" lvl="0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-"/>
            </a:pPr>
            <a:r>
              <a:rPr b="0" i="0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Déculpabiliser l’idée de</a:t>
            </a:r>
            <a:r>
              <a:rPr b="0" i="0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prendre des pauses</a:t>
            </a:r>
            <a:endParaRPr/>
          </a:p>
          <a:p>
            <a:pPr indent="-457200" lvl="0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-"/>
            </a:pPr>
            <a:r>
              <a:rPr lang="fr-FR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fr-FR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Apprendre à travailler en temps chronométré</a:t>
            </a:r>
            <a:endParaRPr/>
          </a:p>
          <a:p>
            <a:pPr indent="-457200" lvl="0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-"/>
            </a:pPr>
            <a:r>
              <a:rPr b="0" i="0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Apprendre</a:t>
            </a:r>
            <a:r>
              <a:rPr b="0" i="0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à être efficace rapidement</a:t>
            </a:r>
            <a:endParaRPr/>
          </a:p>
          <a:p>
            <a:pPr indent="-304800" lvl="0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sz="2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r-FR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Difficultés</a:t>
            </a:r>
            <a:endParaRPr/>
          </a:p>
          <a:p>
            <a:pPr indent="-457200" lvl="0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-"/>
            </a:pPr>
            <a:r>
              <a:rPr b="0" i="0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Planifier un travail sur 25 min</a:t>
            </a:r>
            <a:endParaRPr/>
          </a:p>
          <a:p>
            <a:pPr indent="-457200" lvl="0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-"/>
            </a:pPr>
            <a:r>
              <a:rPr b="0" i="0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Retravailler après une pause</a:t>
            </a:r>
            <a:endParaRPr/>
          </a:p>
          <a:p>
            <a:pPr indent="-457200" lvl="0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-"/>
            </a:pPr>
            <a:r>
              <a:rPr lang="fr-FR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Pourquoi</a:t>
            </a:r>
            <a:r>
              <a:rPr lang="fr-FR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s’arrêter si on arrive enfin à travailler ?</a:t>
            </a:r>
            <a:endParaRPr/>
          </a:p>
          <a:p>
            <a:pPr indent="-457200" lvl="0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-"/>
            </a:pPr>
            <a:r>
              <a:rPr lang="fr-FR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Temps de travail trop court</a:t>
            </a:r>
            <a:endParaRPr/>
          </a:p>
          <a:p>
            <a:pPr indent="-457200" lvl="0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-"/>
            </a:pPr>
            <a:r>
              <a:rPr b="0" i="0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Stress généré par le minuteur</a:t>
            </a:r>
            <a:endParaRPr b="0" i="0" sz="10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263" name="Google Shape;263;p12"/>
          <p:cNvSpPr/>
          <p:nvPr/>
        </p:nvSpPr>
        <p:spPr>
          <a:xfrm>
            <a:off x="0" y="350105"/>
            <a:ext cx="9144000" cy="45858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fr-FR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b="0" i="0" lang="fr-FR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 Mémoriser sur le long terme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i="1"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Répondez individuellement aux questions suivantes :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i="1"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i="1"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arenR"/>
            </a:pPr>
            <a:r>
              <a:rPr i="1"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Quelles méthodes utilisez-vous </a:t>
            </a:r>
            <a:r>
              <a:rPr b="1" i="1" lang="fr-FR" sz="20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jusqu’à maintenant</a:t>
            </a:r>
            <a:r>
              <a:rPr b="1" i="1"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i="1"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pour mémoriser sur le long terme ?</a:t>
            </a:r>
            <a:endParaRPr/>
          </a:p>
          <a:p>
            <a:pPr indent="-330200" lvl="0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i="1"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0200" lvl="0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i="1"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arenR"/>
            </a:pPr>
            <a:r>
              <a:rPr i="1"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la lumière des courbes d’Ebbinghaus, comment comptez-vous travailler  </a:t>
            </a:r>
            <a:r>
              <a:rPr b="1" i="1" lang="fr-FR" sz="2000" u="sng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à partir de maintenant </a:t>
            </a:r>
            <a:r>
              <a:rPr i="1"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endParaRPr/>
          </a:p>
        </p:txBody>
      </p:sp>
      <p:pic>
        <p:nvPicPr>
          <p:cNvPr id="264" name="Google Shape;264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" y="-10800"/>
            <a:ext cx="1403647" cy="757969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Idées fantastiques Petit Bonhomme Blanc Qui Reflechit - Adventures of ..." id="265" name="Google Shape;265;p1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572264" y="4572008"/>
            <a:ext cx="2151401" cy="2000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271" name="Google Shape;271;p13"/>
          <p:cNvSpPr/>
          <p:nvPr/>
        </p:nvSpPr>
        <p:spPr>
          <a:xfrm>
            <a:off x="0" y="350105"/>
            <a:ext cx="9144000" cy="15081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fr-FR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b="0" i="0" lang="fr-FR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 Mémoriser sur le long terme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1"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- Lecture autonome de l’article</a:t>
            </a:r>
            <a:endParaRPr/>
          </a:p>
        </p:txBody>
      </p:sp>
      <p:pic>
        <p:nvPicPr>
          <p:cNvPr id="272" name="Google Shape;272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" y="-10800"/>
            <a:ext cx="1403647" cy="757969"/>
          </a:xfrm>
          <a:prstGeom prst="rect">
            <a:avLst/>
          </a:prstGeom>
          <a:noFill/>
          <a:ln>
            <a:noFill/>
          </a:ln>
        </p:spPr>
      </p:pic>
      <p:pic>
        <p:nvPicPr>
          <p:cNvPr id="273" name="Google Shape;273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357950" y="2143116"/>
            <a:ext cx="2266039" cy="2981329"/>
          </a:xfrm>
          <a:prstGeom prst="rect">
            <a:avLst/>
          </a:prstGeom>
          <a:noFill/>
          <a:ln>
            <a:noFill/>
          </a:ln>
        </p:spPr>
      </p:pic>
      <p:sp>
        <p:nvSpPr>
          <p:cNvPr id="274" name="Google Shape;274;p13"/>
          <p:cNvSpPr/>
          <p:nvPr/>
        </p:nvSpPr>
        <p:spPr>
          <a:xfrm>
            <a:off x="-1143040" y="2071678"/>
            <a:ext cx="9144000" cy="22467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1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None/>
            </a:pPr>
            <a:r>
              <a:rPr b="1" lang="fr-FR" sz="2000" u="sng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Aider les élèves à transformer leur cerveau en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None/>
            </a:pPr>
            <a:r>
              <a:rPr b="1" lang="fr-FR" sz="2000" u="sng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espaçant les périodes d’apprentissage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None/>
            </a:pPr>
            <a:r>
              <a:rPr b="1" lang="fr-FR" sz="20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Steve MASSON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None/>
            </a:pPr>
            <a:r>
              <a:rPr b="1" i="1" lang="fr-FR" sz="20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Vivre le primaire, </a:t>
            </a:r>
            <a:r>
              <a:rPr b="1" lang="fr-FR" sz="20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vol 29, n</a:t>
            </a:r>
            <a:r>
              <a:rPr b="1" baseline="30000" lang="fr-FR" sz="20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b="1" lang="fr-FR" sz="20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None/>
            </a:pPr>
            <a:r>
              <a:rPr b="1" lang="fr-FR" sz="20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Septembre 2016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None/>
            </a:pPr>
            <a:r>
              <a:rPr b="1" lang="fr-FR" sz="20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Pages 51-52</a:t>
            </a:r>
            <a:endParaRPr/>
          </a:p>
        </p:txBody>
      </p:sp>
      <p:sp>
        <p:nvSpPr>
          <p:cNvPr id="275" name="Google Shape;275;p13"/>
          <p:cNvSpPr/>
          <p:nvPr/>
        </p:nvSpPr>
        <p:spPr>
          <a:xfrm>
            <a:off x="0" y="4786322"/>
            <a:ext cx="9144000" cy="1631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1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i="1"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1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-&gt; Extraire</a:t>
            </a:r>
            <a:r>
              <a:rPr b="0" i="1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les éléments pertinents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i="1" lang="fr-FR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-&gt; Résumer et ordonner les informations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1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-&gt; En déduire une méthode pour mémoriser sur le long terme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"/>
          <p:cNvSpPr txBox="1"/>
          <p:nvPr/>
        </p:nvSpPr>
        <p:spPr>
          <a:xfrm>
            <a:off x="1476375" y="1844824"/>
            <a:ext cx="6335713" cy="31085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r-FR" sz="2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Méthodologie Chimie MTCB :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r-FR" sz="2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Apprendre et organiser son travail à l’université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8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r-FR" sz="2800" u="none" cap="none" strike="noStrike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Séance 7 :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800" u="none" cap="none" strike="noStrike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fr-FR" sz="2800" u="none" cap="none" strike="noStrike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Apprendre sur le long terme</a:t>
            </a:r>
            <a:endParaRPr b="1" i="0" sz="2800" u="none" cap="none" strike="noStrike">
              <a:solidFill>
                <a:srgbClr val="7030A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"/>
          <p:cNvSpPr txBox="1"/>
          <p:nvPr/>
        </p:nvSpPr>
        <p:spPr>
          <a:xfrm>
            <a:off x="3335338" y="5783263"/>
            <a:ext cx="2836862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fr-FR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Portail </a:t>
            </a:r>
            <a:r>
              <a:rPr b="1" i="0" lang="fr-FR" sz="2000" u="none" cap="none" strike="noStrike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Chimie</a:t>
            </a:r>
            <a:r>
              <a:rPr b="0" i="0" lang="fr-FR" sz="2000" u="none" cap="none" strike="noStrike">
                <a:solidFill>
                  <a:srgbClr val="7030A0"/>
                </a:solidFill>
                <a:latin typeface="Arial"/>
                <a:ea typeface="Arial"/>
                <a:cs typeface="Arial"/>
                <a:sym typeface="Arial"/>
              </a:rPr>
              <a:t>-Biologie</a:t>
            </a:r>
            <a:endParaRPr/>
          </a:p>
        </p:txBody>
      </p:sp>
      <p:sp>
        <p:nvSpPr>
          <p:cNvPr id="99" name="Google Shape;99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fr-FR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0" name="Google Shape;100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" y="-10800"/>
            <a:ext cx="2697437" cy="14566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106" name="Google Shape;106;p2"/>
          <p:cNvSpPr/>
          <p:nvPr/>
        </p:nvSpPr>
        <p:spPr>
          <a:xfrm>
            <a:off x="571472" y="1285860"/>
            <a:ext cx="7929617" cy="42165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fr-FR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Plan de la séance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br>
              <a:rPr b="0" i="0" lang="fr-FR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AutoNum type="arabicParenR"/>
            </a:pPr>
            <a:r>
              <a:rPr b="0" i="0" lang="fr-FR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Courbe de mémorisation</a:t>
            </a:r>
            <a:endParaRPr/>
          </a:p>
          <a:p>
            <a:pPr indent="-76200" lvl="0" marL="228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AutoNum type="arabicParenR"/>
            </a:pPr>
            <a:r>
              <a:rPr b="0" i="0" lang="fr-FR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Courbe de l’oubli</a:t>
            </a:r>
            <a:endParaRPr/>
          </a:p>
          <a:p>
            <a:pPr indent="-76200" lvl="0" marL="228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AutoNum type="arabicParenR"/>
            </a:pPr>
            <a:r>
              <a:rPr b="0" i="0" lang="fr-FR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Vers une méthode d’apprentissage efficiente ?</a:t>
            </a:r>
            <a:endParaRPr/>
          </a:p>
          <a:p>
            <a:pPr indent="-76200" lvl="0" marL="228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AutoNum type="arabicParenR"/>
            </a:pPr>
            <a:r>
              <a:rPr b="0" i="0" lang="fr-FR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Mémoriser sur le long terme</a:t>
            </a:r>
            <a:endParaRPr b="0" i="0" sz="10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7" name="Google Shape;107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" y="-10800"/>
            <a:ext cx="1403647" cy="75796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113" name="Google Shape;113;p3"/>
          <p:cNvSpPr/>
          <p:nvPr/>
        </p:nvSpPr>
        <p:spPr>
          <a:xfrm>
            <a:off x="0" y="350105"/>
            <a:ext cx="9144000" cy="21236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fr-FR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1) Courbe de mémorisation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0" i="1" lang="fr-FR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Vous travaillez chez vous afin de préparer un CC, représentez schématiquement la proportion d’informations mémorisées </a:t>
            </a:r>
            <a:r>
              <a:rPr b="1" i="1" lang="fr-FR" sz="20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à un instant t </a:t>
            </a:r>
            <a:r>
              <a:rPr b="0" i="1" lang="fr-FR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 fonction de la durée de la séance d’apprentissage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1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(à ne pas confondre avec la quantité totale d’informations mémorisées)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4" name="Google Shape;114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" y="-10800"/>
            <a:ext cx="1403647" cy="75796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5" name="Google Shape;115;p3"/>
          <p:cNvCxnSpPr/>
          <p:nvPr/>
        </p:nvCxnSpPr>
        <p:spPr>
          <a:xfrm rot="-5400000">
            <a:off x="1035025" y="4585702"/>
            <a:ext cx="2643206" cy="1588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116" name="Google Shape;116;p3"/>
          <p:cNvCxnSpPr/>
          <p:nvPr/>
        </p:nvCxnSpPr>
        <p:spPr>
          <a:xfrm>
            <a:off x="1571604" y="5764429"/>
            <a:ext cx="6143668" cy="1588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117" name="Google Shape;117;p3"/>
          <p:cNvSpPr/>
          <p:nvPr/>
        </p:nvSpPr>
        <p:spPr>
          <a:xfrm>
            <a:off x="285720" y="2979141"/>
            <a:ext cx="2143140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fr-FR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% d’informations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fr-FR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mémorisées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3"/>
          <p:cNvSpPr/>
          <p:nvPr/>
        </p:nvSpPr>
        <p:spPr>
          <a:xfrm>
            <a:off x="1571604" y="3898005"/>
            <a:ext cx="1214446" cy="2031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FR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100 -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FR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75  -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FR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50  -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FR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25  -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FR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0    -</a:t>
            </a:r>
            <a:endParaRPr/>
          </a:p>
        </p:txBody>
      </p:sp>
      <p:sp>
        <p:nvSpPr>
          <p:cNvPr id="119" name="Google Shape;119;p3"/>
          <p:cNvSpPr/>
          <p:nvPr/>
        </p:nvSpPr>
        <p:spPr>
          <a:xfrm>
            <a:off x="3071802" y="5764429"/>
            <a:ext cx="4357718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FR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     		 2 	   	 3</a:t>
            </a:r>
            <a:endParaRPr/>
          </a:p>
        </p:txBody>
      </p:sp>
      <p:sp>
        <p:nvSpPr>
          <p:cNvPr id="120" name="Google Shape;120;p3"/>
          <p:cNvSpPr/>
          <p:nvPr/>
        </p:nvSpPr>
        <p:spPr>
          <a:xfrm>
            <a:off x="7072330" y="5264363"/>
            <a:ext cx="1785982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fr-FR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Durée (en h)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126" name="Google Shape;126;p4"/>
          <p:cNvSpPr/>
          <p:nvPr/>
        </p:nvSpPr>
        <p:spPr>
          <a:xfrm>
            <a:off x="0" y="350105"/>
            <a:ext cx="914400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fr-FR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1) Courbe de mémorisation</a:t>
            </a:r>
            <a:r>
              <a:rPr b="0" i="1" lang="fr-FR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7" name="Google Shape;127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" y="-10800"/>
            <a:ext cx="1403647" cy="75796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8" name="Google Shape;128;p4"/>
          <p:cNvCxnSpPr/>
          <p:nvPr/>
        </p:nvCxnSpPr>
        <p:spPr>
          <a:xfrm rot="-5400000">
            <a:off x="1035025" y="4585702"/>
            <a:ext cx="2643206" cy="1588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129" name="Google Shape;129;p4"/>
          <p:cNvCxnSpPr/>
          <p:nvPr/>
        </p:nvCxnSpPr>
        <p:spPr>
          <a:xfrm>
            <a:off x="1571604" y="5764429"/>
            <a:ext cx="6143668" cy="1588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130" name="Google Shape;130;p4"/>
          <p:cNvSpPr/>
          <p:nvPr/>
        </p:nvSpPr>
        <p:spPr>
          <a:xfrm>
            <a:off x="285720" y="2979141"/>
            <a:ext cx="2143140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fr-FR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% d’informations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fr-FR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mémorisées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4"/>
          <p:cNvSpPr/>
          <p:nvPr/>
        </p:nvSpPr>
        <p:spPr>
          <a:xfrm>
            <a:off x="1571604" y="3898005"/>
            <a:ext cx="1214446" cy="2031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FR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100 -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FR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75  -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FR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50  -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FR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25  -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FR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0    -</a:t>
            </a:r>
            <a:endParaRPr/>
          </a:p>
        </p:txBody>
      </p:sp>
      <p:sp>
        <p:nvSpPr>
          <p:cNvPr id="132" name="Google Shape;132;p4"/>
          <p:cNvSpPr/>
          <p:nvPr/>
        </p:nvSpPr>
        <p:spPr>
          <a:xfrm>
            <a:off x="3071802" y="5764429"/>
            <a:ext cx="4357718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FR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     		 2 	   	 3</a:t>
            </a:r>
            <a:endParaRPr/>
          </a:p>
        </p:txBody>
      </p:sp>
      <p:sp>
        <p:nvSpPr>
          <p:cNvPr id="133" name="Google Shape;133;p4"/>
          <p:cNvSpPr/>
          <p:nvPr/>
        </p:nvSpPr>
        <p:spPr>
          <a:xfrm>
            <a:off x="7072330" y="5264363"/>
            <a:ext cx="1785982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fr-FR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Durée (en h)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descr="History of Psychology: INITIALLY NOT A PSYCHOLOGIST: HERMANN EBBINGHAUS" id="134" name="Google Shape;134;p4"/>
          <p:cNvSpPr/>
          <p:nvPr/>
        </p:nvSpPr>
        <p:spPr>
          <a:xfrm>
            <a:off x="155575" y="-7070725"/>
            <a:ext cx="10858500" cy="1474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https://m.media-amazon.com/images/I/41eq4D+WNGL._SX319_BO1,204,203,200_.jpg" id="135" name="Google Shape;135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368239" y="1033478"/>
            <a:ext cx="1632917" cy="253839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://1.bp.blogspot.com/-C7sGP42otRc/VhE4SSA--gI/AAAAAAAACkg/3rSFgbUE92o/s400/Ebbinghaus.jpg" id="136" name="Google Shape;136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500694" y="1071546"/>
            <a:ext cx="1825241" cy="2500330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4"/>
          <p:cNvSpPr/>
          <p:nvPr/>
        </p:nvSpPr>
        <p:spPr>
          <a:xfrm>
            <a:off x="0" y="1000108"/>
            <a:ext cx="6000760" cy="1631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1"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Hermann Ebbinghaus </a:t>
            </a:r>
            <a:endParaRPr i="1"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i="1"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Memory :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i="1"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contribution to experimental psychology</a:t>
            </a:r>
            <a:endParaRPr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i="1"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1885 (republié en 1964) 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8" name="Google Shape;138;p4"/>
          <p:cNvCxnSpPr/>
          <p:nvPr/>
        </p:nvCxnSpPr>
        <p:spPr>
          <a:xfrm>
            <a:off x="2357422" y="4071942"/>
            <a:ext cx="2857520" cy="1357322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39" name="Google Shape;139;p4"/>
          <p:cNvCxnSpPr/>
          <p:nvPr/>
        </p:nvCxnSpPr>
        <p:spPr>
          <a:xfrm flipH="1" rot="10800000">
            <a:off x="5214942" y="5072074"/>
            <a:ext cx="1714512" cy="357190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40" name="Google Shape;140;p4"/>
          <p:cNvCxnSpPr/>
          <p:nvPr/>
        </p:nvCxnSpPr>
        <p:spPr>
          <a:xfrm rot="-5400000">
            <a:off x="3142446" y="4357694"/>
            <a:ext cx="286546" cy="794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41" name="Google Shape;141;p4"/>
          <p:cNvCxnSpPr/>
          <p:nvPr/>
        </p:nvCxnSpPr>
        <p:spPr>
          <a:xfrm rot="-5400000">
            <a:off x="4356892" y="4745364"/>
            <a:ext cx="1000926" cy="794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42" name="Google Shape;142;p4"/>
          <p:cNvCxnSpPr/>
          <p:nvPr/>
        </p:nvCxnSpPr>
        <p:spPr>
          <a:xfrm rot="-5400000">
            <a:off x="5357421" y="4960075"/>
            <a:ext cx="715174" cy="1588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148" name="Google Shape;148;p5"/>
          <p:cNvSpPr/>
          <p:nvPr/>
        </p:nvSpPr>
        <p:spPr>
          <a:xfrm>
            <a:off x="0" y="350105"/>
            <a:ext cx="914400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fr-FR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1) Courbe de mémorisation</a:t>
            </a:r>
            <a:r>
              <a:rPr i="1"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9" name="Google Shape;149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" y="-10800"/>
            <a:ext cx="1403647" cy="75796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0" name="Google Shape;150;p5"/>
          <p:cNvCxnSpPr/>
          <p:nvPr/>
        </p:nvCxnSpPr>
        <p:spPr>
          <a:xfrm rot="-5400000">
            <a:off x="1035025" y="4585702"/>
            <a:ext cx="2643206" cy="1588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151" name="Google Shape;151;p5"/>
          <p:cNvCxnSpPr/>
          <p:nvPr/>
        </p:nvCxnSpPr>
        <p:spPr>
          <a:xfrm>
            <a:off x="1571604" y="5764429"/>
            <a:ext cx="6143668" cy="1588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152" name="Google Shape;152;p5"/>
          <p:cNvSpPr/>
          <p:nvPr/>
        </p:nvSpPr>
        <p:spPr>
          <a:xfrm>
            <a:off x="285720" y="2979141"/>
            <a:ext cx="2143140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fr-FR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% d’informations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fr-FR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mémorisées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5"/>
          <p:cNvSpPr/>
          <p:nvPr/>
        </p:nvSpPr>
        <p:spPr>
          <a:xfrm>
            <a:off x="1571604" y="3898005"/>
            <a:ext cx="1214446" cy="2031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FR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100 -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FR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75  -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FR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50  -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FR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25  -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FR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0    -</a:t>
            </a:r>
            <a:endParaRPr/>
          </a:p>
        </p:txBody>
      </p:sp>
      <p:sp>
        <p:nvSpPr>
          <p:cNvPr id="154" name="Google Shape;154;p5"/>
          <p:cNvSpPr/>
          <p:nvPr/>
        </p:nvSpPr>
        <p:spPr>
          <a:xfrm>
            <a:off x="3071802" y="5764429"/>
            <a:ext cx="4357718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FR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     		 2 	   	 3</a:t>
            </a:r>
            <a:endParaRPr/>
          </a:p>
        </p:txBody>
      </p:sp>
      <p:sp>
        <p:nvSpPr>
          <p:cNvPr id="155" name="Google Shape;155;p5"/>
          <p:cNvSpPr/>
          <p:nvPr/>
        </p:nvSpPr>
        <p:spPr>
          <a:xfrm>
            <a:off x="7072330" y="5264363"/>
            <a:ext cx="1785982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fr-FR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Durée (en h)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descr="History of Psychology: INITIALLY NOT A PSYCHOLOGIST: HERMANN EBBINGHAUS" id="156" name="Google Shape;156;p5"/>
          <p:cNvSpPr/>
          <p:nvPr/>
        </p:nvSpPr>
        <p:spPr>
          <a:xfrm>
            <a:off x="155575" y="-7070725"/>
            <a:ext cx="10858500" cy="1474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57" name="Google Shape;157;p5"/>
          <p:cNvCxnSpPr/>
          <p:nvPr/>
        </p:nvCxnSpPr>
        <p:spPr>
          <a:xfrm>
            <a:off x="2357422" y="4071942"/>
            <a:ext cx="2857520" cy="1357322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58" name="Google Shape;158;p5"/>
          <p:cNvCxnSpPr/>
          <p:nvPr/>
        </p:nvCxnSpPr>
        <p:spPr>
          <a:xfrm flipH="1" rot="10800000">
            <a:off x="5214942" y="5072074"/>
            <a:ext cx="1714512" cy="357190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59" name="Google Shape;159;p5"/>
          <p:cNvCxnSpPr/>
          <p:nvPr/>
        </p:nvCxnSpPr>
        <p:spPr>
          <a:xfrm rot="-5400000">
            <a:off x="3142446" y="4357694"/>
            <a:ext cx="286546" cy="794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60" name="Google Shape;160;p5"/>
          <p:cNvCxnSpPr/>
          <p:nvPr/>
        </p:nvCxnSpPr>
        <p:spPr>
          <a:xfrm rot="-5400000">
            <a:off x="4356892" y="4745364"/>
            <a:ext cx="1000926" cy="794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61" name="Google Shape;161;p5"/>
          <p:cNvCxnSpPr/>
          <p:nvPr/>
        </p:nvCxnSpPr>
        <p:spPr>
          <a:xfrm rot="-5400000">
            <a:off x="5357421" y="4960075"/>
            <a:ext cx="715174" cy="1588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62" name="Google Shape;162;p5"/>
          <p:cNvSpPr/>
          <p:nvPr/>
        </p:nvSpPr>
        <p:spPr>
          <a:xfrm>
            <a:off x="1643042" y="3857628"/>
            <a:ext cx="1428760" cy="785818"/>
          </a:xfrm>
          <a:prstGeom prst="roundRect">
            <a:avLst>
              <a:gd fmla="val 16667" name="adj"/>
            </a:avLst>
          </a:prstGeom>
          <a:noFill/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5"/>
          <p:cNvSpPr/>
          <p:nvPr/>
        </p:nvSpPr>
        <p:spPr>
          <a:xfrm>
            <a:off x="6072198" y="4643446"/>
            <a:ext cx="1428760" cy="785818"/>
          </a:xfrm>
          <a:prstGeom prst="roundRect">
            <a:avLst>
              <a:gd fmla="val 16667" name="adj"/>
            </a:avLst>
          </a:prstGeom>
          <a:noFill/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64" name="Google Shape;164;p5"/>
          <p:cNvCxnSpPr/>
          <p:nvPr/>
        </p:nvCxnSpPr>
        <p:spPr>
          <a:xfrm rot="5400000">
            <a:off x="3214678" y="2928934"/>
            <a:ext cx="1571636" cy="1285884"/>
          </a:xfrm>
          <a:prstGeom prst="straightConnector1">
            <a:avLst/>
          </a:prstGeom>
          <a:noFill/>
          <a:ln cap="flat" cmpd="sng" w="9525">
            <a:solidFill>
              <a:srgbClr val="0F243E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165" name="Google Shape;165;p5"/>
          <p:cNvCxnSpPr/>
          <p:nvPr/>
        </p:nvCxnSpPr>
        <p:spPr>
          <a:xfrm rot="5400000">
            <a:off x="4214810" y="3500438"/>
            <a:ext cx="1285884" cy="1588"/>
          </a:xfrm>
          <a:prstGeom prst="straightConnector1">
            <a:avLst/>
          </a:prstGeom>
          <a:noFill/>
          <a:ln cap="flat" cmpd="sng" w="9525">
            <a:solidFill>
              <a:srgbClr val="0F243E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166" name="Google Shape;166;p5"/>
          <p:cNvCxnSpPr/>
          <p:nvPr/>
        </p:nvCxnSpPr>
        <p:spPr>
          <a:xfrm flipH="1" rot="-5400000">
            <a:off x="4643438" y="3429000"/>
            <a:ext cx="1571636" cy="571504"/>
          </a:xfrm>
          <a:prstGeom prst="straightConnector1">
            <a:avLst/>
          </a:prstGeom>
          <a:noFill/>
          <a:ln cap="flat" cmpd="sng" w="9525">
            <a:solidFill>
              <a:srgbClr val="0F243E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167" name="Google Shape;167;p5"/>
          <p:cNvSpPr/>
          <p:nvPr/>
        </p:nvSpPr>
        <p:spPr>
          <a:xfrm>
            <a:off x="142845" y="4824723"/>
            <a:ext cx="2714643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None/>
            </a:pPr>
            <a:r>
              <a:rPr b="1" i="0" lang="fr-FR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Effet de primauté</a:t>
            </a:r>
            <a:endParaRPr b="1" i="0" sz="9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5"/>
          <p:cNvSpPr/>
          <p:nvPr/>
        </p:nvSpPr>
        <p:spPr>
          <a:xfrm>
            <a:off x="6072198" y="4000504"/>
            <a:ext cx="2714643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None/>
            </a:pPr>
            <a:r>
              <a:rPr b="1" i="0" lang="fr-FR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Effet de récence</a:t>
            </a:r>
            <a:endParaRPr b="1" i="0" sz="9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5"/>
          <p:cNvSpPr/>
          <p:nvPr/>
        </p:nvSpPr>
        <p:spPr>
          <a:xfrm>
            <a:off x="3643306" y="1857364"/>
            <a:ext cx="2714643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fr-FR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Pics d’intérêt aléatoires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sp>
        <p:nvSpPr>
          <p:cNvPr id="175" name="Google Shape;175;p6"/>
          <p:cNvSpPr/>
          <p:nvPr/>
        </p:nvSpPr>
        <p:spPr>
          <a:xfrm>
            <a:off x="0" y="350105"/>
            <a:ext cx="9144000" cy="18158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fr-FR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2) Courbe de l’oubli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i="1"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Vous venez de terminer votre séance d’apprentissage, représentez schématiquement la proportion d’informations mémorisées et utilisables en fonction du temps (sans retravailler le sujet de l’apprentissage)</a:t>
            </a:r>
            <a:endParaRPr/>
          </a:p>
        </p:txBody>
      </p:sp>
      <p:pic>
        <p:nvPicPr>
          <p:cNvPr id="176" name="Google Shape;176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" y="-10800"/>
            <a:ext cx="1403647" cy="75796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77" name="Google Shape;177;p6"/>
          <p:cNvCxnSpPr/>
          <p:nvPr/>
        </p:nvCxnSpPr>
        <p:spPr>
          <a:xfrm rot="-5400000">
            <a:off x="1035025" y="4585702"/>
            <a:ext cx="2643206" cy="1588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178" name="Google Shape;178;p6"/>
          <p:cNvCxnSpPr/>
          <p:nvPr/>
        </p:nvCxnSpPr>
        <p:spPr>
          <a:xfrm>
            <a:off x="1571604" y="5764429"/>
            <a:ext cx="6143668" cy="1588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179" name="Google Shape;179;p6"/>
          <p:cNvSpPr/>
          <p:nvPr/>
        </p:nvSpPr>
        <p:spPr>
          <a:xfrm>
            <a:off x="285720" y="2979141"/>
            <a:ext cx="214314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fr-FR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% d’informations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fr-FR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</a:t>
            </a:r>
            <a:r>
              <a:rPr b="0" i="0" lang="fr-FR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émorisées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fr-FR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et utilisables</a:t>
            </a:r>
            <a:endParaRPr/>
          </a:p>
        </p:txBody>
      </p:sp>
      <p:sp>
        <p:nvSpPr>
          <p:cNvPr id="180" name="Google Shape;180;p6"/>
          <p:cNvSpPr/>
          <p:nvPr/>
        </p:nvSpPr>
        <p:spPr>
          <a:xfrm>
            <a:off x="1571604" y="3898005"/>
            <a:ext cx="1214446" cy="2031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FR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100 -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FR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75  -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FR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50  -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FR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25  -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FR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0    -</a:t>
            </a:r>
            <a:endParaRPr/>
          </a:p>
        </p:txBody>
      </p:sp>
      <p:sp>
        <p:nvSpPr>
          <p:cNvPr id="181" name="Google Shape;181;p6"/>
          <p:cNvSpPr/>
          <p:nvPr/>
        </p:nvSpPr>
        <p:spPr>
          <a:xfrm>
            <a:off x="3071802" y="5835867"/>
            <a:ext cx="4357718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fr-FR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 heures</a:t>
            </a:r>
            <a:r>
              <a:rPr b="0" i="0" lang="fr-FR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</a:t>
            </a:r>
            <a:r>
              <a:rPr b="0" i="0" lang="fr-FR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</a:t>
            </a:r>
            <a:r>
              <a:rPr b="0" i="0" lang="fr-FR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24 heures   	 1 semaine</a:t>
            </a:r>
            <a:endParaRPr/>
          </a:p>
        </p:txBody>
      </p:sp>
      <p:sp>
        <p:nvSpPr>
          <p:cNvPr id="182" name="Google Shape;182;p6"/>
          <p:cNvSpPr/>
          <p:nvPr/>
        </p:nvSpPr>
        <p:spPr>
          <a:xfrm>
            <a:off x="7072330" y="5264363"/>
            <a:ext cx="178598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fr-FR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Durée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pic>
        <p:nvPicPr>
          <p:cNvPr id="188" name="Google Shape;188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" y="-10800"/>
            <a:ext cx="1403647" cy="75796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89" name="Google Shape;189;p7"/>
          <p:cNvCxnSpPr/>
          <p:nvPr/>
        </p:nvCxnSpPr>
        <p:spPr>
          <a:xfrm rot="-5400000">
            <a:off x="1035025" y="4585702"/>
            <a:ext cx="2643206" cy="1588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190" name="Google Shape;190;p7"/>
          <p:cNvCxnSpPr/>
          <p:nvPr/>
        </p:nvCxnSpPr>
        <p:spPr>
          <a:xfrm>
            <a:off x="1571604" y="5764429"/>
            <a:ext cx="6143668" cy="1588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191" name="Google Shape;191;p7"/>
          <p:cNvSpPr/>
          <p:nvPr/>
        </p:nvSpPr>
        <p:spPr>
          <a:xfrm>
            <a:off x="285720" y="2979141"/>
            <a:ext cx="214314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fr-FR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% d’informations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fr-FR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</a:t>
            </a:r>
            <a:r>
              <a:rPr b="0" i="0" lang="fr-FR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émorisées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fr-FR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et utilisables</a:t>
            </a:r>
            <a:endParaRPr/>
          </a:p>
        </p:txBody>
      </p:sp>
      <p:sp>
        <p:nvSpPr>
          <p:cNvPr id="192" name="Google Shape;192;p7"/>
          <p:cNvSpPr/>
          <p:nvPr/>
        </p:nvSpPr>
        <p:spPr>
          <a:xfrm>
            <a:off x="1571604" y="3898005"/>
            <a:ext cx="1214446" cy="2031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FR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100 -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FR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75  -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FR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50  -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FR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25  -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FR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0    -</a:t>
            </a:r>
            <a:endParaRPr/>
          </a:p>
        </p:txBody>
      </p:sp>
      <p:sp>
        <p:nvSpPr>
          <p:cNvPr id="193" name="Google Shape;193;p7"/>
          <p:cNvSpPr/>
          <p:nvPr/>
        </p:nvSpPr>
        <p:spPr>
          <a:xfrm>
            <a:off x="3071802" y="5835867"/>
            <a:ext cx="4357718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fr-FR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 heures</a:t>
            </a:r>
            <a:r>
              <a:rPr b="0" i="0" lang="fr-FR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</a:t>
            </a:r>
            <a:r>
              <a:rPr b="0" i="0" lang="fr-FR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</a:t>
            </a:r>
            <a:r>
              <a:rPr b="0" i="0" lang="fr-FR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24 heures   	 1 semaine</a:t>
            </a:r>
            <a:endParaRPr/>
          </a:p>
        </p:txBody>
      </p:sp>
      <p:sp>
        <p:nvSpPr>
          <p:cNvPr id="194" name="Google Shape;194;p7"/>
          <p:cNvSpPr/>
          <p:nvPr/>
        </p:nvSpPr>
        <p:spPr>
          <a:xfrm>
            <a:off x="7072330" y="5264363"/>
            <a:ext cx="178598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fr-FR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Durée</a:t>
            </a:r>
            <a:endParaRPr/>
          </a:p>
        </p:txBody>
      </p:sp>
      <p:sp>
        <p:nvSpPr>
          <p:cNvPr id="195" name="Google Shape;195;p7"/>
          <p:cNvSpPr/>
          <p:nvPr/>
        </p:nvSpPr>
        <p:spPr>
          <a:xfrm>
            <a:off x="0" y="350105"/>
            <a:ext cx="914400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fr-FR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0" i="0" lang="fr-FR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 Courbe de l’oubli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https://m.media-amazon.com/images/I/41eq4D+WNGL._SX319_BO1,204,203,200_.jpg" id="196" name="Google Shape;196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368239" y="1033478"/>
            <a:ext cx="1632917" cy="253839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://1.bp.blogspot.com/-C7sGP42otRc/VhE4SSA--gI/AAAAAAAACkg/3rSFgbUE92o/s400/Ebbinghaus.jpg" id="197" name="Google Shape;197;p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500694" y="1071546"/>
            <a:ext cx="1825241" cy="2500330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Google Shape;198;p7"/>
          <p:cNvSpPr/>
          <p:nvPr/>
        </p:nvSpPr>
        <p:spPr>
          <a:xfrm>
            <a:off x="0" y="1000108"/>
            <a:ext cx="6000760" cy="1631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b="1" i="1"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Hermann Ebbinghaus </a:t>
            </a:r>
            <a:endParaRPr i="1" sz="20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i="1"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Memory :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i="1"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contribution to experimental psychology</a:t>
            </a:r>
            <a:endParaRPr sz="20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rPr i="1" lang="fr-FR"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1885 (republié en 1964) 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9" name="Google Shape;199;p7"/>
          <p:cNvCxnSpPr/>
          <p:nvPr/>
        </p:nvCxnSpPr>
        <p:spPr>
          <a:xfrm flipH="1" rot="10800000">
            <a:off x="2357422" y="3643314"/>
            <a:ext cx="1143008" cy="428628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00" name="Google Shape;200;p7"/>
          <p:cNvCxnSpPr/>
          <p:nvPr/>
        </p:nvCxnSpPr>
        <p:spPr>
          <a:xfrm flipH="1" rot="-5400000">
            <a:off x="3500430" y="3643314"/>
            <a:ext cx="1785950" cy="1785950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01" name="Google Shape;201;p7"/>
          <p:cNvCxnSpPr/>
          <p:nvPr/>
        </p:nvCxnSpPr>
        <p:spPr>
          <a:xfrm>
            <a:off x="5286380" y="5429264"/>
            <a:ext cx="1785950" cy="142876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‹#›</a:t>
            </a:fld>
            <a:endParaRPr/>
          </a:p>
        </p:txBody>
      </p:sp>
      <p:pic>
        <p:nvPicPr>
          <p:cNvPr id="207" name="Google Shape;207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" y="-10800"/>
            <a:ext cx="1403647" cy="75796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08" name="Google Shape;208;p8"/>
          <p:cNvCxnSpPr/>
          <p:nvPr/>
        </p:nvCxnSpPr>
        <p:spPr>
          <a:xfrm rot="-5400000">
            <a:off x="1035025" y="4585702"/>
            <a:ext cx="2643206" cy="1588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med" w="med" type="stealth"/>
          </a:ln>
        </p:spPr>
      </p:cxnSp>
      <p:cxnSp>
        <p:nvCxnSpPr>
          <p:cNvPr id="209" name="Google Shape;209;p8"/>
          <p:cNvCxnSpPr/>
          <p:nvPr/>
        </p:nvCxnSpPr>
        <p:spPr>
          <a:xfrm>
            <a:off x="1571604" y="5764429"/>
            <a:ext cx="6143668" cy="1588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med" w="med" type="stealth"/>
          </a:ln>
        </p:spPr>
      </p:cxnSp>
      <p:sp>
        <p:nvSpPr>
          <p:cNvPr id="210" name="Google Shape;210;p8"/>
          <p:cNvSpPr/>
          <p:nvPr/>
        </p:nvSpPr>
        <p:spPr>
          <a:xfrm>
            <a:off x="285720" y="2979141"/>
            <a:ext cx="214314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fr-FR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% d’informations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fr-FR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</a:t>
            </a:r>
            <a:r>
              <a:rPr b="0" i="0" lang="fr-FR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émorisées</a:t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fr-FR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et utilisables</a:t>
            </a:r>
            <a:endParaRPr/>
          </a:p>
        </p:txBody>
      </p:sp>
      <p:sp>
        <p:nvSpPr>
          <p:cNvPr id="211" name="Google Shape;211;p8"/>
          <p:cNvSpPr/>
          <p:nvPr/>
        </p:nvSpPr>
        <p:spPr>
          <a:xfrm>
            <a:off x="1571604" y="3898005"/>
            <a:ext cx="1214446" cy="2031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FR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100 -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FR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75  -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FR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50  -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FR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25  -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fr-FR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0    -</a:t>
            </a:r>
            <a:endParaRPr/>
          </a:p>
        </p:txBody>
      </p:sp>
      <p:sp>
        <p:nvSpPr>
          <p:cNvPr id="212" name="Google Shape;212;p8"/>
          <p:cNvSpPr/>
          <p:nvPr/>
        </p:nvSpPr>
        <p:spPr>
          <a:xfrm>
            <a:off x="3071802" y="5835867"/>
            <a:ext cx="4357718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fr-FR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 heures</a:t>
            </a:r>
            <a:r>
              <a:rPr b="0" i="0" lang="fr-FR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</a:t>
            </a:r>
            <a:r>
              <a:rPr b="0" i="0" lang="fr-FR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</a:t>
            </a:r>
            <a:r>
              <a:rPr b="0" i="0" lang="fr-FR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24 heures   	 1 semaine</a:t>
            </a:r>
            <a:endParaRPr/>
          </a:p>
        </p:txBody>
      </p:sp>
      <p:sp>
        <p:nvSpPr>
          <p:cNvPr id="213" name="Google Shape;213;p8"/>
          <p:cNvSpPr/>
          <p:nvPr/>
        </p:nvSpPr>
        <p:spPr>
          <a:xfrm>
            <a:off x="7072330" y="5264363"/>
            <a:ext cx="1785982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fr-FR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Durée</a:t>
            </a:r>
            <a:endParaRPr/>
          </a:p>
        </p:txBody>
      </p:sp>
      <p:sp>
        <p:nvSpPr>
          <p:cNvPr id="214" name="Google Shape;214;p8"/>
          <p:cNvSpPr/>
          <p:nvPr/>
        </p:nvSpPr>
        <p:spPr>
          <a:xfrm>
            <a:off x="0" y="350105"/>
            <a:ext cx="9144000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fr-FR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0" i="0" lang="fr-FR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 Courbe de l’oubli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15" name="Google Shape;215;p8"/>
          <p:cNvCxnSpPr/>
          <p:nvPr/>
        </p:nvCxnSpPr>
        <p:spPr>
          <a:xfrm flipH="1" rot="10800000">
            <a:off x="2357422" y="3643314"/>
            <a:ext cx="1143008" cy="428628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16" name="Google Shape;216;p8"/>
          <p:cNvCxnSpPr/>
          <p:nvPr/>
        </p:nvCxnSpPr>
        <p:spPr>
          <a:xfrm flipH="1" rot="-5400000">
            <a:off x="3500430" y="3643314"/>
            <a:ext cx="1785950" cy="1785950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17" name="Google Shape;217;p8"/>
          <p:cNvCxnSpPr/>
          <p:nvPr/>
        </p:nvCxnSpPr>
        <p:spPr>
          <a:xfrm>
            <a:off x="5286380" y="5429264"/>
            <a:ext cx="1785950" cy="142876"/>
          </a:xfrm>
          <a:prstGeom prst="straightConnector1">
            <a:avLst/>
          </a:prstGeom>
          <a:noFill/>
          <a:ln cap="flat" cmpd="sng" w="9525">
            <a:solidFill>
              <a:srgbClr val="4A7DB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18" name="Google Shape;218;p8"/>
          <p:cNvSpPr/>
          <p:nvPr/>
        </p:nvSpPr>
        <p:spPr>
          <a:xfrm>
            <a:off x="2143108" y="3429000"/>
            <a:ext cx="1714512" cy="928694"/>
          </a:xfrm>
          <a:prstGeom prst="roundRect">
            <a:avLst>
              <a:gd fmla="val 16667" name="adj"/>
            </a:avLst>
          </a:prstGeom>
          <a:noFill/>
          <a:ln cap="flat" cmpd="sng" w="25400">
            <a:solidFill>
              <a:srgbClr val="395E8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9" name="Google Shape;219;p8"/>
          <p:cNvSpPr/>
          <p:nvPr/>
        </p:nvSpPr>
        <p:spPr>
          <a:xfrm>
            <a:off x="2928926" y="2214554"/>
            <a:ext cx="5500726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Travail en « arrière plan » du cerveau</a:t>
            </a:r>
            <a:r>
              <a:rPr b="1" i="0" lang="fr-FR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pour créer des liens logiques entre les informations mémorisées</a:t>
            </a:r>
            <a:endParaRPr b="1" i="0" sz="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hèm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2015-09-07T09:29:28Z</dcterms:created>
  <dc:creator>Emmanuel Allard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0x010100948A44C936C74B4D9FAD2BD15261EA87</vt:lpwstr>
  </property>
</Properties>
</file>