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6858000" cx="9144000"/>
  <p:notesSz cx="709930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35" roundtripDataSignature="AMtx7mgmIY/TquXasCyg2CEnPdbhSGJA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5C22A5-9430-4300-8CEE-C2D5DF692FB3}">
  <a:tblStyle styleId="{4E5C22A5-9430-4300-8CEE-C2D5DF692FB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customschemas.google.com/relationships/presentationmetadata" Target="metadata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</a:rPr>
              <a:t>Déroulé 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fr-FR" sz="1800">
                <a:solidFill>
                  <a:srgbClr val="000000"/>
                </a:solidFill>
              </a:rPr>
              <a:t>Présentation du module</a:t>
            </a:r>
            <a:r>
              <a:rPr lang="fr-FR" sz="1800">
                <a:solidFill>
                  <a:srgbClr val="000000"/>
                </a:solidFill>
              </a:rPr>
              <a:t>, des objectifs de chimie et des TP (consignes de sécurité…)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000000"/>
                </a:solidFill>
              </a:rPr>
              <a:t>	🡪  : </a:t>
            </a:r>
            <a:r>
              <a:rPr b="1" lang="fr-FR" sz="1800">
                <a:solidFill>
                  <a:srgbClr val="E36C09"/>
                </a:solidFill>
              </a:rPr>
              <a:t>5 min max : diapo 1à5 </a:t>
            </a:r>
            <a:r>
              <a:rPr lang="fr-FR" sz="1800">
                <a:solidFill>
                  <a:srgbClr val="000000"/>
                </a:solidFill>
              </a:rPr>
              <a:t>(le diaporama sera sur ecampus, donc on peut aller vite)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lang="fr-FR" sz="1800">
                <a:solidFill>
                  <a:srgbClr val="000000"/>
                </a:solidFill>
              </a:rPr>
              <a:t> </a:t>
            </a:r>
            <a:r>
              <a:rPr b="1" lang="fr-FR" sz="1800">
                <a:solidFill>
                  <a:srgbClr val="000000"/>
                </a:solidFill>
              </a:rPr>
              <a:t>Présenter le fonctionnement des TP de chimie </a:t>
            </a:r>
            <a:r>
              <a:rPr lang="fr-FR" sz="1800">
                <a:solidFill>
                  <a:srgbClr val="000000"/>
                </a:solidFill>
              </a:rPr>
              <a:t>: </a:t>
            </a:r>
            <a:r>
              <a:rPr b="1" lang="fr-FR" sz="1800">
                <a:solidFill>
                  <a:srgbClr val="E36C09"/>
                </a:solidFill>
              </a:rPr>
              <a:t>10 min max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b="1" lang="fr-FR" sz="1800">
                <a:solidFill>
                  <a:srgbClr val="000000"/>
                </a:solidFill>
              </a:rPr>
              <a:t>Préparation d’une séance de TP </a:t>
            </a:r>
            <a:r>
              <a:rPr lang="fr-FR" sz="1800">
                <a:solidFill>
                  <a:srgbClr val="000000"/>
                </a:solidFill>
              </a:rPr>
              <a:t>: Préparation du TP1 (Distribuer les fascicules de TP de MTCB chimie)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Préparer les calculs 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théorie : revoir le cours correspondant : TP1 : la conductimétrie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feuille de route :.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4"/>
            </a:pPr>
            <a:r>
              <a:rPr b="1" lang="fr-FR" sz="1800">
                <a:solidFill>
                  <a:srgbClr val="000000"/>
                </a:solidFill>
              </a:rPr>
              <a:t>Interroger les étudiants </a:t>
            </a:r>
            <a:r>
              <a:rPr lang="fr-FR" sz="1800">
                <a:solidFill>
                  <a:srgbClr val="000000"/>
                </a:solidFill>
              </a:rPr>
              <a:t>sur les difficultés qu’ils rencontrent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9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9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0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0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1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11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2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12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3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13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4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14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5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15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6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16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17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17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8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18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255389fa79_0_5:notes"/>
          <p:cNvSpPr/>
          <p:nvPr>
            <p:ph idx="2" type="sldImg"/>
          </p:nvPr>
        </p:nvSpPr>
        <p:spPr>
          <a:xfrm>
            <a:off x="992188" y="768350"/>
            <a:ext cx="5115000" cy="3837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4" name="Google Shape;94;g2255389fa79_0_5:notes"/>
          <p:cNvSpPr txBox="1"/>
          <p:nvPr>
            <p:ph idx="1" type="body"/>
          </p:nvPr>
        </p:nvSpPr>
        <p:spPr>
          <a:xfrm>
            <a:off x="711200" y="4860925"/>
            <a:ext cx="5676900" cy="46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</a:rPr>
              <a:t>Déroulé 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fr-FR" sz="1800">
                <a:solidFill>
                  <a:srgbClr val="000000"/>
                </a:solidFill>
              </a:rPr>
              <a:t>Présentation du module</a:t>
            </a:r>
            <a:r>
              <a:rPr lang="fr-FR" sz="1800">
                <a:solidFill>
                  <a:srgbClr val="000000"/>
                </a:solidFill>
              </a:rPr>
              <a:t>, des objectifs de chimie et des TP (consignes de sécurité…)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000000"/>
                </a:solidFill>
              </a:rPr>
              <a:t>	🡪  : </a:t>
            </a:r>
            <a:r>
              <a:rPr b="1" lang="fr-FR" sz="1800">
                <a:solidFill>
                  <a:srgbClr val="E36C09"/>
                </a:solidFill>
              </a:rPr>
              <a:t>5 min max : diapo 1à5 </a:t>
            </a:r>
            <a:r>
              <a:rPr lang="fr-FR" sz="1800">
                <a:solidFill>
                  <a:srgbClr val="000000"/>
                </a:solidFill>
              </a:rPr>
              <a:t>(le diaporama sera sur ecampus, donc on peut aller vite)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lang="fr-FR" sz="1800">
                <a:solidFill>
                  <a:srgbClr val="000000"/>
                </a:solidFill>
              </a:rPr>
              <a:t> </a:t>
            </a:r>
            <a:r>
              <a:rPr b="1" lang="fr-FR" sz="1800">
                <a:solidFill>
                  <a:srgbClr val="000000"/>
                </a:solidFill>
              </a:rPr>
              <a:t>Présenter le fonctionnement des TP de chimie </a:t>
            </a:r>
            <a:r>
              <a:rPr lang="fr-FR" sz="1800">
                <a:solidFill>
                  <a:srgbClr val="000000"/>
                </a:solidFill>
              </a:rPr>
              <a:t>: </a:t>
            </a:r>
            <a:r>
              <a:rPr b="1" lang="fr-FR" sz="1800">
                <a:solidFill>
                  <a:srgbClr val="E36C09"/>
                </a:solidFill>
              </a:rPr>
              <a:t>10 min max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b="1" lang="fr-FR" sz="1800">
                <a:solidFill>
                  <a:srgbClr val="000000"/>
                </a:solidFill>
              </a:rPr>
              <a:t>Préparation d’une séance de TP </a:t>
            </a:r>
            <a:r>
              <a:rPr lang="fr-FR" sz="1800">
                <a:solidFill>
                  <a:srgbClr val="000000"/>
                </a:solidFill>
              </a:rPr>
              <a:t>: Préparation du TP1 (Distribuer les fascicules de TP de MTCB chimie)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Préparer les calculs 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théorie : revoir le cours correspondant : TP1 : la conductimétrie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feuille de route :.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4"/>
            </a:pPr>
            <a:r>
              <a:rPr b="1" lang="fr-FR" sz="1800">
                <a:solidFill>
                  <a:srgbClr val="000000"/>
                </a:solidFill>
              </a:rPr>
              <a:t>Interroger les étudiants </a:t>
            </a:r>
            <a:r>
              <a:rPr lang="fr-FR" sz="1800">
                <a:solidFill>
                  <a:srgbClr val="000000"/>
                </a:solidFill>
              </a:rPr>
              <a:t>sur les difficultés qu’ils rencontrent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2255389fa79_0_5:notes"/>
          <p:cNvSpPr txBox="1"/>
          <p:nvPr>
            <p:ph idx="12" type="sldNum"/>
          </p:nvPr>
        </p:nvSpPr>
        <p:spPr>
          <a:xfrm>
            <a:off x="4021138" y="9720263"/>
            <a:ext cx="3076500" cy="5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9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19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0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0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21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1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22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2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23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3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4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4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25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25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6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26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27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27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8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3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3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3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3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creativecommons.org/licenses/by-nc-sa/4.0/" TargetMode="External"/><Relationship Id="rId5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Relationship Id="rId4" Type="http://schemas.openxmlformats.org/officeDocument/2006/relationships/image" Target="../media/image1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Relationship Id="rId4" Type="http://schemas.openxmlformats.org/officeDocument/2006/relationships/image" Target="../media/image1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Relationship Id="rId4" Type="http://schemas.openxmlformats.org/officeDocument/2006/relationships/image" Target="../media/image1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Relationship Id="rId4" Type="http://schemas.openxmlformats.org/officeDocument/2006/relationships/image" Target="../media/image1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Relationship Id="rId4" Type="http://schemas.openxmlformats.org/officeDocument/2006/relationships/image" Target="../media/image17.png"/><Relationship Id="rId5" Type="http://schemas.openxmlformats.org/officeDocument/2006/relationships/image" Target="../media/image1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Relationship Id="rId4" Type="http://schemas.openxmlformats.org/officeDocument/2006/relationships/image" Target="../media/image1.jpg"/><Relationship Id="rId5" Type="http://schemas.openxmlformats.org/officeDocument/2006/relationships/image" Target="../media/image1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Relationship Id="rId4" Type="http://schemas.openxmlformats.org/officeDocument/2006/relationships/image" Target="../media/image1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jpg"/><Relationship Id="rId4" Type="http://schemas.openxmlformats.org/officeDocument/2006/relationships/image" Target="../media/image11.png"/><Relationship Id="rId5" Type="http://schemas.openxmlformats.org/officeDocument/2006/relationships/image" Target="../media/image18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jpg"/><Relationship Id="rId4" Type="http://schemas.openxmlformats.org/officeDocument/2006/relationships/image" Target="../media/image11.png"/><Relationship Id="rId5" Type="http://schemas.openxmlformats.org/officeDocument/2006/relationships/image" Target="../media/image18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1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404150" y="2196525"/>
            <a:ext cx="6335700" cy="2984400"/>
          </a:xfrm>
          <a:prstGeom prst="rect">
            <a:avLst/>
          </a:prstGeom>
          <a:noFill/>
          <a:ln cap="flat" cmpd="sng" w="9525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Conception : 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Olivier Colin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Patrick Diter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Dominique Vichard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Ce document est mis à disposition selon les termes de la </a:t>
            </a:r>
            <a:r>
              <a:rPr lang="fr-FR" sz="1450">
                <a:solidFill>
                  <a:srgbClr val="049CCF"/>
                </a:solidFill>
                <a:highlight>
                  <a:srgbClr val="FFFFFF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Creative Commons Attribution - Pas d’Utilisation Commerciale - Partage dans les Mêmes Conditions 4.0 International</a:t>
            </a: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.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fr-FR" sz="1450" u="sng">
                <a:solidFill>
                  <a:srgbClr val="0097A7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https://creativecommons.org/licenses/by-nc-sa/4.0/</a:t>
            </a:r>
            <a:endParaRPr b="1" sz="2800">
              <a:solidFill>
                <a:srgbClr val="C00000"/>
              </a:solidFill>
            </a:endParaRPr>
          </a:p>
        </p:txBody>
      </p:sp>
      <p:sp>
        <p:nvSpPr>
          <p:cNvPr id="90" name="Google Shape;9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" y="-10800"/>
            <a:ext cx="2697437" cy="14566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0" y="350105"/>
            <a:ext cx="91440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 </a:t>
            </a:r>
            <a:r>
              <a:rPr lang="fr-FR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endParaRPr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0" name="Google Shape;26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9"/>
          <p:cNvSpPr/>
          <p:nvPr/>
        </p:nvSpPr>
        <p:spPr>
          <a:xfrm>
            <a:off x="0" y="1571612"/>
            <a:ext cx="9144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1 - Résultats</a:t>
            </a:r>
            <a:endParaRPr/>
          </a:p>
        </p:txBody>
      </p:sp>
      <p:grpSp>
        <p:nvGrpSpPr>
          <p:cNvPr id="262" name="Google Shape;262;p9"/>
          <p:cNvGrpSpPr/>
          <p:nvPr/>
        </p:nvGrpSpPr>
        <p:grpSpPr>
          <a:xfrm>
            <a:off x="4637099" y="2536165"/>
            <a:ext cx="817156" cy="532629"/>
            <a:chOff x="578582" y="3220996"/>
            <a:chExt cx="1285884" cy="857257"/>
          </a:xfrm>
        </p:grpSpPr>
        <p:sp>
          <p:nvSpPr>
            <p:cNvPr id="263" name="Google Shape;263;p9"/>
            <p:cNvSpPr/>
            <p:nvPr/>
          </p:nvSpPr>
          <p:spPr>
            <a:xfrm rot="-5198414">
              <a:off x="695714" y="355890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9"/>
            <p:cNvSpPr/>
            <p:nvPr/>
          </p:nvSpPr>
          <p:spPr>
            <a:xfrm rot="-4446423">
              <a:off x="723723" y="347104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9"/>
            <p:cNvSpPr/>
            <p:nvPr/>
          </p:nvSpPr>
          <p:spPr>
            <a:xfrm rot="-3758614">
              <a:off x="778503" y="3368053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9"/>
            <p:cNvSpPr/>
            <p:nvPr/>
          </p:nvSpPr>
          <p:spPr>
            <a:xfrm rot="-3034497">
              <a:off x="851654" y="33261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9"/>
            <p:cNvSpPr/>
            <p:nvPr/>
          </p:nvSpPr>
          <p:spPr>
            <a:xfrm rot="-2164495">
              <a:off x="926912" y="327136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9"/>
            <p:cNvSpPr/>
            <p:nvPr/>
          </p:nvSpPr>
          <p:spPr>
            <a:xfrm rot="-1061145">
              <a:off x="1014142" y="3261747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1126273" y="3273385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9"/>
            <p:cNvSpPr/>
            <p:nvPr/>
          </p:nvSpPr>
          <p:spPr>
            <a:xfrm rot="1265348">
              <a:off x="1231418" y="332803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9"/>
            <p:cNvSpPr/>
            <p:nvPr/>
          </p:nvSpPr>
          <p:spPr>
            <a:xfrm rot="2096867">
              <a:off x="1304939" y="3394059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9"/>
            <p:cNvSpPr/>
            <p:nvPr/>
          </p:nvSpPr>
          <p:spPr>
            <a:xfrm rot="3369781">
              <a:off x="1349070" y="3457021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9"/>
            <p:cNvSpPr/>
            <p:nvPr/>
          </p:nvSpPr>
          <p:spPr>
            <a:xfrm rot="4397814">
              <a:off x="1360845" y="35393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9"/>
            <p:cNvSpPr/>
            <p:nvPr/>
          </p:nvSpPr>
          <p:spPr>
            <a:xfrm rot="5400000">
              <a:off x="1340685" y="3613906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5" name="Google Shape;275;p9"/>
          <p:cNvGrpSpPr/>
          <p:nvPr/>
        </p:nvGrpSpPr>
        <p:grpSpPr>
          <a:xfrm>
            <a:off x="6500826" y="2132856"/>
            <a:ext cx="1725106" cy="1054899"/>
            <a:chOff x="3214678" y="4071942"/>
            <a:chExt cx="2714643" cy="1697841"/>
          </a:xfrm>
        </p:grpSpPr>
        <p:grpSp>
          <p:nvGrpSpPr>
            <p:cNvPr id="276" name="Google Shape;276;p9"/>
            <p:cNvGrpSpPr/>
            <p:nvPr/>
          </p:nvGrpSpPr>
          <p:grpSpPr>
            <a:xfrm>
              <a:off x="3214678" y="5000636"/>
              <a:ext cx="1285883" cy="769147"/>
              <a:chOff x="3571868" y="3429000"/>
              <a:chExt cx="1285883" cy="769147"/>
            </a:xfrm>
          </p:grpSpPr>
          <p:sp>
            <p:nvSpPr>
              <p:cNvPr id="277" name="Google Shape;277;p9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9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279;p9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9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281;p9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2" name="Google Shape;282;p9"/>
            <p:cNvGrpSpPr/>
            <p:nvPr/>
          </p:nvGrpSpPr>
          <p:grpSpPr>
            <a:xfrm>
              <a:off x="4643438" y="5000636"/>
              <a:ext cx="1285883" cy="769147"/>
              <a:chOff x="3571868" y="3429000"/>
              <a:chExt cx="1285883" cy="769147"/>
            </a:xfrm>
          </p:grpSpPr>
          <p:sp>
            <p:nvSpPr>
              <p:cNvPr id="283" name="Google Shape;283;p9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284;p9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285;p9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9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9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8" name="Google Shape;288;p9"/>
            <p:cNvGrpSpPr/>
            <p:nvPr/>
          </p:nvGrpSpPr>
          <p:grpSpPr>
            <a:xfrm>
              <a:off x="4572000" y="4071942"/>
              <a:ext cx="1285883" cy="769147"/>
              <a:chOff x="3571868" y="3429000"/>
              <a:chExt cx="1285883" cy="769147"/>
            </a:xfrm>
          </p:grpSpPr>
          <p:sp>
            <p:nvSpPr>
              <p:cNvPr id="289" name="Google Shape;289;p9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9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9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9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9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4" name="Google Shape;294;p9"/>
            <p:cNvGrpSpPr/>
            <p:nvPr/>
          </p:nvGrpSpPr>
          <p:grpSpPr>
            <a:xfrm>
              <a:off x="3214678" y="4071942"/>
              <a:ext cx="1285883" cy="769147"/>
              <a:chOff x="3571868" y="3429000"/>
              <a:chExt cx="1285883" cy="769147"/>
            </a:xfrm>
          </p:grpSpPr>
          <p:sp>
            <p:nvSpPr>
              <p:cNvPr id="295" name="Google Shape;295;p9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p9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297;p9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9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299;p9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aphicFrame>
        <p:nvGraphicFramePr>
          <p:cNvPr id="300" name="Google Shape;300;p9"/>
          <p:cNvGraphicFramePr/>
          <p:nvPr/>
        </p:nvGraphicFramePr>
        <p:xfrm>
          <a:off x="571473" y="33473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49 %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22,60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22,19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301" name="Google Shape;301;p9"/>
          <p:cNvSpPr/>
          <p:nvPr/>
        </p:nvSpPr>
        <p:spPr>
          <a:xfrm>
            <a:off x="4000496" y="3699730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9"/>
          <p:cNvSpPr/>
          <p:nvPr/>
        </p:nvSpPr>
        <p:spPr>
          <a:xfrm>
            <a:off x="395536" y="5513468"/>
            <a:ext cx="8208912" cy="918655"/>
          </a:xfrm>
          <a:prstGeom prst="roundRect">
            <a:avLst>
              <a:gd fmla="val 16667" name="adj"/>
            </a:avLst>
          </a:prstGeom>
          <a:solidFill>
            <a:srgbClr val="B80400"/>
          </a:solidFill>
          <a:ln cap="flat" cmpd="sng" w="25400">
            <a:solidFill>
              <a:srgbClr val="B804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Meilleure mémorisation dans la condition espacée que dans la condition massée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Espacement intra-session favorable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308" name="Google Shape;308;p10"/>
          <p:cNvSpPr/>
          <p:nvPr/>
        </p:nvSpPr>
        <p:spPr>
          <a:xfrm>
            <a:off x="0" y="350105"/>
            <a:ext cx="9144000" cy="21852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 </a:t>
            </a:r>
            <a:r>
              <a:rPr lang="fr-FR" sz="32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endParaRPr sz="32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9" name="Google Shape;30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10"/>
          <p:cNvSpPr/>
          <p:nvPr/>
        </p:nvSpPr>
        <p:spPr>
          <a:xfrm>
            <a:off x="0" y="1571612"/>
            <a:ext cx="9144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1 - Résultats</a:t>
            </a:r>
            <a:endParaRPr/>
          </a:p>
        </p:txBody>
      </p:sp>
      <p:grpSp>
        <p:nvGrpSpPr>
          <p:cNvPr id="311" name="Google Shape;311;p10"/>
          <p:cNvGrpSpPr/>
          <p:nvPr/>
        </p:nvGrpSpPr>
        <p:grpSpPr>
          <a:xfrm>
            <a:off x="4637099" y="2464157"/>
            <a:ext cx="817156" cy="532629"/>
            <a:chOff x="578582" y="3220996"/>
            <a:chExt cx="1285884" cy="857257"/>
          </a:xfrm>
        </p:grpSpPr>
        <p:sp>
          <p:nvSpPr>
            <p:cNvPr id="312" name="Google Shape;312;p10"/>
            <p:cNvSpPr/>
            <p:nvPr/>
          </p:nvSpPr>
          <p:spPr>
            <a:xfrm rot="-5198414">
              <a:off x="695714" y="355890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0"/>
            <p:cNvSpPr/>
            <p:nvPr/>
          </p:nvSpPr>
          <p:spPr>
            <a:xfrm rot="-4446423">
              <a:off x="723723" y="347104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0"/>
            <p:cNvSpPr/>
            <p:nvPr/>
          </p:nvSpPr>
          <p:spPr>
            <a:xfrm rot="-3758614">
              <a:off x="778503" y="3368053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0"/>
            <p:cNvSpPr/>
            <p:nvPr/>
          </p:nvSpPr>
          <p:spPr>
            <a:xfrm rot="-3034497">
              <a:off x="851654" y="33261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0"/>
            <p:cNvSpPr/>
            <p:nvPr/>
          </p:nvSpPr>
          <p:spPr>
            <a:xfrm rot="-2164495">
              <a:off x="926912" y="327136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0"/>
            <p:cNvSpPr/>
            <p:nvPr/>
          </p:nvSpPr>
          <p:spPr>
            <a:xfrm rot="-1061145">
              <a:off x="1014142" y="3261747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0"/>
            <p:cNvSpPr/>
            <p:nvPr/>
          </p:nvSpPr>
          <p:spPr>
            <a:xfrm>
              <a:off x="1126273" y="3273385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10"/>
            <p:cNvSpPr/>
            <p:nvPr/>
          </p:nvSpPr>
          <p:spPr>
            <a:xfrm rot="1265348">
              <a:off x="1231418" y="332803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0"/>
            <p:cNvSpPr/>
            <p:nvPr/>
          </p:nvSpPr>
          <p:spPr>
            <a:xfrm rot="2096867">
              <a:off x="1304939" y="3394059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0"/>
            <p:cNvSpPr/>
            <p:nvPr/>
          </p:nvSpPr>
          <p:spPr>
            <a:xfrm rot="3369781">
              <a:off x="1349070" y="3457021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10"/>
            <p:cNvSpPr/>
            <p:nvPr/>
          </p:nvSpPr>
          <p:spPr>
            <a:xfrm rot="4397814">
              <a:off x="1360845" y="35393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0"/>
            <p:cNvSpPr/>
            <p:nvPr/>
          </p:nvSpPr>
          <p:spPr>
            <a:xfrm rot="5400000">
              <a:off x="1340685" y="3613906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4" name="Google Shape;324;p10"/>
          <p:cNvGrpSpPr/>
          <p:nvPr/>
        </p:nvGrpSpPr>
        <p:grpSpPr>
          <a:xfrm>
            <a:off x="6500826" y="2060848"/>
            <a:ext cx="1725106" cy="1054899"/>
            <a:chOff x="3214678" y="4071942"/>
            <a:chExt cx="2714643" cy="1697841"/>
          </a:xfrm>
        </p:grpSpPr>
        <p:grpSp>
          <p:nvGrpSpPr>
            <p:cNvPr id="325" name="Google Shape;325;p10"/>
            <p:cNvGrpSpPr/>
            <p:nvPr/>
          </p:nvGrpSpPr>
          <p:grpSpPr>
            <a:xfrm>
              <a:off x="3214678" y="5000636"/>
              <a:ext cx="1285883" cy="769147"/>
              <a:chOff x="3571868" y="3429000"/>
              <a:chExt cx="1285883" cy="769147"/>
            </a:xfrm>
          </p:grpSpPr>
          <p:sp>
            <p:nvSpPr>
              <p:cNvPr id="326" name="Google Shape;326;p10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10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10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10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Google Shape;330;p10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1" name="Google Shape;331;p10"/>
            <p:cNvGrpSpPr/>
            <p:nvPr/>
          </p:nvGrpSpPr>
          <p:grpSpPr>
            <a:xfrm>
              <a:off x="4643438" y="5000636"/>
              <a:ext cx="1285883" cy="769147"/>
              <a:chOff x="3571868" y="3429000"/>
              <a:chExt cx="1285883" cy="769147"/>
            </a:xfrm>
          </p:grpSpPr>
          <p:sp>
            <p:nvSpPr>
              <p:cNvPr id="332" name="Google Shape;332;p10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10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10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10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10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7" name="Google Shape;337;p10"/>
            <p:cNvGrpSpPr/>
            <p:nvPr/>
          </p:nvGrpSpPr>
          <p:grpSpPr>
            <a:xfrm>
              <a:off x="4572000" y="4071942"/>
              <a:ext cx="1285883" cy="769147"/>
              <a:chOff x="3571868" y="3429000"/>
              <a:chExt cx="1285883" cy="769147"/>
            </a:xfrm>
          </p:grpSpPr>
          <p:sp>
            <p:nvSpPr>
              <p:cNvPr id="338" name="Google Shape;338;p10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10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10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10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10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3" name="Google Shape;343;p10"/>
            <p:cNvGrpSpPr/>
            <p:nvPr/>
          </p:nvGrpSpPr>
          <p:grpSpPr>
            <a:xfrm>
              <a:off x="3214678" y="4071942"/>
              <a:ext cx="1285883" cy="769147"/>
              <a:chOff x="3571868" y="3429000"/>
              <a:chExt cx="1285883" cy="769147"/>
            </a:xfrm>
          </p:grpSpPr>
          <p:sp>
            <p:nvSpPr>
              <p:cNvPr id="344" name="Google Shape;344;p10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10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10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10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10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aphicFrame>
        <p:nvGraphicFramePr>
          <p:cNvPr id="349" name="Google Shape;349;p10"/>
          <p:cNvGraphicFramePr/>
          <p:nvPr/>
        </p:nvGraphicFramePr>
        <p:xfrm>
          <a:off x="571473" y="327529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49 %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22,60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22,19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350" name="Google Shape;350;p10"/>
          <p:cNvSpPr/>
          <p:nvPr/>
        </p:nvSpPr>
        <p:spPr>
          <a:xfrm>
            <a:off x="4000496" y="3989674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0"/>
          <p:cNvSpPr/>
          <p:nvPr/>
        </p:nvSpPr>
        <p:spPr>
          <a:xfrm>
            <a:off x="396106" y="5517232"/>
            <a:ext cx="8208912" cy="918655"/>
          </a:xfrm>
          <a:prstGeom prst="roundRect">
            <a:avLst>
              <a:gd fmla="val 16667" name="adj"/>
            </a:avLst>
          </a:prstGeom>
          <a:solidFill>
            <a:srgbClr val="B80400"/>
          </a:solidFill>
          <a:ln cap="flat" cmpd="sng" w="25400">
            <a:solidFill>
              <a:srgbClr val="B804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Les deux méthodes d’apprentissage prennent autant de temps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Organisation temporelle différente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357" name="Google Shape;357;p11"/>
          <p:cNvSpPr/>
          <p:nvPr/>
        </p:nvSpPr>
        <p:spPr>
          <a:xfrm>
            <a:off x="0" y="350105"/>
            <a:ext cx="9144000" cy="21852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 </a:t>
            </a:r>
            <a:r>
              <a:rPr lang="fr-FR" sz="32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endParaRPr sz="32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8" name="Google Shape;35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11"/>
          <p:cNvSpPr/>
          <p:nvPr/>
        </p:nvSpPr>
        <p:spPr>
          <a:xfrm>
            <a:off x="0" y="1571612"/>
            <a:ext cx="9144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1 - Résultats</a:t>
            </a:r>
            <a:endParaRPr/>
          </a:p>
        </p:txBody>
      </p:sp>
      <p:grpSp>
        <p:nvGrpSpPr>
          <p:cNvPr id="360" name="Google Shape;360;p11"/>
          <p:cNvGrpSpPr/>
          <p:nvPr/>
        </p:nvGrpSpPr>
        <p:grpSpPr>
          <a:xfrm>
            <a:off x="4637099" y="2464157"/>
            <a:ext cx="817156" cy="532629"/>
            <a:chOff x="578582" y="3220996"/>
            <a:chExt cx="1285884" cy="857257"/>
          </a:xfrm>
        </p:grpSpPr>
        <p:sp>
          <p:nvSpPr>
            <p:cNvPr id="361" name="Google Shape;361;p11"/>
            <p:cNvSpPr/>
            <p:nvPr/>
          </p:nvSpPr>
          <p:spPr>
            <a:xfrm rot="-5198414">
              <a:off x="695714" y="355890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1"/>
            <p:cNvSpPr/>
            <p:nvPr/>
          </p:nvSpPr>
          <p:spPr>
            <a:xfrm rot="-4446423">
              <a:off x="723723" y="347104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1"/>
            <p:cNvSpPr/>
            <p:nvPr/>
          </p:nvSpPr>
          <p:spPr>
            <a:xfrm rot="-3758614">
              <a:off x="778503" y="3368053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1"/>
            <p:cNvSpPr/>
            <p:nvPr/>
          </p:nvSpPr>
          <p:spPr>
            <a:xfrm rot="-3034497">
              <a:off x="851654" y="33261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11"/>
            <p:cNvSpPr/>
            <p:nvPr/>
          </p:nvSpPr>
          <p:spPr>
            <a:xfrm rot="-2164495">
              <a:off x="926912" y="327136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1"/>
            <p:cNvSpPr/>
            <p:nvPr/>
          </p:nvSpPr>
          <p:spPr>
            <a:xfrm rot="-1061145">
              <a:off x="1014142" y="3261747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11"/>
            <p:cNvSpPr/>
            <p:nvPr/>
          </p:nvSpPr>
          <p:spPr>
            <a:xfrm>
              <a:off x="1126273" y="3273385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1"/>
            <p:cNvSpPr/>
            <p:nvPr/>
          </p:nvSpPr>
          <p:spPr>
            <a:xfrm rot="1265348">
              <a:off x="1231418" y="332803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1"/>
            <p:cNvSpPr/>
            <p:nvPr/>
          </p:nvSpPr>
          <p:spPr>
            <a:xfrm rot="2096867">
              <a:off x="1304939" y="3394059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11"/>
            <p:cNvSpPr/>
            <p:nvPr/>
          </p:nvSpPr>
          <p:spPr>
            <a:xfrm rot="3369781">
              <a:off x="1349070" y="3457021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1"/>
            <p:cNvSpPr/>
            <p:nvPr/>
          </p:nvSpPr>
          <p:spPr>
            <a:xfrm rot="4397814">
              <a:off x="1360845" y="35393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1"/>
            <p:cNvSpPr/>
            <p:nvPr/>
          </p:nvSpPr>
          <p:spPr>
            <a:xfrm rot="5400000">
              <a:off x="1340685" y="3613906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11"/>
          <p:cNvGrpSpPr/>
          <p:nvPr/>
        </p:nvGrpSpPr>
        <p:grpSpPr>
          <a:xfrm>
            <a:off x="6500826" y="2060848"/>
            <a:ext cx="1725106" cy="1054899"/>
            <a:chOff x="3214678" y="4071942"/>
            <a:chExt cx="2714643" cy="1697841"/>
          </a:xfrm>
        </p:grpSpPr>
        <p:grpSp>
          <p:nvGrpSpPr>
            <p:cNvPr id="374" name="Google Shape;374;p11"/>
            <p:cNvGrpSpPr/>
            <p:nvPr/>
          </p:nvGrpSpPr>
          <p:grpSpPr>
            <a:xfrm>
              <a:off x="3214678" y="5000636"/>
              <a:ext cx="1285883" cy="769147"/>
              <a:chOff x="3571868" y="3429000"/>
              <a:chExt cx="1285883" cy="769147"/>
            </a:xfrm>
          </p:grpSpPr>
          <p:sp>
            <p:nvSpPr>
              <p:cNvPr id="375" name="Google Shape;375;p11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11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11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11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11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0" name="Google Shape;380;p11"/>
            <p:cNvGrpSpPr/>
            <p:nvPr/>
          </p:nvGrpSpPr>
          <p:grpSpPr>
            <a:xfrm>
              <a:off x="4643438" y="5000636"/>
              <a:ext cx="1285883" cy="769147"/>
              <a:chOff x="3571868" y="3429000"/>
              <a:chExt cx="1285883" cy="769147"/>
            </a:xfrm>
          </p:grpSpPr>
          <p:sp>
            <p:nvSpPr>
              <p:cNvPr id="381" name="Google Shape;381;p11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11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11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11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11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6" name="Google Shape;386;p11"/>
            <p:cNvGrpSpPr/>
            <p:nvPr/>
          </p:nvGrpSpPr>
          <p:grpSpPr>
            <a:xfrm>
              <a:off x="4572000" y="4071942"/>
              <a:ext cx="1285883" cy="769147"/>
              <a:chOff x="3571868" y="3429000"/>
              <a:chExt cx="1285883" cy="769147"/>
            </a:xfrm>
          </p:grpSpPr>
          <p:sp>
            <p:nvSpPr>
              <p:cNvPr id="387" name="Google Shape;387;p11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11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11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11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11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2" name="Google Shape;392;p11"/>
            <p:cNvGrpSpPr/>
            <p:nvPr/>
          </p:nvGrpSpPr>
          <p:grpSpPr>
            <a:xfrm>
              <a:off x="3214678" y="4071942"/>
              <a:ext cx="1285883" cy="769147"/>
              <a:chOff x="3571868" y="3429000"/>
              <a:chExt cx="1285883" cy="769147"/>
            </a:xfrm>
          </p:grpSpPr>
          <p:sp>
            <p:nvSpPr>
              <p:cNvPr id="393" name="Google Shape;393;p11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11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11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11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11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aphicFrame>
        <p:nvGraphicFramePr>
          <p:cNvPr id="398" name="Google Shape;398;p11"/>
          <p:cNvGraphicFramePr/>
          <p:nvPr/>
        </p:nvGraphicFramePr>
        <p:xfrm>
          <a:off x="571473" y="327529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49 %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401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22,60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22,19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399" name="Google Shape;399;p11"/>
          <p:cNvSpPr/>
          <p:nvPr/>
        </p:nvSpPr>
        <p:spPr>
          <a:xfrm>
            <a:off x="4000496" y="4656556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11"/>
          <p:cNvSpPr/>
          <p:nvPr/>
        </p:nvSpPr>
        <p:spPr>
          <a:xfrm>
            <a:off x="396106" y="5517232"/>
            <a:ext cx="8208912" cy="918655"/>
          </a:xfrm>
          <a:prstGeom prst="roundRect">
            <a:avLst>
              <a:gd fmla="val 16667" name="adj"/>
            </a:avLst>
          </a:prstGeom>
          <a:solidFill>
            <a:srgbClr val="B80400"/>
          </a:solidFill>
          <a:ln cap="flat" cmpd="sng" w="25400">
            <a:solidFill>
              <a:srgbClr val="B804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Organisation massée populaire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Donne l’illusion d’une mémorisation plus importante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406" name="Google Shape;406;p12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b="1"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b="1"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7" name="Google Shape;40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Google Shape;408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034" y="2214554"/>
            <a:ext cx="7775495" cy="2687648"/>
          </a:xfrm>
          <a:prstGeom prst="rect">
            <a:avLst/>
          </a:prstGeom>
          <a:noFill/>
          <a:ln>
            <a:noFill/>
          </a:ln>
        </p:spPr>
      </p:pic>
      <p:sp>
        <p:nvSpPr>
          <p:cNvPr id="409" name="Google Shape;409;p12"/>
          <p:cNvSpPr/>
          <p:nvPr/>
        </p:nvSpPr>
        <p:spPr>
          <a:xfrm>
            <a:off x="3857620" y="1571612"/>
            <a:ext cx="13997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410" name="Google Shape;410;p12"/>
          <p:cNvSpPr/>
          <p:nvPr/>
        </p:nvSpPr>
        <p:spPr>
          <a:xfrm>
            <a:off x="179512" y="1355389"/>
            <a:ext cx="3384376" cy="801778"/>
          </a:xfrm>
          <a:prstGeom prst="wedgeEllipseCallout">
            <a:avLst>
              <a:gd fmla="val 137513" name="adj1"/>
              <a:gd fmla="val -70838" name="adj2"/>
            </a:avLst>
          </a:prstGeom>
          <a:solidFill>
            <a:srgbClr val="9F5FCF"/>
          </a:solidFill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 2 séances de travail séparées de 24h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416" name="Google Shape;416;p13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7" name="Google Shape;41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034" y="2214554"/>
            <a:ext cx="7775495" cy="2687648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/>
          <p:nvPr/>
        </p:nvSpPr>
        <p:spPr>
          <a:xfrm>
            <a:off x="3857620" y="1571612"/>
            <a:ext cx="13997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420" name="Google Shape;420;p13"/>
          <p:cNvSpPr/>
          <p:nvPr/>
        </p:nvSpPr>
        <p:spPr>
          <a:xfrm>
            <a:off x="571472" y="2571744"/>
            <a:ext cx="1428760" cy="1357322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13"/>
          <p:cNvSpPr/>
          <p:nvPr/>
        </p:nvSpPr>
        <p:spPr>
          <a:xfrm>
            <a:off x="1643042" y="4919008"/>
            <a:ext cx="571504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Condition espacée </a:t>
            </a:r>
            <a:r>
              <a:rPr b="1" lang="fr-FR" sz="20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intra-session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flashcards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seul paquet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2 passages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 cartes entre deux passages sur une même carte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3"/>
          <p:cNvSpPr/>
          <p:nvPr/>
        </p:nvSpPr>
        <p:spPr>
          <a:xfrm>
            <a:off x="6179840" y="5195626"/>
            <a:ext cx="2880320" cy="700340"/>
          </a:xfrm>
          <a:prstGeom prst="cloudCallout">
            <a:avLst>
              <a:gd fmla="val -48238" name="adj1"/>
              <a:gd fmla="val -56978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Pendant la séance de travail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428" name="Google Shape;42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034" y="2214554"/>
            <a:ext cx="7775495" cy="2687648"/>
          </a:xfrm>
          <a:prstGeom prst="rect">
            <a:avLst/>
          </a:prstGeom>
          <a:noFill/>
          <a:ln>
            <a:noFill/>
          </a:ln>
        </p:spPr>
      </p:pic>
      <p:sp>
        <p:nvSpPr>
          <p:cNvPr id="430" name="Google Shape;430;p14"/>
          <p:cNvSpPr/>
          <p:nvPr/>
        </p:nvSpPr>
        <p:spPr>
          <a:xfrm>
            <a:off x="3857620" y="1571612"/>
            <a:ext cx="13997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431" name="Google Shape;431;p14"/>
          <p:cNvSpPr/>
          <p:nvPr/>
        </p:nvSpPr>
        <p:spPr>
          <a:xfrm>
            <a:off x="571472" y="2571744"/>
            <a:ext cx="1428760" cy="1357322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14"/>
          <p:cNvSpPr/>
          <p:nvPr/>
        </p:nvSpPr>
        <p:spPr>
          <a:xfrm>
            <a:off x="2143108" y="2571744"/>
            <a:ext cx="1428760" cy="1357322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14"/>
          <p:cNvSpPr/>
          <p:nvPr/>
        </p:nvSpPr>
        <p:spPr>
          <a:xfrm>
            <a:off x="3643306" y="2571744"/>
            <a:ext cx="1428760" cy="1357322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14"/>
          <p:cNvSpPr/>
          <p:nvPr/>
        </p:nvSpPr>
        <p:spPr>
          <a:xfrm>
            <a:off x="5214942" y="2571744"/>
            <a:ext cx="1357322" cy="1357322"/>
          </a:xfrm>
          <a:prstGeom prst="rect">
            <a:avLst/>
          </a:prstGeom>
          <a:noFill/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14"/>
          <p:cNvSpPr/>
          <p:nvPr/>
        </p:nvSpPr>
        <p:spPr>
          <a:xfrm>
            <a:off x="2285984" y="5034519"/>
            <a:ext cx="4929222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Condition espacée </a:t>
            </a:r>
            <a:r>
              <a:rPr b="1" lang="fr-FR" sz="20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inter-session</a:t>
            </a:r>
            <a:endParaRPr b="1" sz="20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flashcards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seul paquet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Sessions d’apprentissage espacées de </a:t>
            </a:r>
            <a:r>
              <a:rPr b="1" lang="fr-FR" sz="20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24h</a:t>
            </a:r>
            <a:endParaRPr/>
          </a:p>
        </p:txBody>
      </p:sp>
      <p:sp>
        <p:nvSpPr>
          <p:cNvPr id="436" name="Google Shape;436;p14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14"/>
          <p:cNvSpPr/>
          <p:nvPr/>
        </p:nvSpPr>
        <p:spPr>
          <a:xfrm>
            <a:off x="107504" y="5127495"/>
            <a:ext cx="2880320" cy="700340"/>
          </a:xfrm>
          <a:prstGeom prst="cloudCallout">
            <a:avLst>
              <a:gd fmla="val 32479" name="adj1"/>
              <a:gd fmla="val 86089" name="adj2"/>
            </a:avLst>
          </a:prstGeom>
          <a:solidFill>
            <a:srgbClr val="9F5FCF"/>
          </a:solidFill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Entre 2 séances de travail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443" name="Google Shape;44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Google Shape;44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034" y="2214554"/>
            <a:ext cx="7775495" cy="2687648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15"/>
          <p:cNvSpPr/>
          <p:nvPr/>
        </p:nvSpPr>
        <p:spPr>
          <a:xfrm>
            <a:off x="3857620" y="1571612"/>
            <a:ext cx="13997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446" name="Google Shape;446;p15"/>
          <p:cNvSpPr/>
          <p:nvPr/>
        </p:nvSpPr>
        <p:spPr>
          <a:xfrm>
            <a:off x="571472" y="4143380"/>
            <a:ext cx="1428760" cy="714380"/>
          </a:xfrm>
          <a:prstGeom prst="rect">
            <a:avLst/>
          </a:prstGeom>
          <a:noFill/>
          <a:ln cap="flat" cmpd="sng" w="25400">
            <a:solidFill>
              <a:srgbClr val="2F34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15"/>
          <p:cNvSpPr/>
          <p:nvPr/>
        </p:nvSpPr>
        <p:spPr>
          <a:xfrm>
            <a:off x="1071538" y="4919008"/>
            <a:ext cx="7000924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2F34F7"/>
                </a:solidFill>
                <a:latin typeface="Calibri"/>
                <a:ea typeface="Calibri"/>
                <a:cs typeface="Calibri"/>
                <a:sym typeface="Calibri"/>
              </a:rPr>
              <a:t>Condi</a:t>
            </a:r>
            <a:r>
              <a:rPr b="1" lang="fr-FR" sz="2000">
                <a:solidFill>
                  <a:srgbClr val="4F6128"/>
                </a:solidFill>
                <a:latin typeface="Calibri"/>
                <a:ea typeface="Calibri"/>
                <a:cs typeface="Calibri"/>
                <a:sym typeface="Calibri"/>
              </a:rPr>
              <a:t>tion</a:t>
            </a:r>
            <a:r>
              <a:rPr b="1" lang="fr-FR" sz="2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r-FR" sz="20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mas</a:t>
            </a:r>
            <a:r>
              <a:rPr b="1" lang="fr-FR" sz="20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sée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paquets de 5 flashcards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8 passages en une session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cartes entre deux passages sur une même carte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34F7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2F34F7"/>
                </a:solidFill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r-FR" sz="2000">
                <a:solidFill>
                  <a:srgbClr val="77933C"/>
                </a:solidFill>
                <a:latin typeface="Calibri"/>
                <a:ea typeface="Calibri"/>
                <a:cs typeface="Calibri"/>
                <a:sym typeface="Calibri"/>
              </a:rPr>
              <a:t>nouveau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r-FR" sz="20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paquet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r-FR" sz="2000">
                <a:solidFill>
                  <a:srgbClr val="31859C"/>
                </a:solidFill>
                <a:latin typeface="Calibri"/>
                <a:ea typeface="Calibri"/>
                <a:cs typeface="Calibri"/>
                <a:sym typeface="Calibri"/>
              </a:rPr>
              <a:t>chaque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</a:t>
            </a:r>
            <a:endParaRPr/>
          </a:p>
        </p:txBody>
      </p:sp>
      <p:sp>
        <p:nvSpPr>
          <p:cNvPr id="448" name="Google Shape;448;p15"/>
          <p:cNvSpPr/>
          <p:nvPr/>
        </p:nvSpPr>
        <p:spPr>
          <a:xfrm>
            <a:off x="2143108" y="4143380"/>
            <a:ext cx="1428760" cy="714380"/>
          </a:xfrm>
          <a:prstGeom prst="rect">
            <a:avLst/>
          </a:prstGeom>
          <a:noFill/>
          <a:ln cap="flat" cmpd="sng" w="25400">
            <a:solidFill>
              <a:srgbClr val="7692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15"/>
          <p:cNvSpPr/>
          <p:nvPr/>
        </p:nvSpPr>
        <p:spPr>
          <a:xfrm>
            <a:off x="3662356" y="4143380"/>
            <a:ext cx="1428760" cy="714380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15"/>
          <p:cNvSpPr/>
          <p:nvPr/>
        </p:nvSpPr>
        <p:spPr>
          <a:xfrm>
            <a:off x="5214942" y="4143380"/>
            <a:ext cx="1428760" cy="714380"/>
          </a:xfrm>
          <a:prstGeom prst="rect">
            <a:avLst/>
          </a:prstGeom>
          <a:noFill/>
          <a:ln cap="flat" cmpd="sng" w="25400">
            <a:solidFill>
              <a:srgbClr val="318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15"/>
          <p:cNvSpPr/>
          <p:nvPr/>
        </p:nvSpPr>
        <p:spPr>
          <a:xfrm>
            <a:off x="6000760" y="5172030"/>
            <a:ext cx="35719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Session de bachotage</a:t>
            </a:r>
            <a:endParaRPr sz="2000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2" name="Google Shape;452;p15"/>
          <p:cNvCxnSpPr/>
          <p:nvPr/>
        </p:nvCxnSpPr>
        <p:spPr>
          <a:xfrm rot="10800000">
            <a:off x="6572264" y="4929197"/>
            <a:ext cx="428628" cy="357190"/>
          </a:xfrm>
          <a:prstGeom prst="straightConnector1">
            <a:avLst/>
          </a:prstGeom>
          <a:noFill/>
          <a:ln cap="flat" cmpd="sng" w="19050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453" name="Google Shape;453;p15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459" name="Google Shape;45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16"/>
          <p:cNvSpPr/>
          <p:nvPr/>
        </p:nvSpPr>
        <p:spPr>
          <a:xfrm>
            <a:off x="3543036" y="1571612"/>
            <a:ext cx="24577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2 - Résultats</a:t>
            </a:r>
            <a:endParaRPr/>
          </a:p>
        </p:txBody>
      </p:sp>
      <p:graphicFrame>
        <p:nvGraphicFramePr>
          <p:cNvPr id="461" name="Google Shape;461;p16"/>
          <p:cNvGraphicFramePr/>
          <p:nvPr/>
        </p:nvGraphicFramePr>
        <p:xfrm>
          <a:off x="571472" y="22145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54 %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21 %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40,30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42,94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pic>
        <p:nvPicPr>
          <p:cNvPr id="462" name="Google Shape;46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7158" y="4580063"/>
            <a:ext cx="5143536" cy="1777895"/>
          </a:xfrm>
          <a:prstGeom prst="rect">
            <a:avLst/>
          </a:prstGeom>
          <a:noFill/>
          <a:ln>
            <a:noFill/>
          </a:ln>
        </p:spPr>
      </p:pic>
      <p:sp>
        <p:nvSpPr>
          <p:cNvPr id="463" name="Google Shape;463;p16"/>
          <p:cNvSpPr/>
          <p:nvPr/>
        </p:nvSpPr>
        <p:spPr>
          <a:xfrm>
            <a:off x="428596" y="4786322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16"/>
          <p:cNvSpPr/>
          <p:nvPr/>
        </p:nvSpPr>
        <p:spPr>
          <a:xfrm>
            <a:off x="1428728" y="4786322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16"/>
          <p:cNvSpPr/>
          <p:nvPr/>
        </p:nvSpPr>
        <p:spPr>
          <a:xfrm>
            <a:off x="2459340" y="4786322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16"/>
          <p:cNvSpPr/>
          <p:nvPr/>
        </p:nvSpPr>
        <p:spPr>
          <a:xfrm>
            <a:off x="3500430" y="4786322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16"/>
          <p:cNvSpPr/>
          <p:nvPr/>
        </p:nvSpPr>
        <p:spPr>
          <a:xfrm>
            <a:off x="428596" y="5857892"/>
            <a:ext cx="928694" cy="428628"/>
          </a:xfrm>
          <a:prstGeom prst="rect">
            <a:avLst/>
          </a:prstGeom>
          <a:noFill/>
          <a:ln cap="flat" cmpd="sng" w="25400">
            <a:solidFill>
              <a:srgbClr val="2F34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16"/>
          <p:cNvSpPr/>
          <p:nvPr/>
        </p:nvSpPr>
        <p:spPr>
          <a:xfrm>
            <a:off x="1428728" y="5857892"/>
            <a:ext cx="928694" cy="428628"/>
          </a:xfrm>
          <a:prstGeom prst="rect">
            <a:avLst/>
          </a:prstGeom>
          <a:noFill/>
          <a:ln cap="flat" cmpd="sng" w="25400">
            <a:solidFill>
              <a:srgbClr val="4F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6"/>
          <p:cNvSpPr/>
          <p:nvPr/>
        </p:nvSpPr>
        <p:spPr>
          <a:xfrm>
            <a:off x="2459340" y="5857892"/>
            <a:ext cx="928694" cy="428628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6"/>
          <p:cNvSpPr/>
          <p:nvPr/>
        </p:nvSpPr>
        <p:spPr>
          <a:xfrm>
            <a:off x="3500430" y="5857892"/>
            <a:ext cx="928694" cy="428628"/>
          </a:xfrm>
          <a:prstGeom prst="rect">
            <a:avLst/>
          </a:prstGeom>
          <a:noFill/>
          <a:ln cap="flat" cmpd="sng" w="25400">
            <a:solidFill>
              <a:srgbClr val="318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1" name="Google Shape;471;p16"/>
          <p:cNvGrpSpPr/>
          <p:nvPr/>
        </p:nvGrpSpPr>
        <p:grpSpPr>
          <a:xfrm>
            <a:off x="5929322" y="4357693"/>
            <a:ext cx="2714644" cy="2282517"/>
            <a:chOff x="5929322" y="4357693"/>
            <a:chExt cx="2714644" cy="2282517"/>
          </a:xfrm>
        </p:grpSpPr>
        <p:pic>
          <p:nvPicPr>
            <p:cNvPr id="472" name="Google Shape;472;p1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929322" y="4357693"/>
              <a:ext cx="2714644" cy="22825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73" name="Google Shape;473;p16"/>
            <p:cNvSpPr/>
            <p:nvPr/>
          </p:nvSpPr>
          <p:spPr>
            <a:xfrm>
              <a:off x="7990546" y="5120652"/>
              <a:ext cx="142876" cy="1285884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6"/>
            <p:cNvSpPr/>
            <p:nvPr/>
          </p:nvSpPr>
          <p:spPr>
            <a:xfrm>
              <a:off x="7385704" y="5572140"/>
              <a:ext cx="122874" cy="834396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6"/>
            <p:cNvSpPr/>
            <p:nvPr/>
          </p:nvSpPr>
          <p:spPr>
            <a:xfrm>
              <a:off x="7069472" y="5936950"/>
              <a:ext cx="142876" cy="474348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6"/>
            <p:cNvSpPr/>
            <p:nvPr/>
          </p:nvSpPr>
          <p:spPr>
            <a:xfrm>
              <a:off x="6758956" y="6072206"/>
              <a:ext cx="142876" cy="331472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16"/>
            <p:cNvSpPr/>
            <p:nvPr/>
          </p:nvSpPr>
          <p:spPr>
            <a:xfrm>
              <a:off x="6449390" y="6064586"/>
              <a:ext cx="142876" cy="331472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6"/>
            <p:cNvSpPr/>
            <p:nvPr/>
          </p:nvSpPr>
          <p:spPr>
            <a:xfrm>
              <a:off x="7786710" y="4631304"/>
              <a:ext cx="6399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54 %</a:t>
              </a:r>
              <a:endParaRPr/>
            </a:p>
          </p:txBody>
        </p:sp>
        <p:sp>
          <p:nvSpPr>
            <p:cNvPr id="479" name="Google Shape;479;p16"/>
            <p:cNvSpPr/>
            <p:nvPr/>
          </p:nvSpPr>
          <p:spPr>
            <a:xfrm>
              <a:off x="7072330" y="492919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34 %</a:t>
              </a:r>
              <a:endParaRPr/>
            </a:p>
          </p:txBody>
        </p:sp>
        <p:sp>
          <p:nvSpPr>
            <p:cNvPr id="480" name="Google Shape;480;p16"/>
            <p:cNvSpPr/>
            <p:nvPr/>
          </p:nvSpPr>
          <p:spPr>
            <a:xfrm>
              <a:off x="6786578" y="520280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19 %</a:t>
              </a:r>
              <a:endParaRPr/>
            </a:p>
          </p:txBody>
        </p:sp>
        <p:sp>
          <p:nvSpPr>
            <p:cNvPr id="481" name="Google Shape;481;p16"/>
            <p:cNvSpPr/>
            <p:nvPr/>
          </p:nvSpPr>
          <p:spPr>
            <a:xfrm>
              <a:off x="6500826" y="5572140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14 %</a:t>
              </a:r>
              <a:endParaRPr/>
            </a:p>
          </p:txBody>
        </p:sp>
        <p:sp>
          <p:nvSpPr>
            <p:cNvPr id="482" name="Google Shape;482;p16"/>
            <p:cNvSpPr/>
            <p:nvPr/>
          </p:nvSpPr>
          <p:spPr>
            <a:xfrm>
              <a:off x="6289534" y="528638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15 %</a:t>
              </a:r>
              <a:endParaRPr/>
            </a:p>
          </p:txBody>
        </p:sp>
      </p:grpSp>
      <p:sp>
        <p:nvSpPr>
          <p:cNvPr id="483" name="Google Shape;483;p16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16"/>
          <p:cNvSpPr txBox="1"/>
          <p:nvPr/>
        </p:nvSpPr>
        <p:spPr>
          <a:xfrm>
            <a:off x="2108399" y="1235765"/>
            <a:ext cx="47843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Avant le test, chaque flash carte a été vue 8x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9" name="Google Shape;48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490" name="Google Shape;490;p17"/>
          <p:cNvSpPr/>
          <p:nvPr/>
        </p:nvSpPr>
        <p:spPr>
          <a:xfrm>
            <a:off x="3543036" y="1571612"/>
            <a:ext cx="24577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2 - Résultats</a:t>
            </a:r>
            <a:endParaRPr/>
          </a:p>
        </p:txBody>
      </p:sp>
      <p:graphicFrame>
        <p:nvGraphicFramePr>
          <p:cNvPr id="491" name="Google Shape;491;p17"/>
          <p:cNvGraphicFramePr/>
          <p:nvPr/>
        </p:nvGraphicFramePr>
        <p:xfrm>
          <a:off x="571472" y="22145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54 %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21 %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40,30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42,94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492" name="Google Shape;492;p17"/>
          <p:cNvSpPr/>
          <p:nvPr/>
        </p:nvSpPr>
        <p:spPr>
          <a:xfrm>
            <a:off x="4000496" y="2571744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17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17"/>
          <p:cNvSpPr/>
          <p:nvPr/>
        </p:nvSpPr>
        <p:spPr>
          <a:xfrm>
            <a:off x="251520" y="4863200"/>
            <a:ext cx="8640960" cy="778306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Meilleure mémorisation dans la condition espacée que dans la condition massée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Effet combiné de l’espacement intra-session et de l’espacement inter-session</a:t>
            </a:r>
            <a:endParaRPr b="1" sz="18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500" name="Google Shape;50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Google Shape;501;p18"/>
          <p:cNvSpPr/>
          <p:nvPr/>
        </p:nvSpPr>
        <p:spPr>
          <a:xfrm>
            <a:off x="3543036" y="1571612"/>
            <a:ext cx="24577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2 - Résultats</a:t>
            </a:r>
            <a:endParaRPr/>
          </a:p>
        </p:txBody>
      </p:sp>
      <p:graphicFrame>
        <p:nvGraphicFramePr>
          <p:cNvPr id="502" name="Google Shape;502;p18"/>
          <p:cNvGraphicFramePr/>
          <p:nvPr/>
        </p:nvGraphicFramePr>
        <p:xfrm>
          <a:off x="571472" y="22145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54 %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21 %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40,30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42,94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503" name="Google Shape;503;p18"/>
          <p:cNvSpPr/>
          <p:nvPr/>
        </p:nvSpPr>
        <p:spPr>
          <a:xfrm>
            <a:off x="4000496" y="2928934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18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 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18"/>
          <p:cNvSpPr/>
          <p:nvPr/>
        </p:nvSpPr>
        <p:spPr>
          <a:xfrm>
            <a:off x="251520" y="4863200"/>
            <a:ext cx="8640960" cy="778306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Les deux méthodes d’apprentissage prennent autant de temps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Organisation temporelle différente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255389fa79_0_5"/>
          <p:cNvSpPr txBox="1"/>
          <p:nvPr/>
        </p:nvSpPr>
        <p:spPr>
          <a:xfrm>
            <a:off x="1476375" y="1844824"/>
            <a:ext cx="63357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Méthodologie Chimie MTCB 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Apprendre et organiser son travail à l’université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Séance 8 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Apprendre sur le long terme</a:t>
            </a:r>
            <a:endParaRPr/>
          </a:p>
        </p:txBody>
      </p:sp>
      <p:sp>
        <p:nvSpPr>
          <p:cNvPr id="98" name="Google Shape;98;g2255389fa79_0_5"/>
          <p:cNvSpPr txBox="1"/>
          <p:nvPr/>
        </p:nvSpPr>
        <p:spPr>
          <a:xfrm>
            <a:off x="3335338" y="5783263"/>
            <a:ext cx="283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Portail </a:t>
            </a:r>
            <a:r>
              <a:rPr b="1" i="0" lang="fr-FR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Chimie</a:t>
            </a:r>
            <a:r>
              <a:rPr b="0" i="0" lang="fr-FR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-Biologie</a:t>
            </a:r>
            <a:endParaRPr/>
          </a:p>
        </p:txBody>
      </p:sp>
      <p:sp>
        <p:nvSpPr>
          <p:cNvPr id="99" name="Google Shape;99;g2255389fa79_0_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g2255389fa79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2697437" cy="14566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0" name="Google Shape;51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511" name="Google Shape;511;p19"/>
          <p:cNvSpPr/>
          <p:nvPr/>
        </p:nvSpPr>
        <p:spPr>
          <a:xfrm>
            <a:off x="3543036" y="1571612"/>
            <a:ext cx="24577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2 - Résultats</a:t>
            </a:r>
            <a:endParaRPr/>
          </a:p>
        </p:txBody>
      </p:sp>
      <p:graphicFrame>
        <p:nvGraphicFramePr>
          <p:cNvPr id="512" name="Google Shape;512;p19"/>
          <p:cNvGraphicFramePr/>
          <p:nvPr/>
        </p:nvGraphicFramePr>
        <p:xfrm>
          <a:off x="571472" y="22145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54 %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21 %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40,30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42,94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513" name="Google Shape;513;p19"/>
          <p:cNvSpPr/>
          <p:nvPr/>
        </p:nvSpPr>
        <p:spPr>
          <a:xfrm>
            <a:off x="4000496" y="3571876"/>
            <a:ext cx="4429156" cy="42862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19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19"/>
          <p:cNvSpPr/>
          <p:nvPr/>
        </p:nvSpPr>
        <p:spPr>
          <a:xfrm>
            <a:off x="251520" y="4863200"/>
            <a:ext cx="8640960" cy="1270166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Organisation massée populaire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🡪 Donne </a:t>
            </a:r>
            <a:r>
              <a:rPr b="1" lang="fr-FR" sz="180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l’illusion</a:t>
            </a: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d’une mémorisation plus importante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(illusion tend à disparaitre en session 2, 3 et 4 où les deux conditions sont considérées comme égales)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0" name="Google Shape;520;p20"/>
          <p:cNvGrpSpPr/>
          <p:nvPr/>
        </p:nvGrpSpPr>
        <p:grpSpPr>
          <a:xfrm>
            <a:off x="6000760" y="2214554"/>
            <a:ext cx="2714644" cy="2282517"/>
            <a:chOff x="5929322" y="4357693"/>
            <a:chExt cx="2714644" cy="2282517"/>
          </a:xfrm>
        </p:grpSpPr>
        <p:pic>
          <p:nvPicPr>
            <p:cNvPr id="521" name="Google Shape;521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929322" y="4357693"/>
              <a:ext cx="2714644" cy="22825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22" name="Google Shape;522;p20"/>
            <p:cNvSpPr/>
            <p:nvPr/>
          </p:nvSpPr>
          <p:spPr>
            <a:xfrm>
              <a:off x="7990546" y="5120652"/>
              <a:ext cx="142876" cy="1285884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7385704" y="5572140"/>
              <a:ext cx="122874" cy="834396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7069472" y="5936950"/>
              <a:ext cx="142876" cy="474348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6758956" y="6072206"/>
              <a:ext cx="142876" cy="331472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6449390" y="6064586"/>
              <a:ext cx="142876" cy="331472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7786710" y="4631304"/>
              <a:ext cx="6399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54 %</a:t>
              </a:r>
              <a:endParaRPr/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7072330" y="492919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34 %</a:t>
              </a:r>
              <a:endParaRPr/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6786578" y="520280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19 %</a:t>
              </a:r>
              <a:endParaRPr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6500826" y="5572140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14 %</a:t>
              </a:r>
              <a:endParaRPr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6289534" y="528638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15 %</a:t>
              </a:r>
              <a:endParaRPr/>
            </a:p>
          </p:txBody>
        </p:sp>
      </p:grpSp>
      <p:sp>
        <p:nvSpPr>
          <p:cNvPr id="532" name="Google Shape;53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533" name="Google Shape;53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534" name="Google Shape;534;p20"/>
          <p:cNvSpPr/>
          <p:nvPr/>
        </p:nvSpPr>
        <p:spPr>
          <a:xfrm>
            <a:off x="3543036" y="1571612"/>
            <a:ext cx="24577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2 - Résultats</a:t>
            </a:r>
            <a:endParaRPr/>
          </a:p>
        </p:txBody>
      </p:sp>
      <p:pic>
        <p:nvPicPr>
          <p:cNvPr id="535" name="Google Shape;535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5720" y="2222610"/>
            <a:ext cx="5143536" cy="1777895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Google Shape;536;p20"/>
          <p:cNvSpPr/>
          <p:nvPr/>
        </p:nvSpPr>
        <p:spPr>
          <a:xfrm>
            <a:off x="357158" y="2428869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0"/>
          <p:cNvSpPr/>
          <p:nvPr/>
        </p:nvSpPr>
        <p:spPr>
          <a:xfrm>
            <a:off x="1357290" y="2428869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20"/>
          <p:cNvSpPr/>
          <p:nvPr/>
        </p:nvSpPr>
        <p:spPr>
          <a:xfrm>
            <a:off x="2387902" y="2428869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0"/>
          <p:cNvSpPr/>
          <p:nvPr/>
        </p:nvSpPr>
        <p:spPr>
          <a:xfrm>
            <a:off x="3428992" y="2428869"/>
            <a:ext cx="928694" cy="1000132"/>
          </a:xfrm>
          <a:prstGeom prst="rect">
            <a:avLst/>
          </a:prstGeom>
          <a:noFill/>
          <a:ln cap="flat" cmpd="sng" w="2540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0"/>
          <p:cNvSpPr/>
          <p:nvPr/>
        </p:nvSpPr>
        <p:spPr>
          <a:xfrm>
            <a:off x="357158" y="3500439"/>
            <a:ext cx="928694" cy="428628"/>
          </a:xfrm>
          <a:prstGeom prst="rect">
            <a:avLst/>
          </a:prstGeom>
          <a:noFill/>
          <a:ln cap="flat" cmpd="sng" w="25400">
            <a:solidFill>
              <a:srgbClr val="2F34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0"/>
          <p:cNvSpPr/>
          <p:nvPr/>
        </p:nvSpPr>
        <p:spPr>
          <a:xfrm>
            <a:off x="1357290" y="3500439"/>
            <a:ext cx="928694" cy="428628"/>
          </a:xfrm>
          <a:prstGeom prst="rect">
            <a:avLst/>
          </a:prstGeom>
          <a:noFill/>
          <a:ln cap="flat" cmpd="sng" w="25400">
            <a:solidFill>
              <a:srgbClr val="4F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20"/>
          <p:cNvSpPr/>
          <p:nvPr/>
        </p:nvSpPr>
        <p:spPr>
          <a:xfrm>
            <a:off x="2387902" y="3500439"/>
            <a:ext cx="928694" cy="428628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20"/>
          <p:cNvSpPr/>
          <p:nvPr/>
        </p:nvSpPr>
        <p:spPr>
          <a:xfrm>
            <a:off x="3428992" y="3500439"/>
            <a:ext cx="928694" cy="428628"/>
          </a:xfrm>
          <a:prstGeom prst="rect">
            <a:avLst/>
          </a:prstGeom>
          <a:noFill/>
          <a:ln cap="flat" cmpd="sng" w="25400">
            <a:solidFill>
              <a:srgbClr val="318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0"/>
          <p:cNvSpPr/>
          <p:nvPr/>
        </p:nvSpPr>
        <p:spPr>
          <a:xfrm>
            <a:off x="7143768" y="2428868"/>
            <a:ext cx="1285884" cy="214314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0"/>
          <p:cNvSpPr/>
          <p:nvPr/>
        </p:nvSpPr>
        <p:spPr>
          <a:xfrm>
            <a:off x="0" y="350105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Analyse expérimentale des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d’espacements </a:t>
            </a:r>
            <a:r>
              <a:rPr lang="fr-FR" sz="2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lang="fr-FR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fr-FR" sz="2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</a:t>
            </a:r>
            <a:endParaRPr sz="18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0"/>
          <p:cNvSpPr/>
          <p:nvPr/>
        </p:nvSpPr>
        <p:spPr>
          <a:xfrm>
            <a:off x="251520" y="4863200"/>
            <a:ext cx="8640960" cy="398745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Calibri"/>
              <a:buNone/>
            </a:pPr>
            <a:r>
              <a:rPr b="1" lang="fr-FR" sz="1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Bachotage moins efficace que l’apprentissage sur le long terme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552" name="Google Shape;552;p21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Impact des </a:t>
            </a:r>
            <a:r>
              <a:rPr b="0" i="0" lang="fr-FR" sz="3200" u="none" cap="none" strike="noStrik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révisions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3" name="Google Shape;55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4" name="Google Shape;554;p21"/>
          <p:cNvGrpSpPr/>
          <p:nvPr/>
        </p:nvGrpSpPr>
        <p:grpSpPr>
          <a:xfrm>
            <a:off x="785786" y="2066528"/>
            <a:ext cx="7439075" cy="2148290"/>
            <a:chOff x="428596" y="1500174"/>
            <a:chExt cx="7439075" cy="2148290"/>
          </a:xfrm>
        </p:grpSpPr>
        <p:pic>
          <p:nvPicPr>
            <p:cNvPr id="555" name="Google Shape;555;p21"/>
            <p:cNvPicPr preferRelativeResize="0"/>
            <p:nvPr/>
          </p:nvPicPr>
          <p:blipFill rotWithShape="1">
            <a:blip r:embed="rId4">
              <a:alphaModFix/>
            </a:blip>
            <a:srcRect b="0" l="0" r="20690" t="0"/>
            <a:stretch/>
          </p:blipFill>
          <p:spPr>
            <a:xfrm>
              <a:off x="428596" y="1500174"/>
              <a:ext cx="4929222" cy="21482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6" name="Google Shape;556;p21"/>
            <p:cNvPicPr preferRelativeResize="0"/>
            <p:nvPr/>
          </p:nvPicPr>
          <p:blipFill rotWithShape="1">
            <a:blip r:embed="rId4">
              <a:alphaModFix/>
            </a:blip>
            <a:srcRect b="0" l="79157" r="0" t="0"/>
            <a:stretch/>
          </p:blipFill>
          <p:spPr>
            <a:xfrm>
              <a:off x="6572264" y="1500174"/>
              <a:ext cx="1295407" cy="21482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7" name="Google Shape;557;p21"/>
            <p:cNvPicPr preferRelativeResize="0"/>
            <p:nvPr/>
          </p:nvPicPr>
          <p:blipFill rotWithShape="1">
            <a:blip r:embed="rId4">
              <a:alphaModFix/>
            </a:blip>
            <a:srcRect b="0" l="79157" r="0" t="0"/>
            <a:stretch/>
          </p:blipFill>
          <p:spPr>
            <a:xfrm>
              <a:off x="5350198" y="1500174"/>
              <a:ext cx="1295407" cy="21482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8" name="Google Shape;558;p21"/>
            <p:cNvSpPr txBox="1"/>
            <p:nvPr/>
          </p:nvSpPr>
          <p:spPr>
            <a:xfrm>
              <a:off x="5500694" y="2357430"/>
              <a:ext cx="1071570" cy="64633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fr-FR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Révisions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fr-FR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 x chaque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fr-FR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paquet</a:t>
              </a:r>
              <a:endParaRPr/>
            </a:p>
          </p:txBody>
        </p:sp>
        <p:pic>
          <p:nvPicPr>
            <p:cNvPr id="559" name="Google Shape;559;p21"/>
            <p:cNvPicPr preferRelativeResize="0"/>
            <p:nvPr/>
          </p:nvPicPr>
          <p:blipFill rotWithShape="1">
            <a:blip r:embed="rId4">
              <a:alphaModFix/>
            </a:blip>
            <a:srcRect b="67190" l="2145" r="95556" t="26159"/>
            <a:stretch/>
          </p:blipFill>
          <p:spPr>
            <a:xfrm>
              <a:off x="7429520" y="1571612"/>
              <a:ext cx="142876" cy="14287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60" name="Google Shape;560;p21"/>
          <p:cNvSpPr/>
          <p:nvPr/>
        </p:nvSpPr>
        <p:spPr>
          <a:xfrm>
            <a:off x="3857620" y="1571612"/>
            <a:ext cx="13997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3</a:t>
            </a:r>
            <a:endParaRPr/>
          </a:p>
        </p:txBody>
      </p:sp>
      <p:sp>
        <p:nvSpPr>
          <p:cNvPr id="561" name="Google Shape;561;p21"/>
          <p:cNvSpPr/>
          <p:nvPr/>
        </p:nvSpPr>
        <p:spPr>
          <a:xfrm>
            <a:off x="5715008" y="2066528"/>
            <a:ext cx="1295407" cy="222656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E36C0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21"/>
          <p:cNvSpPr/>
          <p:nvPr/>
        </p:nvSpPr>
        <p:spPr>
          <a:xfrm>
            <a:off x="6804248" y="692696"/>
            <a:ext cx="360040" cy="1248248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E36C09"/>
          </a:solidFill>
          <a:ln cap="flat" cmpd="sng" w="25400">
            <a:solidFill>
              <a:srgbClr val="E36C0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21"/>
          <p:cNvSpPr/>
          <p:nvPr/>
        </p:nvSpPr>
        <p:spPr>
          <a:xfrm rot="5400000">
            <a:off x="3099932" y="2110341"/>
            <a:ext cx="324605" cy="4725284"/>
          </a:xfrm>
          <a:prstGeom prst="rightBrace">
            <a:avLst>
              <a:gd fmla="val 42106" name="adj1"/>
              <a:gd fmla="val 50000" name="adj2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21"/>
          <p:cNvSpPr txBox="1"/>
          <p:nvPr/>
        </p:nvSpPr>
        <p:spPr>
          <a:xfrm>
            <a:off x="1009053" y="4731148"/>
            <a:ext cx="45063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Mêmes conditions que pour l’expérience 2</a:t>
            </a:r>
            <a:endParaRPr/>
          </a:p>
        </p:txBody>
      </p:sp>
      <p:sp>
        <p:nvSpPr>
          <p:cNvPr id="565" name="Google Shape;565;p21"/>
          <p:cNvSpPr/>
          <p:nvPr/>
        </p:nvSpPr>
        <p:spPr>
          <a:xfrm rot="5400000">
            <a:off x="6235876" y="3790482"/>
            <a:ext cx="324605" cy="1368747"/>
          </a:xfrm>
          <a:prstGeom prst="rightBrace">
            <a:avLst>
              <a:gd fmla="val 42106" name="adj1"/>
              <a:gd fmla="val 50000" name="adj2"/>
            </a:avLst>
          </a:prstGeom>
          <a:noFill/>
          <a:ln cap="flat" cmpd="sng" w="19050">
            <a:solidFill>
              <a:srgbClr val="E36C0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1"/>
          <p:cNvSpPr txBox="1"/>
          <p:nvPr/>
        </p:nvSpPr>
        <p:spPr>
          <a:xfrm>
            <a:off x="5580112" y="4731148"/>
            <a:ext cx="181331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Session en plus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572" name="Google Shape;572;p22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Impact des </a:t>
            </a:r>
            <a:r>
              <a:rPr b="0" i="0" lang="fr-FR" sz="3200" u="none" cap="none" strike="noStrik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révisions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3" name="Google Shape;57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22"/>
          <p:cNvSpPr/>
          <p:nvPr/>
        </p:nvSpPr>
        <p:spPr>
          <a:xfrm>
            <a:off x="3320696" y="1268760"/>
            <a:ext cx="25026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3 – Résultats</a:t>
            </a:r>
            <a:endParaRPr/>
          </a:p>
        </p:txBody>
      </p:sp>
      <p:graphicFrame>
        <p:nvGraphicFramePr>
          <p:cNvPr id="575" name="Google Shape;575;p22"/>
          <p:cNvGraphicFramePr/>
          <p:nvPr/>
        </p:nvGraphicFramePr>
        <p:xfrm>
          <a:off x="571472" y="17579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65 %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34 %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41,47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43,78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grpSp>
        <p:nvGrpSpPr>
          <p:cNvPr id="576" name="Google Shape;576;p22"/>
          <p:cNvGrpSpPr/>
          <p:nvPr/>
        </p:nvGrpSpPr>
        <p:grpSpPr>
          <a:xfrm>
            <a:off x="5857884" y="4118620"/>
            <a:ext cx="2714644" cy="2282517"/>
            <a:chOff x="5929322" y="4357693"/>
            <a:chExt cx="2714644" cy="2282517"/>
          </a:xfrm>
        </p:grpSpPr>
        <p:pic>
          <p:nvPicPr>
            <p:cNvPr id="577" name="Google Shape;577;p2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929322" y="4357693"/>
              <a:ext cx="2714644" cy="22825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8" name="Google Shape;578;p22"/>
            <p:cNvSpPr/>
            <p:nvPr/>
          </p:nvSpPr>
          <p:spPr>
            <a:xfrm>
              <a:off x="7990546" y="5120652"/>
              <a:ext cx="142876" cy="1285884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9" name="Google Shape;579;p22"/>
            <p:cNvSpPr/>
            <p:nvPr/>
          </p:nvSpPr>
          <p:spPr>
            <a:xfrm>
              <a:off x="7385704" y="5572140"/>
              <a:ext cx="122874" cy="834396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22"/>
            <p:cNvSpPr/>
            <p:nvPr/>
          </p:nvSpPr>
          <p:spPr>
            <a:xfrm>
              <a:off x="7069472" y="5936950"/>
              <a:ext cx="142876" cy="474348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2"/>
            <p:cNvSpPr/>
            <p:nvPr/>
          </p:nvSpPr>
          <p:spPr>
            <a:xfrm>
              <a:off x="6758956" y="6072206"/>
              <a:ext cx="142876" cy="331472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22"/>
            <p:cNvSpPr/>
            <p:nvPr/>
          </p:nvSpPr>
          <p:spPr>
            <a:xfrm>
              <a:off x="6449390" y="6064586"/>
              <a:ext cx="142876" cy="331472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22"/>
            <p:cNvSpPr/>
            <p:nvPr/>
          </p:nvSpPr>
          <p:spPr>
            <a:xfrm>
              <a:off x="7786710" y="4631304"/>
              <a:ext cx="6399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54 %</a:t>
              </a:r>
              <a:endParaRPr/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7072330" y="492919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34 %</a:t>
              </a: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6786578" y="520280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19 %</a:t>
              </a: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6500826" y="5572140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14 %</a:t>
              </a: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6289534" y="528638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15 %</a:t>
              </a:r>
              <a:endParaRPr/>
            </a:p>
          </p:txBody>
        </p:sp>
      </p:grpSp>
      <p:grpSp>
        <p:nvGrpSpPr>
          <p:cNvPr id="588" name="Google Shape;588;p22"/>
          <p:cNvGrpSpPr/>
          <p:nvPr/>
        </p:nvGrpSpPr>
        <p:grpSpPr>
          <a:xfrm>
            <a:off x="642910" y="4047182"/>
            <a:ext cx="3039888" cy="2357454"/>
            <a:chOff x="1240132" y="4383412"/>
            <a:chExt cx="3039888" cy="2357454"/>
          </a:xfrm>
        </p:grpSpPr>
        <p:pic>
          <p:nvPicPr>
            <p:cNvPr id="589" name="Google Shape;589;p22"/>
            <p:cNvPicPr preferRelativeResize="0"/>
            <p:nvPr/>
          </p:nvPicPr>
          <p:blipFill rotWithShape="1">
            <a:blip r:embed="rId5">
              <a:alphaModFix/>
            </a:blip>
            <a:srcRect b="5713" l="0" r="0" t="0"/>
            <a:stretch/>
          </p:blipFill>
          <p:spPr>
            <a:xfrm>
              <a:off x="1240132" y="4383412"/>
              <a:ext cx="2786082" cy="2357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0" name="Google Shape;590;p22"/>
            <p:cNvSpPr/>
            <p:nvPr/>
          </p:nvSpPr>
          <p:spPr>
            <a:xfrm>
              <a:off x="3418514" y="4857760"/>
              <a:ext cx="153354" cy="1620215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2786050" y="5572140"/>
              <a:ext cx="142876" cy="905835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2428860" y="5715016"/>
              <a:ext cx="180976" cy="767721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2143108" y="5759466"/>
              <a:ext cx="142876" cy="714380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1798618" y="5572140"/>
              <a:ext cx="179388" cy="928694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3643306" y="4702742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65 %</a:t>
              </a:r>
              <a:endParaRPr/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2500298" y="5000637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37 %</a:t>
              </a:r>
              <a:endParaRPr/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2214546" y="5274247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31 %</a:t>
              </a:r>
              <a:endParaRPr/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1857356" y="5000636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29 %</a:t>
              </a:r>
              <a:endParaRPr/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1714480" y="4786322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38 %</a:t>
              </a:r>
              <a:endParaRPr/>
            </a:p>
          </p:txBody>
        </p:sp>
      </p:grpSp>
      <p:sp>
        <p:nvSpPr>
          <p:cNvPr id="600" name="Google Shape;600;p22"/>
          <p:cNvSpPr/>
          <p:nvPr/>
        </p:nvSpPr>
        <p:spPr>
          <a:xfrm>
            <a:off x="4714876" y="4975876"/>
            <a:ext cx="113364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lang="fr-FR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Rappel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lang="fr-FR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601" name="Google Shape;601;p22"/>
          <p:cNvSpPr/>
          <p:nvPr/>
        </p:nvSpPr>
        <p:spPr>
          <a:xfrm>
            <a:off x="6423038" y="4364684"/>
            <a:ext cx="11128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Moy 21 %</a:t>
            </a:r>
            <a:endParaRPr/>
          </a:p>
        </p:txBody>
      </p:sp>
      <p:sp>
        <p:nvSpPr>
          <p:cNvPr id="602" name="Google Shape;602;p22"/>
          <p:cNvSpPr/>
          <p:nvPr/>
        </p:nvSpPr>
        <p:spPr>
          <a:xfrm>
            <a:off x="251520" y="3933056"/>
            <a:ext cx="3513003" cy="2510769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E36C0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608" name="Google Shape;608;p23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Impact des </a:t>
            </a:r>
            <a:r>
              <a:rPr b="0" i="0" lang="fr-FR" sz="3200" u="none" cap="none" strike="noStrik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révisions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9" name="Google Shape;60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610" name="Google Shape;610;p23"/>
          <p:cNvSpPr/>
          <p:nvPr/>
        </p:nvSpPr>
        <p:spPr>
          <a:xfrm>
            <a:off x="3320696" y="1268760"/>
            <a:ext cx="25026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3 – Résultats</a:t>
            </a:r>
            <a:endParaRPr/>
          </a:p>
        </p:txBody>
      </p:sp>
      <p:graphicFrame>
        <p:nvGraphicFramePr>
          <p:cNvPr id="611" name="Google Shape;611;p23"/>
          <p:cNvGraphicFramePr/>
          <p:nvPr/>
        </p:nvGraphicFramePr>
        <p:xfrm>
          <a:off x="571472" y="17579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65 %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34 %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41,47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43,78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 (session 1)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51 %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66 %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612" name="Google Shape;612;p23"/>
          <p:cNvSpPr/>
          <p:nvPr/>
        </p:nvSpPr>
        <p:spPr>
          <a:xfrm>
            <a:off x="251520" y="4433710"/>
            <a:ext cx="8640960" cy="398745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Mêmes conclusions que précédemment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618" name="Google Shape;618;p24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Impact des </a:t>
            </a:r>
            <a:r>
              <a:rPr b="0" i="0" lang="fr-FR" sz="3200" u="none" cap="none" strike="noStrik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révisions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9" name="Google Shape;61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620" name="Google Shape;620;p24"/>
          <p:cNvSpPr/>
          <p:nvPr/>
        </p:nvSpPr>
        <p:spPr>
          <a:xfrm>
            <a:off x="3320696" y="1571612"/>
            <a:ext cx="25026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fr-FR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3 – Résultats</a:t>
            </a:r>
            <a:endParaRPr/>
          </a:p>
        </p:txBody>
      </p:sp>
      <p:grpSp>
        <p:nvGrpSpPr>
          <p:cNvPr id="621" name="Google Shape;621;p24"/>
          <p:cNvGrpSpPr/>
          <p:nvPr/>
        </p:nvGrpSpPr>
        <p:grpSpPr>
          <a:xfrm>
            <a:off x="5786446" y="2143116"/>
            <a:ext cx="2714644" cy="2282517"/>
            <a:chOff x="5929322" y="4357693"/>
            <a:chExt cx="2714644" cy="2282517"/>
          </a:xfrm>
        </p:grpSpPr>
        <p:pic>
          <p:nvPicPr>
            <p:cNvPr id="622" name="Google Shape;622;p2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929322" y="4357693"/>
              <a:ext cx="2714644" cy="22825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3" name="Google Shape;623;p24"/>
            <p:cNvSpPr/>
            <p:nvPr/>
          </p:nvSpPr>
          <p:spPr>
            <a:xfrm>
              <a:off x="7990546" y="5120652"/>
              <a:ext cx="142876" cy="1285884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24"/>
            <p:cNvSpPr/>
            <p:nvPr/>
          </p:nvSpPr>
          <p:spPr>
            <a:xfrm>
              <a:off x="7385704" y="5572140"/>
              <a:ext cx="122874" cy="834396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24"/>
            <p:cNvSpPr/>
            <p:nvPr/>
          </p:nvSpPr>
          <p:spPr>
            <a:xfrm>
              <a:off x="7069472" y="5936950"/>
              <a:ext cx="142876" cy="474348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6758956" y="6072206"/>
              <a:ext cx="142876" cy="331472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6449390" y="6064586"/>
              <a:ext cx="142876" cy="331472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7786710" y="4631304"/>
              <a:ext cx="6399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54 %</a:t>
              </a:r>
              <a:endParaRPr/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7072330" y="492919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34 %</a:t>
              </a:r>
              <a:endParaRPr/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6786578" y="520280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19 %</a:t>
              </a:r>
              <a:endParaRPr/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6500826" y="5572140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14 %</a:t>
              </a:r>
              <a:endParaRPr/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6289534" y="5286388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15 %</a:t>
              </a:r>
              <a:endParaRPr/>
            </a:p>
          </p:txBody>
        </p:sp>
      </p:grpSp>
      <p:grpSp>
        <p:nvGrpSpPr>
          <p:cNvPr id="633" name="Google Shape;633;p24"/>
          <p:cNvGrpSpPr/>
          <p:nvPr/>
        </p:nvGrpSpPr>
        <p:grpSpPr>
          <a:xfrm>
            <a:off x="571472" y="2071678"/>
            <a:ext cx="3039888" cy="2357454"/>
            <a:chOff x="1240132" y="4383412"/>
            <a:chExt cx="3039888" cy="2357454"/>
          </a:xfrm>
        </p:grpSpPr>
        <p:pic>
          <p:nvPicPr>
            <p:cNvPr id="634" name="Google Shape;634;p24"/>
            <p:cNvPicPr preferRelativeResize="0"/>
            <p:nvPr/>
          </p:nvPicPr>
          <p:blipFill rotWithShape="1">
            <a:blip r:embed="rId5">
              <a:alphaModFix/>
            </a:blip>
            <a:srcRect b="5713" l="0" r="0" t="0"/>
            <a:stretch/>
          </p:blipFill>
          <p:spPr>
            <a:xfrm>
              <a:off x="1240132" y="4383412"/>
              <a:ext cx="2786082" cy="2357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5" name="Google Shape;635;p24"/>
            <p:cNvSpPr/>
            <p:nvPr/>
          </p:nvSpPr>
          <p:spPr>
            <a:xfrm>
              <a:off x="3418514" y="4857760"/>
              <a:ext cx="153354" cy="1620215"/>
            </a:xfrm>
            <a:prstGeom prst="rect">
              <a:avLst/>
            </a:prstGeom>
            <a:solidFill>
              <a:srgbClr val="953734"/>
            </a:solidFill>
            <a:ln cap="flat" cmpd="sng" w="25400">
              <a:solidFill>
                <a:srgbClr val="95373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2786050" y="5572140"/>
              <a:ext cx="142876" cy="905835"/>
            </a:xfrm>
            <a:prstGeom prst="rect">
              <a:avLst/>
            </a:prstGeom>
            <a:solidFill>
              <a:srgbClr val="31859B"/>
            </a:solidFill>
            <a:ln cap="flat" cmpd="sng" w="25400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2428860" y="5715016"/>
              <a:ext cx="180976" cy="767721"/>
            </a:xfrm>
            <a:prstGeom prst="rect">
              <a:avLst/>
            </a:prstGeom>
            <a:solidFill>
              <a:srgbClr val="7030A0"/>
            </a:solidFill>
            <a:ln cap="flat" cmpd="sng" w="25400">
              <a:solidFill>
                <a:srgbClr val="7030A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2143108" y="5759466"/>
              <a:ext cx="142876" cy="714380"/>
            </a:xfrm>
            <a:prstGeom prst="rect">
              <a:avLst/>
            </a:prstGeom>
            <a:solidFill>
              <a:srgbClr val="4F6128"/>
            </a:solidFill>
            <a:ln cap="flat" cmpd="sng" w="25400">
              <a:solidFill>
                <a:srgbClr val="4F612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1798618" y="5572140"/>
              <a:ext cx="179388" cy="928694"/>
            </a:xfrm>
            <a:prstGeom prst="rect">
              <a:avLst/>
            </a:prstGeom>
            <a:solidFill>
              <a:srgbClr val="2F34F7"/>
            </a:solidFill>
            <a:ln cap="flat" cmpd="sng" w="25400">
              <a:solidFill>
                <a:srgbClr val="2F34F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3643306" y="4702742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65 %</a:t>
              </a:r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2500298" y="5000637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1859B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31859B"/>
                  </a:solidFill>
                  <a:latin typeface="Calibri"/>
                  <a:ea typeface="Calibri"/>
                  <a:cs typeface="Calibri"/>
                  <a:sym typeface="Calibri"/>
                </a:rPr>
                <a:t>37 %</a:t>
              </a:r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2214546" y="5274247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30A0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7030A0"/>
                  </a:solidFill>
                  <a:latin typeface="Calibri"/>
                  <a:ea typeface="Calibri"/>
                  <a:cs typeface="Calibri"/>
                  <a:sym typeface="Calibri"/>
                </a:rPr>
                <a:t>31 %</a:t>
              </a:r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1857356" y="5000636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F6128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4F6128"/>
                  </a:solidFill>
                  <a:latin typeface="Calibri"/>
                  <a:ea typeface="Calibri"/>
                  <a:cs typeface="Calibri"/>
                  <a:sym typeface="Calibri"/>
                </a:rPr>
                <a:t>29 %</a:t>
              </a:r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1714480" y="4786322"/>
              <a:ext cx="6367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F34F7"/>
                </a:buClr>
                <a:buSzPts val="1800"/>
                <a:buFont typeface="Calibri"/>
                <a:buNone/>
              </a:pPr>
              <a:r>
                <a:rPr lang="fr-FR" sz="1800">
                  <a:solidFill>
                    <a:srgbClr val="2F34F7"/>
                  </a:solidFill>
                  <a:latin typeface="Calibri"/>
                  <a:ea typeface="Calibri"/>
                  <a:cs typeface="Calibri"/>
                  <a:sym typeface="Calibri"/>
                </a:rPr>
                <a:t>38 %</a:t>
              </a:r>
              <a:endParaRPr/>
            </a:p>
          </p:txBody>
        </p:sp>
      </p:grpSp>
      <p:sp>
        <p:nvSpPr>
          <p:cNvPr id="645" name="Google Shape;645;p24"/>
          <p:cNvSpPr/>
          <p:nvPr/>
        </p:nvSpPr>
        <p:spPr>
          <a:xfrm>
            <a:off x="4643438" y="3000372"/>
            <a:ext cx="113364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lang="fr-FR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Rappel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lang="fr-FR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2</a:t>
            </a:r>
            <a:endParaRPr/>
          </a:p>
        </p:txBody>
      </p:sp>
      <p:sp>
        <p:nvSpPr>
          <p:cNvPr id="646" name="Google Shape;646;p24"/>
          <p:cNvSpPr/>
          <p:nvPr/>
        </p:nvSpPr>
        <p:spPr>
          <a:xfrm>
            <a:off x="6351600" y="2389180"/>
            <a:ext cx="11128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Moy 21 %</a:t>
            </a:r>
            <a:endParaRPr/>
          </a:p>
        </p:txBody>
      </p:sp>
      <p:sp>
        <p:nvSpPr>
          <p:cNvPr id="647" name="Google Shape;647;p24"/>
          <p:cNvSpPr/>
          <p:nvPr/>
        </p:nvSpPr>
        <p:spPr>
          <a:xfrm>
            <a:off x="1500166" y="2345288"/>
            <a:ext cx="11128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Moy 34 %</a:t>
            </a:r>
            <a:endParaRPr/>
          </a:p>
        </p:txBody>
      </p:sp>
      <p:sp>
        <p:nvSpPr>
          <p:cNvPr id="648" name="Google Shape;648;p24"/>
          <p:cNvSpPr/>
          <p:nvPr/>
        </p:nvSpPr>
        <p:spPr>
          <a:xfrm>
            <a:off x="251520" y="4433710"/>
            <a:ext cx="8640960" cy="2163642"/>
          </a:xfrm>
          <a:prstGeom prst="roundRect">
            <a:avLst>
              <a:gd fmla="val 16667" name="adj"/>
            </a:avLst>
          </a:prstGeom>
          <a:solidFill>
            <a:srgbClr val="953734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Une révision en fin de session d’apprentissage et avant l’examen permet </a:t>
            </a:r>
            <a:r>
              <a:rPr b="1" lang="fr-FR" sz="18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d’augmenter la mémorisation, de manière identique</a:t>
            </a:r>
            <a:r>
              <a:rPr b="1"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quelque soit la condition d’apprentissage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(entre +11 et +13 % de bonnes réponses)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Sur les conditions massées, plus l’apprentissage </a:t>
            </a:r>
            <a:r>
              <a:rPr b="1"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s’est fait tôt</a:t>
            </a:r>
            <a:r>
              <a:rPr lang="fr-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plus la révision à un </a:t>
            </a:r>
            <a:r>
              <a:rPr b="1" lang="fr-FR" sz="18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impact important sur la mémorisation</a:t>
            </a:r>
            <a:r>
              <a:rPr lang="fr-FR" sz="18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sz="180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654" name="Google Shape;654;p25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5) Conclusion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5" name="Google Shape;65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656" name="Google Shape;656;p25"/>
          <p:cNvSpPr/>
          <p:nvPr/>
        </p:nvSpPr>
        <p:spPr>
          <a:xfrm>
            <a:off x="0" y="1285860"/>
            <a:ext cx="9144000" cy="5324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Les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effets </a:t>
            </a:r>
            <a:r>
              <a:rPr b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d’espacement </a:t>
            </a:r>
            <a:r>
              <a:rPr b="1" lang="fr-FR" sz="2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r>
              <a:rPr b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b="1" lang="fr-FR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inter-session 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permettent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favoriser la mémorisation.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b="1"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bachotage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 </a:t>
            </a:r>
            <a:r>
              <a:rPr b="1"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moins efficace 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l’espacement.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b="1" lang="fr-FR" sz="2000" u="none" cap="none" strike="noStrik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révision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permet d’</a:t>
            </a:r>
            <a:r>
              <a:rPr b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améliorer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mémorisation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Explication de l’effet d’espacement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1"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Variabilité contextuelle 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(divers contextes d’apprentissage)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Effet de diminution de l’effort dans la condition massée </a:t>
            </a:r>
            <a:r>
              <a:rPr b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(moins d’attention aux éléments familiers + taches secondaires favorisées)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Accessibilité de la mémoire 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(plus l’information est difficile d’accès, meilleure est la re-mémorisation).</a:t>
            </a:r>
            <a:endParaRPr b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662" name="Google Shape;662;p26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5) Conclusion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3" name="Google Shape;66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664" name="Google Shape;664;p26"/>
          <p:cNvSpPr/>
          <p:nvPr/>
        </p:nvSpPr>
        <p:spPr>
          <a:xfrm>
            <a:off x="0" y="1428736"/>
            <a:ext cx="9144000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Pourquoi les apprenants préfèrent le massé plutôt que l’espacement 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Confusion entre </a:t>
            </a: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fluidité de récupération à court terme 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</a:t>
            </a: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apprentissage à long terme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 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Maximisation de l’apprentissage si engagement dans un </a:t>
            </a: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traitement actif de l’information 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(défis).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L’impression de fin de la première session 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Une fois que les apprenants ont trouvé une technique d’étude, </a:t>
            </a: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 selon eux fonctionne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ils choisissent </a:t>
            </a: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rarement d’expérimenter d’autres techniques d’étude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670" name="Google Shape;670;p27"/>
          <p:cNvSpPr/>
          <p:nvPr/>
        </p:nvSpPr>
        <p:spPr>
          <a:xfrm>
            <a:off x="0" y="350105"/>
            <a:ext cx="91440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5) Conclusion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672" name="Google Shape;672;p27"/>
          <p:cNvSpPr/>
          <p:nvPr/>
        </p:nvSpPr>
        <p:spPr>
          <a:xfrm>
            <a:off x="142844" y="1428736"/>
            <a:ext cx="885831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Quelques conseils pour mémoriser sur le long terme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 pas retirer des flashcards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que vous pensez connaître d’un paquet car :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diminue la taille du paquet (espacement intra-session) 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carte n’est souvent pas réellement mémorisée (fluidité </a:t>
            </a: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vs</a:t>
            </a: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mémorisation).</a:t>
            </a:r>
            <a:endParaRPr/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Augmenter progressivement :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l’espacement intra-session : rajouter des éléments à mémoriser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l’espacement inter-session : augmenter le temps entre deux études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571472" y="920621"/>
            <a:ext cx="7929617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de la séance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Retour sur l’article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Analyse expérimentale de l’effet d’espacement intra-session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Analyse expérimentale des effets d’espacements intra-session et inter-session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Impact des révisions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Conclusion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0" y="350105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Retour sur l’article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43702" y="1428736"/>
            <a:ext cx="2266039" cy="298132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3"/>
          <p:cNvSpPr/>
          <p:nvPr/>
        </p:nvSpPr>
        <p:spPr>
          <a:xfrm>
            <a:off x="-1143040" y="1714488"/>
            <a:ext cx="9144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Aider les élèves à transformer leur cerveau en espaçant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les périodes d’apprentissage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Steve MASSON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Vivre le primaire, </a:t>
            </a: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vol 29, n</a:t>
            </a:r>
            <a:r>
              <a:rPr b="1" baseline="30000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Septembre 2016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Pages 51-52</a:t>
            </a:r>
            <a:endParaRPr/>
          </a:p>
        </p:txBody>
      </p:sp>
      <p:sp>
        <p:nvSpPr>
          <p:cNvPr id="117" name="Google Shape;117;p3"/>
          <p:cNvSpPr/>
          <p:nvPr/>
        </p:nvSpPr>
        <p:spPr>
          <a:xfrm>
            <a:off x="-32" y="3924264"/>
            <a:ext cx="9144000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Travail en groupe 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Extraire les éléments pertinents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Résumer et ordonner les informations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Proposer une méthode pour mémoriser sur le long terme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=&gt; Présentation orale par groupe en 2 min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0" y="350105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Retour sur l’article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71406" y="3429000"/>
            <a:ext cx="8929750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Avec espacement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augmente le niveau d’apprentissage et diminue l’oubli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=&gt;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réactivation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consolidation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spontanée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inconsciente des réseaux de neurones.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Activation du cerveau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maintenue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à son maximum sans perte d’efficacité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dans le cas espacé, ce qui n’est pas le cas pour l’apprentissage massé.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86446" y="2143116"/>
            <a:ext cx="2932750" cy="2071702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"/>
          <p:cNvSpPr/>
          <p:nvPr/>
        </p:nvSpPr>
        <p:spPr>
          <a:xfrm>
            <a:off x="0" y="1643050"/>
            <a:ext cx="5715008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Sans espacement 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ugmenter grandement le niveau d’apprentissage</a:t>
            </a:r>
            <a:r>
              <a:rPr b="0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mais l’</a:t>
            </a:r>
            <a:r>
              <a:rPr b="1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oubli est très rapide et quasi-total</a:t>
            </a:r>
            <a:r>
              <a:rPr b="0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=&gt; neurones cessent de s’activer ensemble ce qui </a:t>
            </a:r>
            <a:r>
              <a:rPr b="1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affaiblit ou détruit les connexions.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0" y="428604"/>
            <a:ext cx="9144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Bilan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Crédibilité de l’article 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chercheur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 neurosciences dans une revue professionnalisante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34" name="Google Shape;134;p5"/>
          <p:cNvSpPr/>
          <p:nvPr/>
        </p:nvSpPr>
        <p:spPr>
          <a:xfrm>
            <a:off x="0" y="350105"/>
            <a:ext cx="9144000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Retour sur l’article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5"/>
          <p:cNvSpPr/>
          <p:nvPr/>
        </p:nvSpPr>
        <p:spPr>
          <a:xfrm>
            <a:off x="0" y="571480"/>
            <a:ext cx="91440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Application à la mémorisation sur le long terme</a:t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-3286116" y="2000240"/>
            <a:ext cx="91440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Réactivation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0" y="4071942"/>
            <a:ext cx="9144000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Augmenter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progressivement l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’espacement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 révisions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Retravailler 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(s’interroger) sur des 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contenus lointains ou cumulatifs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5984" y="2285992"/>
            <a:ext cx="6629077" cy="2643206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5"/>
          <p:cNvSpPr/>
          <p:nvPr/>
        </p:nvSpPr>
        <p:spPr>
          <a:xfrm>
            <a:off x="5214942" y="2714620"/>
            <a:ext cx="914400" cy="914400"/>
          </a:xfrm>
          <a:prstGeom prst="blockArc">
            <a:avLst>
              <a:gd fmla="val 10800000" name="adj1"/>
              <a:gd fmla="val 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6143636" y="2714620"/>
            <a:ext cx="914400" cy="914400"/>
          </a:xfrm>
          <a:prstGeom prst="blockArc">
            <a:avLst>
              <a:gd fmla="val 10800000" name="adj1"/>
              <a:gd fmla="val 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7072330" y="2714620"/>
            <a:ext cx="914400" cy="914400"/>
          </a:xfrm>
          <a:prstGeom prst="blockArc">
            <a:avLst>
              <a:gd fmla="val 10800000" name="adj1"/>
              <a:gd fmla="val 0" name="adj2"/>
              <a:gd fmla="val 0" name="adj3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2214546" y="1785926"/>
            <a:ext cx="9144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Travail rapide</a:t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4" name="Google Shape;144;p5"/>
          <p:cNvCxnSpPr/>
          <p:nvPr/>
        </p:nvCxnSpPr>
        <p:spPr>
          <a:xfrm flipH="1">
            <a:off x="5357818" y="2285992"/>
            <a:ext cx="1071570" cy="78581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45" name="Google Shape;145;p5"/>
          <p:cNvCxnSpPr>
            <a:stCxn id="143" idx="2"/>
          </p:cNvCxnSpPr>
          <p:nvPr/>
        </p:nvCxnSpPr>
        <p:spPr>
          <a:xfrm flipH="1">
            <a:off x="6357846" y="2186036"/>
            <a:ext cx="428700" cy="9573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46" name="Google Shape;146;p5"/>
          <p:cNvCxnSpPr/>
          <p:nvPr/>
        </p:nvCxnSpPr>
        <p:spPr>
          <a:xfrm rot="5400000">
            <a:off x="6750065" y="2536025"/>
            <a:ext cx="643736" cy="794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52" name="Google Shape;152;p6"/>
          <p:cNvSpPr/>
          <p:nvPr/>
        </p:nvSpPr>
        <p:spPr>
          <a:xfrm>
            <a:off x="0" y="350105"/>
            <a:ext cx="91440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6"/>
          <p:cNvSpPr/>
          <p:nvPr/>
        </p:nvSpPr>
        <p:spPr>
          <a:xfrm>
            <a:off x="214282" y="2071678"/>
            <a:ext cx="4929222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Optimising Learning Using Flashcards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Spacing Is More Effective Than Cramming</a:t>
            </a:r>
            <a:endParaRPr b="1" i="0" sz="2000" u="sng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(Optimisation de l’apprentissage à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l’aide de flashcards : L’espacement est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plus efficace que le bachotage)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Nate KORNELL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Applied Cognitive Psychology, vol 23</a:t>
            </a:r>
            <a:endParaRPr b="1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2009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Pages 1297-1317</a:t>
            </a:r>
            <a:endParaRPr/>
          </a:p>
        </p:txBody>
      </p:sp>
      <p:pic>
        <p:nvPicPr>
          <p:cNvPr id="155" name="Google Shape;155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439339" y="2347216"/>
            <a:ext cx="5072074" cy="3377991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61" name="Google Shape;161;p7"/>
          <p:cNvSpPr/>
          <p:nvPr/>
        </p:nvSpPr>
        <p:spPr>
          <a:xfrm>
            <a:off x="0" y="350105"/>
            <a:ext cx="91440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 </a:t>
            </a:r>
            <a:r>
              <a:rPr b="0" i="0" lang="fr-FR" sz="32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endParaRPr b="0" i="0" sz="32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7"/>
          <p:cNvSpPr/>
          <p:nvPr/>
        </p:nvSpPr>
        <p:spPr>
          <a:xfrm>
            <a:off x="942855" y="1700808"/>
            <a:ext cx="669674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fr-FR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 1 - Mémorisation par 20 étudiants de 40 flashcards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Deux conditions de mémorisation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 2 - Test</a:t>
            </a:r>
            <a:endParaRPr/>
          </a:p>
        </p:txBody>
      </p:sp>
      <p:grpSp>
        <p:nvGrpSpPr>
          <p:cNvPr id="164" name="Google Shape;164;p7"/>
          <p:cNvGrpSpPr/>
          <p:nvPr/>
        </p:nvGrpSpPr>
        <p:grpSpPr>
          <a:xfrm>
            <a:off x="1393673" y="3478735"/>
            <a:ext cx="1285884" cy="857257"/>
            <a:chOff x="578582" y="3220996"/>
            <a:chExt cx="1285884" cy="857257"/>
          </a:xfrm>
        </p:grpSpPr>
        <p:sp>
          <p:nvSpPr>
            <p:cNvPr id="165" name="Google Shape;165;p7"/>
            <p:cNvSpPr/>
            <p:nvPr/>
          </p:nvSpPr>
          <p:spPr>
            <a:xfrm rot="-5198414">
              <a:off x="695714" y="355890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7"/>
            <p:cNvSpPr/>
            <p:nvPr/>
          </p:nvSpPr>
          <p:spPr>
            <a:xfrm rot="-4446423">
              <a:off x="723723" y="347104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 rot="-3758614">
              <a:off x="778503" y="3368053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 rot="-3034497">
              <a:off x="851654" y="33261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7"/>
            <p:cNvSpPr/>
            <p:nvPr/>
          </p:nvSpPr>
          <p:spPr>
            <a:xfrm rot="-2164495">
              <a:off x="926912" y="327136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 rot="-1061145">
              <a:off x="1014142" y="3261747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1126273" y="3273385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7"/>
            <p:cNvSpPr/>
            <p:nvPr/>
          </p:nvSpPr>
          <p:spPr>
            <a:xfrm rot="1265348">
              <a:off x="1231418" y="332803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7"/>
            <p:cNvSpPr/>
            <p:nvPr/>
          </p:nvSpPr>
          <p:spPr>
            <a:xfrm rot="2096867">
              <a:off x="1304939" y="3394059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 rot="3369781">
              <a:off x="1349070" y="3457021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 rot="4397814">
              <a:off x="1360845" y="35393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7"/>
            <p:cNvSpPr/>
            <p:nvPr/>
          </p:nvSpPr>
          <p:spPr>
            <a:xfrm rot="5400000">
              <a:off x="1340685" y="3613906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7" name="Google Shape;177;p7"/>
          <p:cNvSpPr/>
          <p:nvPr/>
        </p:nvSpPr>
        <p:spPr>
          <a:xfrm>
            <a:off x="321823" y="4676626"/>
            <a:ext cx="35719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flashcards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seul paquet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4 passages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19 cartes</a:t>
            </a: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entre deux passages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=&gt; </a:t>
            </a:r>
            <a:r>
              <a:rPr b="1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Condition </a:t>
            </a:r>
            <a:r>
              <a:rPr b="1" i="0" lang="fr-FR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espacée</a:t>
            </a:r>
            <a:endParaRPr/>
          </a:p>
        </p:txBody>
      </p:sp>
      <p:sp>
        <p:nvSpPr>
          <p:cNvPr id="178" name="Google Shape;178;p7"/>
          <p:cNvSpPr/>
          <p:nvPr/>
        </p:nvSpPr>
        <p:spPr>
          <a:xfrm>
            <a:off x="4932040" y="4771482"/>
            <a:ext cx="4071966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flashcards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paquets de 5 cartes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4 passages (avant passage paquet suivant)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4 cartes </a:t>
            </a: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deux passages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=&gt;</a:t>
            </a:r>
            <a:r>
              <a:rPr b="1" i="0" lang="fr-F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Condition </a:t>
            </a:r>
            <a:r>
              <a:rPr b="1" i="0" lang="fr-FR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massée</a:t>
            </a:r>
            <a:r>
              <a:rPr b="0" i="0" lang="fr-FR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9" name="Google Shape;179;p7"/>
          <p:cNvGrpSpPr/>
          <p:nvPr/>
        </p:nvGrpSpPr>
        <p:grpSpPr>
          <a:xfrm>
            <a:off x="5853649" y="2922480"/>
            <a:ext cx="2714643" cy="1697841"/>
            <a:chOff x="3214678" y="4071942"/>
            <a:chExt cx="2714643" cy="1697841"/>
          </a:xfrm>
        </p:grpSpPr>
        <p:grpSp>
          <p:nvGrpSpPr>
            <p:cNvPr id="180" name="Google Shape;180;p7"/>
            <p:cNvGrpSpPr/>
            <p:nvPr/>
          </p:nvGrpSpPr>
          <p:grpSpPr>
            <a:xfrm>
              <a:off x="3214678" y="5000636"/>
              <a:ext cx="1285883" cy="769147"/>
              <a:chOff x="3571868" y="3429000"/>
              <a:chExt cx="1285883" cy="769147"/>
            </a:xfrm>
          </p:grpSpPr>
          <p:sp>
            <p:nvSpPr>
              <p:cNvPr id="181" name="Google Shape;181;p7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7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7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84;p7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7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6" name="Google Shape;186;p7"/>
            <p:cNvGrpSpPr/>
            <p:nvPr/>
          </p:nvGrpSpPr>
          <p:grpSpPr>
            <a:xfrm>
              <a:off x="4643438" y="5000636"/>
              <a:ext cx="1285883" cy="769147"/>
              <a:chOff x="3571868" y="3429000"/>
              <a:chExt cx="1285883" cy="769147"/>
            </a:xfrm>
          </p:grpSpPr>
          <p:sp>
            <p:nvSpPr>
              <p:cNvPr id="187" name="Google Shape;187;p7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7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7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7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7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2" name="Google Shape;192;p7"/>
            <p:cNvGrpSpPr/>
            <p:nvPr/>
          </p:nvGrpSpPr>
          <p:grpSpPr>
            <a:xfrm>
              <a:off x="4572000" y="4071942"/>
              <a:ext cx="1285883" cy="769147"/>
              <a:chOff x="3571868" y="3429000"/>
              <a:chExt cx="1285883" cy="769147"/>
            </a:xfrm>
          </p:grpSpPr>
          <p:sp>
            <p:nvSpPr>
              <p:cNvPr id="193" name="Google Shape;193;p7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7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7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7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7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" name="Google Shape;198;p7"/>
            <p:cNvGrpSpPr/>
            <p:nvPr/>
          </p:nvGrpSpPr>
          <p:grpSpPr>
            <a:xfrm>
              <a:off x="3214678" y="4071942"/>
              <a:ext cx="1285883" cy="769147"/>
              <a:chOff x="3571868" y="3429000"/>
              <a:chExt cx="1285883" cy="769147"/>
            </a:xfrm>
          </p:grpSpPr>
          <p:sp>
            <p:nvSpPr>
              <p:cNvPr id="199" name="Google Shape;199;p7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7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7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7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04" name="Google Shape;204;p7"/>
          <p:cNvSpPr/>
          <p:nvPr/>
        </p:nvSpPr>
        <p:spPr>
          <a:xfrm>
            <a:off x="6261991" y="1412776"/>
            <a:ext cx="2551588" cy="629990"/>
          </a:xfrm>
          <a:prstGeom prst="wedgeEllipseCallout">
            <a:avLst>
              <a:gd fmla="val -63657" name="adj1"/>
              <a:gd fmla="val -63587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Pendant une séance de travail</a:t>
            </a:r>
            <a:endParaRPr/>
          </a:p>
        </p:txBody>
      </p:sp>
      <p:sp>
        <p:nvSpPr>
          <p:cNvPr id="205" name="Google Shape;205;p7"/>
          <p:cNvSpPr txBox="1"/>
          <p:nvPr/>
        </p:nvSpPr>
        <p:spPr>
          <a:xfrm>
            <a:off x="3170638" y="3392496"/>
            <a:ext cx="23391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4 passages par carte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11" name="Google Shape;211;p8"/>
          <p:cNvSpPr/>
          <p:nvPr/>
        </p:nvSpPr>
        <p:spPr>
          <a:xfrm>
            <a:off x="0" y="350105"/>
            <a:ext cx="9144000" cy="21852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Analyse expérimentale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l’effet d’espacement </a:t>
            </a:r>
            <a:r>
              <a:rPr lang="fr-FR" sz="32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intra-session</a:t>
            </a:r>
            <a:endParaRPr sz="32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2" name="Google Shape;21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8"/>
          <p:cNvSpPr/>
          <p:nvPr/>
        </p:nvSpPr>
        <p:spPr>
          <a:xfrm>
            <a:off x="16768" y="1754882"/>
            <a:ext cx="91440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Expérience 1 - Résultats</a:t>
            </a:r>
            <a:endParaRPr/>
          </a:p>
        </p:txBody>
      </p:sp>
      <p:grpSp>
        <p:nvGrpSpPr>
          <p:cNvPr id="214" name="Google Shape;214;p8"/>
          <p:cNvGrpSpPr/>
          <p:nvPr/>
        </p:nvGrpSpPr>
        <p:grpSpPr>
          <a:xfrm>
            <a:off x="4637099" y="2760739"/>
            <a:ext cx="817156" cy="532629"/>
            <a:chOff x="578582" y="3220996"/>
            <a:chExt cx="1285884" cy="857257"/>
          </a:xfrm>
        </p:grpSpPr>
        <p:sp>
          <p:nvSpPr>
            <p:cNvPr id="215" name="Google Shape;215;p8"/>
            <p:cNvSpPr/>
            <p:nvPr/>
          </p:nvSpPr>
          <p:spPr>
            <a:xfrm rot="-5198414">
              <a:off x="695714" y="355890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8"/>
            <p:cNvSpPr/>
            <p:nvPr/>
          </p:nvSpPr>
          <p:spPr>
            <a:xfrm rot="-4446423">
              <a:off x="723723" y="347104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8"/>
            <p:cNvSpPr/>
            <p:nvPr/>
          </p:nvSpPr>
          <p:spPr>
            <a:xfrm rot="-3758614">
              <a:off x="778503" y="3368053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 rot="-3034497">
              <a:off x="851654" y="33261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8"/>
            <p:cNvSpPr/>
            <p:nvPr/>
          </p:nvSpPr>
          <p:spPr>
            <a:xfrm rot="-2164495">
              <a:off x="926912" y="3271368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 rot="-1061145">
              <a:off x="1014142" y="3261747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1126273" y="3273385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 rot="1265348">
              <a:off x="1231418" y="3328034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 rot="2096867">
              <a:off x="1304939" y="3394059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 rot="3369781">
              <a:off x="1349070" y="3457021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8"/>
            <p:cNvSpPr/>
            <p:nvPr/>
          </p:nvSpPr>
          <p:spPr>
            <a:xfrm rot="4397814">
              <a:off x="1360845" y="3539312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 rot="5400000">
              <a:off x="1340685" y="3613906"/>
              <a:ext cx="357190" cy="57150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7" name="Google Shape;227;p8"/>
          <p:cNvGrpSpPr/>
          <p:nvPr/>
        </p:nvGrpSpPr>
        <p:grpSpPr>
          <a:xfrm>
            <a:off x="6500826" y="2357430"/>
            <a:ext cx="1725106" cy="1054899"/>
            <a:chOff x="3214678" y="4071942"/>
            <a:chExt cx="2714643" cy="1697841"/>
          </a:xfrm>
        </p:grpSpPr>
        <p:grpSp>
          <p:nvGrpSpPr>
            <p:cNvPr id="228" name="Google Shape;228;p8"/>
            <p:cNvGrpSpPr/>
            <p:nvPr/>
          </p:nvGrpSpPr>
          <p:grpSpPr>
            <a:xfrm>
              <a:off x="3214678" y="5000636"/>
              <a:ext cx="1285883" cy="769147"/>
              <a:chOff x="3571868" y="3429000"/>
              <a:chExt cx="1285883" cy="769147"/>
            </a:xfrm>
          </p:grpSpPr>
          <p:sp>
            <p:nvSpPr>
              <p:cNvPr id="229" name="Google Shape;229;p8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4" name="Google Shape;234;p8"/>
            <p:cNvGrpSpPr/>
            <p:nvPr/>
          </p:nvGrpSpPr>
          <p:grpSpPr>
            <a:xfrm>
              <a:off x="4643438" y="5000636"/>
              <a:ext cx="1285883" cy="769147"/>
              <a:chOff x="3571868" y="3429000"/>
              <a:chExt cx="1285883" cy="769147"/>
            </a:xfrm>
          </p:grpSpPr>
          <p:sp>
            <p:nvSpPr>
              <p:cNvPr id="235" name="Google Shape;235;p8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8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8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0" name="Google Shape;240;p8"/>
            <p:cNvGrpSpPr/>
            <p:nvPr/>
          </p:nvGrpSpPr>
          <p:grpSpPr>
            <a:xfrm>
              <a:off x="4572000" y="4071942"/>
              <a:ext cx="1285883" cy="769147"/>
              <a:chOff x="3571868" y="3429000"/>
              <a:chExt cx="1285883" cy="769147"/>
            </a:xfrm>
          </p:grpSpPr>
          <p:sp>
            <p:nvSpPr>
              <p:cNvPr id="241" name="Google Shape;241;p8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8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8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6" name="Google Shape;246;p8"/>
            <p:cNvGrpSpPr/>
            <p:nvPr/>
          </p:nvGrpSpPr>
          <p:grpSpPr>
            <a:xfrm>
              <a:off x="3214678" y="4071942"/>
              <a:ext cx="1285883" cy="769147"/>
              <a:chOff x="3571868" y="3429000"/>
              <a:chExt cx="1285883" cy="769147"/>
            </a:xfrm>
          </p:grpSpPr>
          <p:sp>
            <p:nvSpPr>
              <p:cNvPr id="247" name="Google Shape;247;p8"/>
              <p:cNvSpPr/>
              <p:nvPr/>
            </p:nvSpPr>
            <p:spPr>
              <a:xfrm rot="-5400000">
                <a:off x="3679025" y="37171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 rot="-3549398">
                <a:off x="3801615" y="3443088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8"/>
              <p:cNvSpPr/>
              <p:nvPr/>
            </p:nvSpPr>
            <p:spPr>
              <a:xfrm>
                <a:off x="4071934" y="34290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8"/>
              <p:cNvSpPr/>
              <p:nvPr/>
            </p:nvSpPr>
            <p:spPr>
              <a:xfrm rot="3168767">
                <a:off x="4343561" y="3542633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8"/>
              <p:cNvSpPr/>
              <p:nvPr/>
            </p:nvSpPr>
            <p:spPr>
              <a:xfrm rot="5400000">
                <a:off x="4376734" y="3733800"/>
                <a:ext cx="357190" cy="571504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 cap="flat" cmpd="sng" w="25400">
                <a:solidFill>
                  <a:srgbClr val="395E8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aphicFrame>
        <p:nvGraphicFramePr>
          <p:cNvPr id="252" name="Google Shape;252;p8"/>
          <p:cNvGraphicFramePr/>
          <p:nvPr/>
        </p:nvGraphicFramePr>
        <p:xfrm>
          <a:off x="571473" y="35718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{4E5C22A5-9430-4300-8CEE-C2D5DF692FB3}</a:tableStyleId>
              </a:tblPr>
              <a:tblGrid>
                <a:gridCol w="3429025"/>
                <a:gridCol w="2143150"/>
                <a:gridCol w="2286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Condition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Espacée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Massée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Taux de réussite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49 %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36 %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Temps d’étude par flashcard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22,60 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22,19 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% de bonnes réponses au test estimé par l’étudiant après apprentissage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43 %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u="none" cap="none" strike="noStrike"/>
                        <a:t>50 %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253" name="Google Shape;253;p8"/>
          <p:cNvSpPr/>
          <p:nvPr/>
        </p:nvSpPr>
        <p:spPr>
          <a:xfrm>
            <a:off x="251520" y="1385072"/>
            <a:ext cx="2551588" cy="975343"/>
          </a:xfrm>
          <a:prstGeom prst="wedgeEllipseCallout">
            <a:avLst>
              <a:gd fmla="val 163985" name="adj1"/>
              <a:gd fmla="val -57492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Pendant une séance de travail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2015-09-07T09:29:28Z</dcterms:created>
  <dc:creator>Emmanuel Allard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0x010100948A44C936C74B4D9FAD2BD15261EA87</vt:lpwstr>
  </property>
</Properties>
</file>