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gGSIS2OB3q3MSp1GZreQuxCNuM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49577c4ed4_0_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249577c4ed4_0_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g249577c4ed4_0_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1"/>
          <p:cNvSpPr/>
          <p:nvPr/>
        </p:nvSpPr>
        <p:spPr>
          <a:xfrm>
            <a:off x="0" y="-1764"/>
            <a:ext cx="6096000" cy="365125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2E75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1"/>
          <p:cNvSpPr/>
          <p:nvPr/>
        </p:nvSpPr>
        <p:spPr>
          <a:xfrm>
            <a:off x="6096001" y="2743"/>
            <a:ext cx="6096002" cy="365125"/>
          </a:xfrm>
          <a:prstGeom prst="rect">
            <a:avLst/>
          </a:prstGeom>
          <a:solidFill>
            <a:srgbClr val="9CB4E0"/>
          </a:solidFill>
          <a:ln cap="flat" cmpd="sng" w="12700">
            <a:solidFill>
              <a:srgbClr val="9CB4E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-2" y="367868"/>
            <a:ext cx="12192002" cy="1098550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rgbClr val="D8E2F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4" name="Google Shape;64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2" name="Google Shape;7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hyperlink" Target="https://creativecommons.org/licenses/by-nc-sa/4.0/" TargetMode="External"/><Relationship Id="rId5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49577c4ed4_0_9"/>
          <p:cNvSpPr/>
          <p:nvPr/>
        </p:nvSpPr>
        <p:spPr>
          <a:xfrm>
            <a:off x="0" y="-1764"/>
            <a:ext cx="6096000" cy="3651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2E75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249577c4ed4_0_9"/>
          <p:cNvSpPr/>
          <p:nvPr/>
        </p:nvSpPr>
        <p:spPr>
          <a:xfrm>
            <a:off x="6096001" y="2743"/>
            <a:ext cx="6096000" cy="365100"/>
          </a:xfrm>
          <a:prstGeom prst="rect">
            <a:avLst/>
          </a:prstGeom>
          <a:solidFill>
            <a:srgbClr val="9CB4E0"/>
          </a:solidFill>
          <a:ln cap="flat" cmpd="sng" w="12700">
            <a:solidFill>
              <a:srgbClr val="9CB4E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249577c4ed4_0_9"/>
          <p:cNvSpPr/>
          <p:nvPr/>
        </p:nvSpPr>
        <p:spPr>
          <a:xfrm>
            <a:off x="1497900" y="2342375"/>
            <a:ext cx="9196200" cy="402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 Comment ne pas </a:t>
            </a:r>
            <a:r>
              <a:rPr b="1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gâcher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bonnes révisions » (</a:t>
            </a:r>
            <a:r>
              <a:rPr lang="fr-F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/2)</a:t>
            </a:r>
            <a:b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Bien se préparer aux </a:t>
            </a:r>
            <a:r>
              <a:rPr b="1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examens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Conception : 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Natacha Bourgeois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Joseph Scola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Contact : prenom.nom@uvsq.fr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Ce document est mis à disposition selon les termes de la </a:t>
            </a:r>
            <a:r>
              <a:rPr lang="fr-FR" sz="1450">
                <a:solidFill>
                  <a:srgbClr val="049CCF"/>
                </a:solidFill>
                <a:highlight>
                  <a:schemeClr val="lt1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Licence Creative Commons Attribution - Pas d’Utilisation Commerciale - Partage dans les Mêmes Conditions 4.0 International</a:t>
            </a:r>
            <a:r>
              <a:rPr lang="fr-FR" sz="1450">
                <a:solidFill>
                  <a:srgbClr val="464646"/>
                </a:solidFill>
                <a:highlight>
                  <a:schemeClr val="lt1"/>
                </a:highlight>
              </a:rPr>
              <a:t>.</a:t>
            </a:r>
            <a:endParaRPr sz="1450">
              <a:solidFill>
                <a:srgbClr val="464646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fr-FR" sz="1450" u="sng">
                <a:solidFill>
                  <a:srgbClr val="0097A7"/>
                </a:solidFill>
                <a:highlight>
                  <a:schemeClr val="lt1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https://creativecommons.org/licenses/by-nc-sa/4.0/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Université de Versailles Saint-Quentin-en-Yvelines - Adresse - Cours  Médecine, Droit, Science Po..." id="95" name="Google Shape;95;g249577c4ed4_0_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87716" y="579052"/>
            <a:ext cx="2616565" cy="14108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/>
          <p:nvPr/>
        </p:nvSpPr>
        <p:spPr>
          <a:xfrm>
            <a:off x="0" y="-1764"/>
            <a:ext cx="6096000" cy="365125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2E75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6096001" y="2743"/>
            <a:ext cx="6096002" cy="365125"/>
          </a:xfrm>
          <a:prstGeom prst="rect">
            <a:avLst/>
          </a:prstGeom>
          <a:solidFill>
            <a:srgbClr val="9CB4E0"/>
          </a:solidFill>
          <a:ln cap="flat" cmpd="sng" w="12700">
            <a:solidFill>
              <a:srgbClr val="9CB4E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2542673" y="2581079"/>
            <a:ext cx="7106653" cy="707886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UE Méthodologie Physique</a:t>
            </a:r>
            <a:endParaRPr/>
          </a:p>
        </p:txBody>
      </p:sp>
      <p:sp>
        <p:nvSpPr>
          <p:cNvPr id="104" name="Google Shape;104;p1"/>
          <p:cNvSpPr/>
          <p:nvPr/>
        </p:nvSpPr>
        <p:spPr>
          <a:xfrm>
            <a:off x="1497905" y="4018739"/>
            <a:ext cx="9196186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 Comment ne pas </a:t>
            </a:r>
            <a:r>
              <a:rPr b="1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gâcher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bonnes révisions » (2/2)</a:t>
            </a:r>
            <a:b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Bien se préparer aux </a:t>
            </a:r>
            <a:r>
              <a:rPr b="1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examens</a:t>
            </a:r>
            <a:r>
              <a:rPr b="0" i="0" lang="fr-F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descr="Université de Versailles Saint-Quentin-en-Yvelines - Adresse - Cours  Médecine, Droit, Science Po..." id="105" name="Google Shape;10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87716" y="579052"/>
            <a:ext cx="2616565" cy="14108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/>
          <p:nvPr/>
        </p:nvSpPr>
        <p:spPr>
          <a:xfrm>
            <a:off x="1428755" y="1419660"/>
            <a:ext cx="4221755" cy="326918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9685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5354070" y="517676"/>
            <a:ext cx="221304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44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Objectifs</a:t>
            </a:r>
            <a:endParaRPr b="0" i="0" sz="4400" u="none" cap="none" strike="noStrik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114" name="Google Shape;11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149" y="1755407"/>
            <a:ext cx="779184" cy="779184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"/>
          <p:cNvSpPr txBox="1"/>
          <p:nvPr/>
        </p:nvSpPr>
        <p:spPr>
          <a:xfrm>
            <a:off x="1793507" y="1729500"/>
            <a:ext cx="1028715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VOS RÉVISIONS</a:t>
            </a:r>
            <a:r>
              <a:rPr b="0" i="0" lang="fr-F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fr-FR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: COMMENT MAXIMISER LEUR IMPACT 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le CC majeur de PH100… mais aussi tout au long de l’année</a:t>
            </a:r>
            <a:endParaRPr/>
          </a:p>
        </p:txBody>
      </p:sp>
      <p:sp>
        <p:nvSpPr>
          <p:cNvPr id="116" name="Google Shape;116;p2"/>
          <p:cNvSpPr txBox="1"/>
          <p:nvPr/>
        </p:nvSpPr>
        <p:spPr>
          <a:xfrm>
            <a:off x="829149" y="2896244"/>
            <a:ext cx="1028715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Comment ? </a:t>
            </a:r>
            <a:endParaRPr/>
          </a:p>
        </p:txBody>
      </p:sp>
      <p:sp>
        <p:nvSpPr>
          <p:cNvPr id="117" name="Google Shape;117;p2"/>
          <p:cNvSpPr txBox="1"/>
          <p:nvPr/>
        </p:nvSpPr>
        <p:spPr>
          <a:xfrm>
            <a:off x="829149" y="3634369"/>
            <a:ext cx="1028715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identifiant les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FREINS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qui vous conduisent à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SOUS-PERFORMER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partageant des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BONNES PRATIQUES 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les </a:t>
            </a: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DÉPASSER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construisant une </a:t>
            </a:r>
            <a:r>
              <a:rPr b="1" i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CHECK-LIST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vue du CC</a:t>
            </a:r>
            <a:endParaRPr/>
          </a:p>
        </p:txBody>
      </p:sp>
      <p:sp>
        <p:nvSpPr>
          <p:cNvPr id="118" name="Google Shape;118;p2"/>
          <p:cNvSpPr/>
          <p:nvPr/>
        </p:nvSpPr>
        <p:spPr>
          <a:xfrm>
            <a:off x="4844405" y="5131223"/>
            <a:ext cx="2965470" cy="1311639"/>
          </a:xfrm>
          <a:prstGeom prst="cloudCallout">
            <a:avLst>
              <a:gd fmla="val -56464" name="adj1"/>
              <a:gd fmla="val 49929" name="adj2"/>
            </a:avLst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J’aurais pu mieux faire…</a:t>
            </a:r>
            <a:endParaRPr/>
          </a:p>
        </p:txBody>
      </p:sp>
      <p:sp>
        <p:nvSpPr>
          <p:cNvPr id="119" name="Google Shape;119;p2"/>
          <p:cNvSpPr/>
          <p:nvPr/>
        </p:nvSpPr>
        <p:spPr>
          <a:xfrm>
            <a:off x="4068619" y="4337475"/>
            <a:ext cx="4362994" cy="2899134"/>
          </a:xfrm>
          <a:prstGeom prst="mathMultiply">
            <a:avLst>
              <a:gd fmla="val 12685" name="adj1"/>
            </a:avLst>
          </a:prstGeom>
          <a:solidFill>
            <a:srgbClr val="FF7979">
              <a:alpha val="27058"/>
            </a:srgbClr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/>
          <p:nvPr/>
        </p:nvSpPr>
        <p:spPr>
          <a:xfrm>
            <a:off x="1428755" y="1419660"/>
            <a:ext cx="4221755" cy="326918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9685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</a:pPr>
            <a:r>
              <a:t/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20492" y="517676"/>
            <a:ext cx="1216070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2 séances pour tirer partie au mieux de ses révisions</a:t>
            </a:r>
            <a:endParaRPr/>
          </a:p>
        </p:txBody>
      </p:sp>
      <p:sp>
        <p:nvSpPr>
          <p:cNvPr id="127" name="Google Shape;127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28" name="Google Shape;128;p3"/>
          <p:cNvSpPr/>
          <p:nvPr/>
        </p:nvSpPr>
        <p:spPr>
          <a:xfrm>
            <a:off x="224555" y="3206879"/>
            <a:ext cx="11547725" cy="1970492"/>
          </a:xfrm>
          <a:custGeom>
            <a:rect b="b" l="l" r="r" t="t"/>
            <a:pathLst>
              <a:path extrusionOk="0" h="843148" w="7374577">
                <a:moveTo>
                  <a:pt x="0" y="748145"/>
                </a:moveTo>
                <a:cubicBezTo>
                  <a:pt x="576943" y="439386"/>
                  <a:pt x="1153886" y="130628"/>
                  <a:pt x="1900052" y="142503"/>
                </a:cubicBezTo>
                <a:cubicBezTo>
                  <a:pt x="2646218" y="154378"/>
                  <a:pt x="3564577" y="843148"/>
                  <a:pt x="4476998" y="819397"/>
                </a:cubicBezTo>
                <a:cubicBezTo>
                  <a:pt x="5389419" y="795647"/>
                  <a:pt x="6381998" y="397823"/>
                  <a:pt x="7374577" y="0"/>
                </a:cubicBezTo>
              </a:path>
            </a:pathLst>
          </a:custGeom>
          <a:noFill/>
          <a:ln cap="flat" cmpd="sng" w="9525">
            <a:solidFill>
              <a:srgbClr val="0070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1" i="0" sz="1100" u="none" cap="none" strike="noStrike">
              <a:solidFill>
                <a:srgbClr val="606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 txBox="1"/>
          <p:nvPr/>
        </p:nvSpPr>
        <p:spPr>
          <a:xfrm>
            <a:off x="4604558" y="5135050"/>
            <a:ext cx="243368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CC majeur 1 UE </a:t>
            </a:r>
            <a:r>
              <a:rPr b="1" i="0" lang="fr-FR" sz="2000" u="none" cap="none" strike="noStrike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XXXX</a:t>
            </a:r>
            <a:endParaRPr/>
          </a:p>
        </p:txBody>
      </p:sp>
      <p:sp>
        <p:nvSpPr>
          <p:cNvPr id="130" name="Google Shape;130;p3"/>
          <p:cNvSpPr/>
          <p:nvPr/>
        </p:nvSpPr>
        <p:spPr>
          <a:xfrm>
            <a:off x="5827775" y="4682812"/>
            <a:ext cx="252000" cy="252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1" name="Google Shape;131;p3"/>
          <p:cNvCxnSpPr/>
          <p:nvPr/>
        </p:nvCxnSpPr>
        <p:spPr>
          <a:xfrm rot="10800000">
            <a:off x="2859833" y="3555000"/>
            <a:ext cx="0" cy="1686646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32" name="Google Shape;132;p3"/>
          <p:cNvSpPr/>
          <p:nvPr/>
        </p:nvSpPr>
        <p:spPr>
          <a:xfrm>
            <a:off x="1458737" y="5187479"/>
            <a:ext cx="2709890" cy="9627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Séance 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Date : </a:t>
            </a:r>
            <a:r>
              <a:rPr lang="fr-FR" sz="2000">
                <a:solidFill>
                  <a:schemeClr val="lt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XXXXXX</a:t>
            </a:r>
            <a:b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Préparation du CC</a:t>
            </a:r>
            <a:endParaRPr b="1" i="1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3"/>
          <p:cNvSpPr/>
          <p:nvPr/>
        </p:nvSpPr>
        <p:spPr>
          <a:xfrm rot="10800000">
            <a:off x="2748823" y="3429000"/>
            <a:ext cx="252000" cy="25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606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4" name="Google Shape;134;p3"/>
          <p:cNvCxnSpPr>
            <a:endCxn id="135" idx="2"/>
          </p:cNvCxnSpPr>
          <p:nvPr/>
        </p:nvCxnSpPr>
        <p:spPr>
          <a:xfrm flipH="1" rot="10800000">
            <a:off x="8751031" y="3669953"/>
            <a:ext cx="15300" cy="11976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35" name="Google Shape;135;p3"/>
          <p:cNvSpPr/>
          <p:nvPr/>
        </p:nvSpPr>
        <p:spPr>
          <a:xfrm>
            <a:off x="7321908" y="2723589"/>
            <a:ext cx="2888846" cy="9463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Séance 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Date : </a:t>
            </a:r>
            <a:r>
              <a:rPr lang="fr-FR" sz="2000">
                <a:solidFill>
                  <a:schemeClr val="lt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XXXXXX</a:t>
            </a:r>
            <a:b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Analyse réflexive du CC</a:t>
            </a:r>
            <a:endParaRPr i="1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3"/>
          <p:cNvSpPr/>
          <p:nvPr/>
        </p:nvSpPr>
        <p:spPr>
          <a:xfrm rot="10800000">
            <a:off x="8624981" y="4673626"/>
            <a:ext cx="252000" cy="25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606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/>
          <p:nvPr/>
        </p:nvSpPr>
        <p:spPr>
          <a:xfrm>
            <a:off x="4624511" y="485539"/>
            <a:ext cx="251440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Sommaire</a:t>
            </a:r>
            <a:endParaRPr sz="4400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44" name="Google Shape;144;p4"/>
          <p:cNvSpPr/>
          <p:nvPr/>
        </p:nvSpPr>
        <p:spPr>
          <a:xfrm>
            <a:off x="2903623" y="1685300"/>
            <a:ext cx="5903741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2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Capitaliser sur le CC1 de mécanique  en PH100 </a:t>
            </a:r>
            <a:endParaRPr/>
          </a:p>
        </p:txBody>
      </p:sp>
      <p:sp>
        <p:nvSpPr>
          <p:cNvPr id="145" name="Google Shape;145;p4"/>
          <p:cNvSpPr/>
          <p:nvPr/>
        </p:nvSpPr>
        <p:spPr>
          <a:xfrm>
            <a:off x="2091734" y="1952954"/>
            <a:ext cx="556104" cy="540000"/>
          </a:xfrm>
          <a:prstGeom prst="ellipse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46" name="Google Shape;146;p4"/>
          <p:cNvSpPr/>
          <p:nvPr/>
        </p:nvSpPr>
        <p:spPr>
          <a:xfrm>
            <a:off x="3683082" y="3317844"/>
            <a:ext cx="434482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2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Se préparer au CC2 d’optique en PH100</a:t>
            </a:r>
            <a:endParaRPr/>
          </a:p>
        </p:txBody>
      </p:sp>
      <p:sp>
        <p:nvSpPr>
          <p:cNvPr id="147" name="Google Shape;147;p4"/>
          <p:cNvSpPr/>
          <p:nvPr/>
        </p:nvSpPr>
        <p:spPr>
          <a:xfrm>
            <a:off x="2091064" y="3606266"/>
            <a:ext cx="556104" cy="540000"/>
          </a:xfrm>
          <a:prstGeom prst="ellipse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id="148" name="Google Shape;14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08802" y="3477452"/>
            <a:ext cx="758002" cy="75800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appy Icon 3122278" id="149" name="Google Shape;14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807363" y="1835067"/>
            <a:ext cx="960880" cy="96088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4"/>
          <p:cNvSpPr/>
          <p:nvPr/>
        </p:nvSpPr>
        <p:spPr>
          <a:xfrm>
            <a:off x="3683082" y="5009568"/>
            <a:ext cx="434482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200">
                <a:solidFill>
                  <a:srgbClr val="44546A"/>
                </a:solidFill>
                <a:latin typeface="Calibri"/>
                <a:ea typeface="Calibri"/>
                <a:cs typeface="Calibri"/>
                <a:sym typeface="Calibri"/>
              </a:rPr>
              <a:t>Contrôle continu de méthodologie</a:t>
            </a:r>
            <a:endParaRPr/>
          </a:p>
        </p:txBody>
      </p:sp>
      <p:sp>
        <p:nvSpPr>
          <p:cNvPr id="151" name="Google Shape;151;p4"/>
          <p:cNvSpPr/>
          <p:nvPr/>
        </p:nvSpPr>
        <p:spPr>
          <a:xfrm>
            <a:off x="2091064" y="5297990"/>
            <a:ext cx="556104" cy="540000"/>
          </a:xfrm>
          <a:prstGeom prst="ellipse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descr="checklist Icon 4845525" id="152" name="Google Shape;15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908802" y="5169176"/>
            <a:ext cx="758002" cy="7580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59" name="Google Shape;159;p5"/>
          <p:cNvSpPr/>
          <p:nvPr/>
        </p:nvSpPr>
        <p:spPr>
          <a:xfrm>
            <a:off x="2006763" y="485539"/>
            <a:ext cx="775000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Retour sur le CC1 : bilan subjectif</a:t>
            </a:r>
            <a:endParaRPr/>
          </a:p>
        </p:txBody>
      </p:sp>
      <p:sp>
        <p:nvSpPr>
          <p:cNvPr id="160" name="Google Shape;160;p5"/>
          <p:cNvSpPr txBox="1"/>
          <p:nvPr/>
        </p:nvSpPr>
        <p:spPr>
          <a:xfrm>
            <a:off x="383155" y="2899755"/>
            <a:ext cx="877989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AU BROUILLON, INDIVIDUELLEMENT :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Quel volume horaire ai-je consacré aux révisions 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Ai-je noté des causes et/ou conséquences du stress ?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Des éléments à ajouter/modifier à ma </a:t>
            </a:r>
            <a:r>
              <a:rPr i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list </a:t>
            </a: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pic>
        <p:nvPicPr>
          <p:cNvPr id="161" name="Google Shape;16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24079" y="3619547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68" name="Google Shape;168;p6"/>
          <p:cNvSpPr/>
          <p:nvPr/>
        </p:nvSpPr>
        <p:spPr>
          <a:xfrm>
            <a:off x="3743137" y="485539"/>
            <a:ext cx="427726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Bilan sur sa copie </a:t>
            </a:r>
            <a:endParaRPr/>
          </a:p>
        </p:txBody>
      </p:sp>
      <p:sp>
        <p:nvSpPr>
          <p:cNvPr id="169" name="Google Shape;169;p6"/>
          <p:cNvSpPr txBox="1"/>
          <p:nvPr/>
        </p:nvSpPr>
        <p:spPr>
          <a:xfrm>
            <a:off x="383155" y="2899755"/>
            <a:ext cx="877989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AU BROUILLON, INDIVIDUELLEMENT :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Des erreurs évitables ? 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Des bonnes pratiques à conserver ? 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Des écueils à éviter ? </a:t>
            </a:r>
            <a:endParaRPr/>
          </a:p>
        </p:txBody>
      </p:sp>
      <p:pic>
        <p:nvPicPr>
          <p:cNvPr id="170" name="Google Shape;17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89168" y="34290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77" name="Google Shape;177;p7"/>
          <p:cNvSpPr/>
          <p:nvPr/>
        </p:nvSpPr>
        <p:spPr>
          <a:xfrm>
            <a:off x="3573385" y="485539"/>
            <a:ext cx="461677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Préparation du CC2</a:t>
            </a:r>
            <a:endParaRPr/>
          </a:p>
        </p:txBody>
      </p:sp>
      <p:sp>
        <p:nvSpPr>
          <p:cNvPr id="178" name="Google Shape;178;p7"/>
          <p:cNvSpPr txBox="1"/>
          <p:nvPr/>
        </p:nvSpPr>
        <p:spPr>
          <a:xfrm>
            <a:off x="368165" y="2459535"/>
            <a:ext cx="8779895" cy="27392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EN GROUPE DE 3 A 4 (30 min) : CORRECTION DE COPIES TEMOINS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application des méthodes d'auto-correction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identification des erreurs qui auraient pu être évitées, nombre de points qui auraient pu être gagnés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PUIS, PARTAGE EN CLASSE ENTIÈRE (10 MIN)</a:t>
            </a:r>
            <a:endParaRPr/>
          </a:p>
        </p:txBody>
      </p:sp>
      <p:pic>
        <p:nvPicPr>
          <p:cNvPr id="179" name="Google Shape;17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35750" y="3235193"/>
            <a:ext cx="1187893" cy="11878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>
            <p:ph idx="12" type="sldNum"/>
          </p:nvPr>
        </p:nvSpPr>
        <p:spPr>
          <a:xfrm>
            <a:off x="8610600" y="62921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86" name="Google Shape;186;p8"/>
          <p:cNvSpPr/>
          <p:nvPr/>
        </p:nvSpPr>
        <p:spPr>
          <a:xfrm>
            <a:off x="1749538" y="485539"/>
            <a:ext cx="826444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Ce que j’emporte de cette séance…</a:t>
            </a:r>
            <a:endParaRPr i="1" sz="4400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ogress Icon 175994" id="187" name="Google Shape;18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94856" y="3210016"/>
            <a:ext cx="1238250" cy="123825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8"/>
          <p:cNvSpPr txBox="1"/>
          <p:nvPr/>
        </p:nvSpPr>
        <p:spPr>
          <a:xfrm>
            <a:off x="383155" y="2899755"/>
            <a:ext cx="8779895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AU BROUILLON, INDIVIDUELLEMENT :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Qu’est ce que je retiens pour la préparation du CC2 de PH100 ? </a:t>
            </a:r>
            <a:br>
              <a:rPr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2018-06-03T12:07:55Z</dcterms:created>
  <dc:creator>Natacha BOURGEOIS</dc:creator>
</cp:coreProperties>
</file>