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iq9r+JunSivOgnl+TqoHKFqd1I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e333f1a094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g1e333f1a094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1e333f1a094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4"/>
          <p:cNvSpPr/>
          <p:nvPr/>
        </p:nvSpPr>
        <p:spPr>
          <a:xfrm>
            <a:off x="0" y="-1764"/>
            <a:ext cx="6096000" cy="365125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2E75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4"/>
          <p:cNvSpPr/>
          <p:nvPr/>
        </p:nvSpPr>
        <p:spPr>
          <a:xfrm>
            <a:off x="6096001" y="2743"/>
            <a:ext cx="6096002" cy="365125"/>
          </a:xfrm>
          <a:prstGeom prst="rect">
            <a:avLst/>
          </a:prstGeom>
          <a:solidFill>
            <a:srgbClr val="9CB4E0"/>
          </a:solidFill>
          <a:ln cap="flat" cmpd="sng" w="12700">
            <a:solidFill>
              <a:srgbClr val="9CB4E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4"/>
          <p:cNvSpPr/>
          <p:nvPr/>
        </p:nvSpPr>
        <p:spPr>
          <a:xfrm>
            <a:off x="-2" y="367868"/>
            <a:ext cx="12192002" cy="1098550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rgbClr val="D8E2F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4" name="Google Shape;64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2" name="Google Shape;7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hyperlink" Target="https://creativecommons.org/licenses/by-nc-sa/4.0/" TargetMode="External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1.jpg"/><Relationship Id="rId4" Type="http://schemas.openxmlformats.org/officeDocument/2006/relationships/image" Target="../media/image16.jpg"/><Relationship Id="rId5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0.png"/><Relationship Id="rId4" Type="http://schemas.openxmlformats.org/officeDocument/2006/relationships/image" Target="../media/image22.png"/><Relationship Id="rId10" Type="http://schemas.openxmlformats.org/officeDocument/2006/relationships/image" Target="../media/image10.png"/><Relationship Id="rId9" Type="http://schemas.openxmlformats.org/officeDocument/2006/relationships/image" Target="../media/image14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/>
          <p:nvPr/>
        </p:nvSpPr>
        <p:spPr>
          <a:xfrm>
            <a:off x="0" y="-1764"/>
            <a:ext cx="6096000" cy="365125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2E75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6096001" y="2743"/>
            <a:ext cx="6096002" cy="365125"/>
          </a:xfrm>
          <a:prstGeom prst="rect">
            <a:avLst/>
          </a:prstGeom>
          <a:solidFill>
            <a:srgbClr val="9CB4E0"/>
          </a:solidFill>
          <a:ln cap="flat" cmpd="sng" w="12700">
            <a:solidFill>
              <a:srgbClr val="9CB4E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497900" y="2342375"/>
            <a:ext cx="9196200" cy="402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 Comment ne pas </a:t>
            </a:r>
            <a:r>
              <a:rPr b="1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gâcher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bonnes révisions » (1/2)</a:t>
            </a:r>
            <a:b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Bien s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préparer aux </a:t>
            </a:r>
            <a:r>
              <a:rPr b="1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examens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Conception : 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Natacha Bourgeois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Joseph Scola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Contact : prenom.nom@uvsq.fr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Ce document est mis à disposition selon les termes de la </a:t>
            </a:r>
            <a:r>
              <a:rPr lang="fr-FR" sz="1450">
                <a:solidFill>
                  <a:srgbClr val="049CCF"/>
                </a:solidFill>
                <a:highlight>
                  <a:schemeClr val="lt1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Licence Creative Commons Attribution - Pas d’Utilisation Commerciale - Partage dans les Mêmes Conditions 4.0 International</a:t>
            </a: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.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450" u="sng">
                <a:solidFill>
                  <a:srgbClr val="0097A7"/>
                </a:solidFill>
                <a:highlight>
                  <a:schemeClr val="lt1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https://creativecommons.org/licenses/by-nc-sa/4.0/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Université de Versailles Saint-Quentin-en-Yvelines - Adresse - Cours  Médecine, Droit, Science Po..." id="95" name="Google Shape;9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87716" y="579052"/>
            <a:ext cx="2616565" cy="14108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9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34" name="Google Shape;234;p9"/>
          <p:cNvSpPr txBox="1"/>
          <p:nvPr/>
        </p:nvSpPr>
        <p:spPr>
          <a:xfrm>
            <a:off x="1992249" y="1513799"/>
            <a:ext cx="958006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OBJECTIFS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maîtriser un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excès de stress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avoir une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organisation optimale 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jour J,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exploiter son temps 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durant l’examen,…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5" name="Google Shape;23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9685" y="1868920"/>
            <a:ext cx="865251" cy="865251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9"/>
          <p:cNvSpPr/>
          <p:nvPr/>
        </p:nvSpPr>
        <p:spPr>
          <a:xfrm>
            <a:off x="2622622" y="485539"/>
            <a:ext cx="651825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Construction de la </a:t>
            </a:r>
            <a:r>
              <a:rPr i="1"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check list</a:t>
            </a:r>
            <a:endParaRPr i="1" sz="4400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9"/>
          <p:cNvSpPr txBox="1"/>
          <p:nvPr/>
        </p:nvSpPr>
        <p:spPr>
          <a:xfrm>
            <a:off x="1992249" y="3161365"/>
            <a:ext cx="958006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DÉROULEMENT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Réflexion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individuelle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(5 min)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Echange en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petits groupes 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chacun partage ses pratiques et complète sa liste (10 min)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Mise en commun en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classe entière 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bilan (15 min)</a:t>
            </a:r>
            <a:endParaRPr/>
          </a:p>
        </p:txBody>
      </p:sp>
      <p:sp>
        <p:nvSpPr>
          <p:cNvPr id="238" name="Google Shape;238;p9"/>
          <p:cNvSpPr txBox="1"/>
          <p:nvPr/>
        </p:nvSpPr>
        <p:spPr>
          <a:xfrm>
            <a:off x="1992249" y="4808931"/>
            <a:ext cx="9580066" cy="20005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PISTES DE RÉFLEXION :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Arriver combien de temps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avance 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dans la salle 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faire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premier 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lorsqu’on reçoit l’énoncé 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Comment utiliser son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brouillon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faire si on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bloque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Comment identifier des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erreurs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les corriger ? </a:t>
            </a:r>
            <a:endParaRPr/>
          </a:p>
        </p:txBody>
      </p:sp>
      <p:pic>
        <p:nvPicPr>
          <p:cNvPr descr="steps Icon 3105647" id="239" name="Google Shape;23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669" y="3353131"/>
            <a:ext cx="1099282" cy="10992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dea Icon 5220432" id="240" name="Google Shape;240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89868" y="5342012"/>
            <a:ext cx="1124885" cy="11248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0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47" name="Google Shape;247;p10"/>
          <p:cNvSpPr/>
          <p:nvPr/>
        </p:nvSpPr>
        <p:spPr>
          <a:xfrm>
            <a:off x="1749538" y="485539"/>
            <a:ext cx="826444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Ce que j’emporte de cette séance…</a:t>
            </a:r>
            <a:endParaRPr i="1" sz="4400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ogress Icon 175994" id="248" name="Google Shape;24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94856" y="3210016"/>
            <a:ext cx="1238250" cy="123825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0"/>
          <p:cNvSpPr txBox="1"/>
          <p:nvPr/>
        </p:nvSpPr>
        <p:spPr>
          <a:xfrm>
            <a:off x="383155" y="2899755"/>
            <a:ext cx="8779895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AU BROUILLON, INDIVIDUELLEMENT :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vais-je tester en priorité en vue du du prochain CC ? 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(organisation, gestion du stress, …) 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1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56" name="Google Shape;256;p11"/>
          <p:cNvSpPr/>
          <p:nvPr/>
        </p:nvSpPr>
        <p:spPr>
          <a:xfrm>
            <a:off x="3785418" y="485539"/>
            <a:ext cx="41926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Prochaine séance</a:t>
            </a:r>
            <a:endParaRPr i="1" sz="4400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1"/>
          <p:cNvSpPr txBox="1"/>
          <p:nvPr/>
        </p:nvSpPr>
        <p:spPr>
          <a:xfrm>
            <a:off x="2288155" y="2853849"/>
            <a:ext cx="8703695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 : </a:t>
            </a:r>
            <a:r>
              <a:rPr b="1" lang="fr-FR" sz="24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XXXX</a:t>
            </a:r>
            <a:b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Retour sur le CC majeur de </a:t>
            </a:r>
            <a:r>
              <a:rPr lang="fr-FR" sz="24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XXXX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list à télécharger sur E-campus (format word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b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8" name="Google Shape;25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2853849"/>
            <a:ext cx="1523695" cy="15236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e333f1a094_0_0"/>
          <p:cNvSpPr/>
          <p:nvPr/>
        </p:nvSpPr>
        <p:spPr>
          <a:xfrm>
            <a:off x="0" y="-1764"/>
            <a:ext cx="6096000" cy="3651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2E75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g1e333f1a094_0_0"/>
          <p:cNvSpPr/>
          <p:nvPr/>
        </p:nvSpPr>
        <p:spPr>
          <a:xfrm>
            <a:off x="6096001" y="2743"/>
            <a:ext cx="6096000" cy="365100"/>
          </a:xfrm>
          <a:prstGeom prst="rect">
            <a:avLst/>
          </a:prstGeom>
          <a:solidFill>
            <a:srgbClr val="9CB4E0"/>
          </a:solidFill>
          <a:ln cap="flat" cmpd="sng" w="12700">
            <a:solidFill>
              <a:srgbClr val="9CB4E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g1e333f1a094_0_0"/>
          <p:cNvSpPr/>
          <p:nvPr/>
        </p:nvSpPr>
        <p:spPr>
          <a:xfrm>
            <a:off x="2542673" y="2581079"/>
            <a:ext cx="7106700" cy="708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UE Méthodologie Physique</a:t>
            </a:r>
            <a:endParaRPr/>
          </a:p>
        </p:txBody>
      </p:sp>
      <p:sp>
        <p:nvSpPr>
          <p:cNvPr id="104" name="Google Shape;104;g1e333f1a094_0_0"/>
          <p:cNvSpPr/>
          <p:nvPr/>
        </p:nvSpPr>
        <p:spPr>
          <a:xfrm>
            <a:off x="1497905" y="4018739"/>
            <a:ext cx="91962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 Comment ne pas </a:t>
            </a:r>
            <a:r>
              <a:rPr b="1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gâcher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bonnes révisions » (1/2)</a:t>
            </a:r>
            <a:b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Bien se préparer aux </a:t>
            </a:r>
            <a:r>
              <a:rPr b="1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examens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descr="Université de Versailles Saint-Quentin-en-Yvelines - Adresse - Cours  Médecine, Droit, Science Po..." id="105" name="Google Shape;105;g1e333f1a094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87716" y="579052"/>
            <a:ext cx="2616565" cy="14108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/>
          <p:nvPr/>
        </p:nvSpPr>
        <p:spPr>
          <a:xfrm>
            <a:off x="1428755" y="1419660"/>
            <a:ext cx="4221755" cy="326918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9685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5354070" y="517676"/>
            <a:ext cx="221304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44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Objectifs</a:t>
            </a:r>
            <a:endParaRPr b="0" i="0" sz="4400" u="none" cap="none" strike="noStrik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114" name="Google Shape;11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149" y="1755407"/>
            <a:ext cx="779184" cy="779184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"/>
          <p:cNvSpPr txBox="1"/>
          <p:nvPr/>
        </p:nvSpPr>
        <p:spPr>
          <a:xfrm>
            <a:off x="1793507" y="1729500"/>
            <a:ext cx="1028715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VOS RÉVISIONS</a:t>
            </a:r>
            <a:r>
              <a:rPr b="0" i="0" lang="fr-F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fr-FR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: COMMENT MAXIMISER LEUR IMPACT 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le CC majeur de PH100… mais aussi tout au long de l’année</a:t>
            </a:r>
            <a:endParaRPr/>
          </a:p>
        </p:txBody>
      </p:sp>
      <p:sp>
        <p:nvSpPr>
          <p:cNvPr id="116" name="Google Shape;116;p2"/>
          <p:cNvSpPr txBox="1"/>
          <p:nvPr/>
        </p:nvSpPr>
        <p:spPr>
          <a:xfrm>
            <a:off x="829149" y="2896244"/>
            <a:ext cx="1028715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Comment ? </a:t>
            </a:r>
            <a:endParaRPr/>
          </a:p>
        </p:txBody>
      </p:sp>
      <p:sp>
        <p:nvSpPr>
          <p:cNvPr id="117" name="Google Shape;117;p2"/>
          <p:cNvSpPr txBox="1"/>
          <p:nvPr/>
        </p:nvSpPr>
        <p:spPr>
          <a:xfrm>
            <a:off x="829149" y="3634369"/>
            <a:ext cx="1028715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identifiant les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FREINS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qui vous conduisent à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SOUS-PERFORMER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partageant des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BONNES PRATIQUES 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les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DÉPASSER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construisant une </a:t>
            </a:r>
            <a:r>
              <a:rPr b="1" i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CHECK-LIST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vue du CC</a:t>
            </a:r>
            <a:endParaRPr/>
          </a:p>
        </p:txBody>
      </p:sp>
      <p:sp>
        <p:nvSpPr>
          <p:cNvPr id="118" name="Google Shape;118;p2"/>
          <p:cNvSpPr/>
          <p:nvPr/>
        </p:nvSpPr>
        <p:spPr>
          <a:xfrm>
            <a:off x="4844405" y="5131223"/>
            <a:ext cx="2965470" cy="1311639"/>
          </a:xfrm>
          <a:prstGeom prst="cloudCallout">
            <a:avLst>
              <a:gd fmla="val -56464" name="adj1"/>
              <a:gd fmla="val 49929" name="adj2"/>
            </a:avLst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J’aurais pu mieux faire…</a:t>
            </a:r>
            <a:endParaRPr/>
          </a:p>
        </p:txBody>
      </p:sp>
      <p:sp>
        <p:nvSpPr>
          <p:cNvPr id="119" name="Google Shape;119;p2"/>
          <p:cNvSpPr/>
          <p:nvPr/>
        </p:nvSpPr>
        <p:spPr>
          <a:xfrm>
            <a:off x="4068619" y="4337475"/>
            <a:ext cx="4362994" cy="2899134"/>
          </a:xfrm>
          <a:prstGeom prst="mathMultiply">
            <a:avLst>
              <a:gd fmla="val 12685" name="adj1"/>
            </a:avLst>
          </a:prstGeom>
          <a:solidFill>
            <a:srgbClr val="FF7979">
              <a:alpha val="27058"/>
            </a:srgbClr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/>
          <p:nvPr/>
        </p:nvSpPr>
        <p:spPr>
          <a:xfrm>
            <a:off x="1428755" y="1419660"/>
            <a:ext cx="4221755" cy="326918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9685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</a:pPr>
            <a:r>
              <a:t/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20492" y="517676"/>
            <a:ext cx="1216070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2 séances pour tirer partie au mieux de ses révisions</a:t>
            </a:r>
            <a:endParaRPr/>
          </a:p>
        </p:txBody>
      </p:sp>
      <p:sp>
        <p:nvSpPr>
          <p:cNvPr id="127" name="Google Shape;127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28" name="Google Shape;128;p3"/>
          <p:cNvSpPr/>
          <p:nvPr/>
        </p:nvSpPr>
        <p:spPr>
          <a:xfrm>
            <a:off x="224555" y="3206879"/>
            <a:ext cx="11547725" cy="1970492"/>
          </a:xfrm>
          <a:custGeom>
            <a:rect b="b" l="l" r="r" t="t"/>
            <a:pathLst>
              <a:path extrusionOk="0" h="843148" w="7374577">
                <a:moveTo>
                  <a:pt x="0" y="748145"/>
                </a:moveTo>
                <a:cubicBezTo>
                  <a:pt x="576943" y="439386"/>
                  <a:pt x="1153886" y="130628"/>
                  <a:pt x="1900052" y="142503"/>
                </a:cubicBezTo>
                <a:cubicBezTo>
                  <a:pt x="2646218" y="154378"/>
                  <a:pt x="3564577" y="843148"/>
                  <a:pt x="4476998" y="819397"/>
                </a:cubicBezTo>
                <a:cubicBezTo>
                  <a:pt x="5389419" y="795647"/>
                  <a:pt x="6381998" y="397823"/>
                  <a:pt x="7374577" y="0"/>
                </a:cubicBezTo>
              </a:path>
            </a:pathLst>
          </a:custGeom>
          <a:noFill/>
          <a:ln cap="flat" cmpd="sng" w="9525">
            <a:solidFill>
              <a:srgbClr val="0070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1" i="0" sz="1100" u="none" cap="none" strike="noStrike">
              <a:solidFill>
                <a:srgbClr val="606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 txBox="1"/>
          <p:nvPr/>
        </p:nvSpPr>
        <p:spPr>
          <a:xfrm>
            <a:off x="4604558" y="5135050"/>
            <a:ext cx="243368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CC majeur 1 UE </a:t>
            </a:r>
            <a:r>
              <a:rPr b="1" i="0" lang="fr-FR" sz="2000" u="none" cap="none" strike="noStrike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XXXX</a:t>
            </a:r>
            <a:endParaRPr/>
          </a:p>
        </p:txBody>
      </p:sp>
      <p:sp>
        <p:nvSpPr>
          <p:cNvPr id="130" name="Google Shape;130;p3"/>
          <p:cNvSpPr/>
          <p:nvPr/>
        </p:nvSpPr>
        <p:spPr>
          <a:xfrm>
            <a:off x="5827775" y="4682812"/>
            <a:ext cx="252000" cy="252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1" name="Google Shape;131;p3"/>
          <p:cNvCxnSpPr/>
          <p:nvPr/>
        </p:nvCxnSpPr>
        <p:spPr>
          <a:xfrm rot="10800000">
            <a:off x="2859833" y="3555000"/>
            <a:ext cx="0" cy="1686646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32" name="Google Shape;132;p3"/>
          <p:cNvSpPr/>
          <p:nvPr/>
        </p:nvSpPr>
        <p:spPr>
          <a:xfrm>
            <a:off x="1458737" y="5187479"/>
            <a:ext cx="2709890" cy="9627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Séance 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Date : </a:t>
            </a:r>
            <a:r>
              <a:rPr lang="fr-FR" sz="2000">
                <a:solidFill>
                  <a:schemeClr val="lt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XXXXXX</a:t>
            </a:r>
            <a:b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Préparation du CC</a:t>
            </a:r>
            <a:endParaRPr b="1" i="1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3"/>
          <p:cNvSpPr/>
          <p:nvPr/>
        </p:nvSpPr>
        <p:spPr>
          <a:xfrm rot="10800000">
            <a:off x="2748823" y="3429000"/>
            <a:ext cx="252000" cy="25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606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4" name="Google Shape;134;p3"/>
          <p:cNvCxnSpPr>
            <a:endCxn id="135" idx="2"/>
          </p:cNvCxnSpPr>
          <p:nvPr/>
        </p:nvCxnSpPr>
        <p:spPr>
          <a:xfrm flipH="1" rot="10800000">
            <a:off x="8751031" y="3669953"/>
            <a:ext cx="15300" cy="11976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35" name="Google Shape;135;p3"/>
          <p:cNvSpPr/>
          <p:nvPr/>
        </p:nvSpPr>
        <p:spPr>
          <a:xfrm>
            <a:off x="7321908" y="2723589"/>
            <a:ext cx="2888846" cy="9463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Séance 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Date : </a:t>
            </a:r>
            <a:r>
              <a:rPr lang="fr-FR" sz="2000">
                <a:solidFill>
                  <a:schemeClr val="lt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XXXXXX</a:t>
            </a:r>
            <a:b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Analyse réflexive du CC</a:t>
            </a:r>
            <a:endParaRPr i="1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3"/>
          <p:cNvSpPr/>
          <p:nvPr/>
        </p:nvSpPr>
        <p:spPr>
          <a:xfrm rot="10800000">
            <a:off x="8624981" y="4673626"/>
            <a:ext cx="252000" cy="25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606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/>
          <p:nvPr/>
        </p:nvSpPr>
        <p:spPr>
          <a:xfrm>
            <a:off x="2773510" y="485539"/>
            <a:ext cx="621644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i="1"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introspectif individuel</a:t>
            </a:r>
            <a:endParaRPr/>
          </a:p>
        </p:txBody>
      </p:sp>
      <p:sp>
        <p:nvSpPr>
          <p:cNvPr id="143" name="Google Shape;143;p4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44" name="Google Shape;144;p4"/>
          <p:cNvSpPr txBox="1"/>
          <p:nvPr/>
        </p:nvSpPr>
        <p:spPr>
          <a:xfrm>
            <a:off x="538946" y="1828148"/>
            <a:ext cx="1081485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Objectif : 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identifier 2 à 4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CAUSES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à l’origine d’une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SOUS-PERFORMANCE 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à un examen</a:t>
            </a:r>
            <a:endParaRPr/>
          </a:p>
        </p:txBody>
      </p:sp>
      <p:pic>
        <p:nvPicPr>
          <p:cNvPr id="145" name="Google Shape;145;p4"/>
          <p:cNvPicPr preferRelativeResize="0"/>
          <p:nvPr/>
        </p:nvPicPr>
        <p:blipFill rotWithShape="1">
          <a:blip r:embed="rId3">
            <a:alphaModFix/>
          </a:blip>
          <a:srcRect b="12330" l="19795" r="22910" t="32779"/>
          <a:stretch/>
        </p:blipFill>
        <p:spPr>
          <a:xfrm>
            <a:off x="2389020" y="2712213"/>
            <a:ext cx="6985417" cy="3762531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4"/>
          <p:cNvSpPr/>
          <p:nvPr/>
        </p:nvSpPr>
        <p:spPr>
          <a:xfrm>
            <a:off x="2548328" y="4152275"/>
            <a:ext cx="1888761" cy="830997"/>
          </a:xfrm>
          <a:prstGeom prst="ellipse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4"/>
          <p:cNvSpPr/>
          <p:nvPr/>
        </p:nvSpPr>
        <p:spPr>
          <a:xfrm>
            <a:off x="5894996" y="5560345"/>
            <a:ext cx="1888761" cy="731838"/>
          </a:xfrm>
          <a:prstGeom prst="ellipse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4"/>
          <p:cNvSpPr/>
          <p:nvPr/>
        </p:nvSpPr>
        <p:spPr>
          <a:xfrm>
            <a:off x="5894996" y="3557013"/>
            <a:ext cx="1888761" cy="731838"/>
          </a:xfrm>
          <a:prstGeom prst="ellipse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"/>
          <p:cNvSpPr/>
          <p:nvPr/>
        </p:nvSpPr>
        <p:spPr>
          <a:xfrm>
            <a:off x="4624511" y="485539"/>
            <a:ext cx="251440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Sommaire</a:t>
            </a:r>
            <a:endParaRPr sz="4400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56" name="Google Shape;156;p5"/>
          <p:cNvSpPr/>
          <p:nvPr/>
        </p:nvSpPr>
        <p:spPr>
          <a:xfrm>
            <a:off x="2903623" y="2284906"/>
            <a:ext cx="5903741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2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Boîte à outils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2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« gestion du stress</a:t>
            </a:r>
            <a:r>
              <a:rPr b="1" i="1" lang="fr-FR" sz="32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1" lang="fr-FR" sz="32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endParaRPr/>
          </a:p>
        </p:txBody>
      </p:sp>
      <p:sp>
        <p:nvSpPr>
          <p:cNvPr id="157" name="Google Shape;157;p5"/>
          <p:cNvSpPr/>
          <p:nvPr/>
        </p:nvSpPr>
        <p:spPr>
          <a:xfrm>
            <a:off x="2091734" y="2642500"/>
            <a:ext cx="556104" cy="540000"/>
          </a:xfrm>
          <a:prstGeom prst="ellipse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58" name="Google Shape;158;p5"/>
          <p:cNvSpPr/>
          <p:nvPr/>
        </p:nvSpPr>
        <p:spPr>
          <a:xfrm>
            <a:off x="3683082" y="4352161"/>
            <a:ext cx="434482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2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Construction de la </a:t>
            </a:r>
            <a:r>
              <a:rPr b="1" i="1" lang="fr-FR" sz="32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check-list</a:t>
            </a:r>
            <a:endParaRPr b="1" sz="3200">
              <a:solidFill>
                <a:srgbClr val="44546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2091064" y="4640583"/>
            <a:ext cx="556104" cy="540000"/>
          </a:xfrm>
          <a:prstGeom prst="ellipse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descr="checklist Icon 4845525" id="160" name="Google Shape;16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08802" y="4511769"/>
            <a:ext cx="758002" cy="75800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appy Icon 3122278" id="161" name="Google Shape;16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807363" y="2524613"/>
            <a:ext cx="960880" cy="960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"/>
          <p:cNvSpPr/>
          <p:nvPr/>
        </p:nvSpPr>
        <p:spPr>
          <a:xfrm>
            <a:off x="194947" y="485539"/>
            <a:ext cx="1167338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Le stress : un mécanisme biologique de protection</a:t>
            </a:r>
            <a:endParaRPr/>
          </a:p>
        </p:txBody>
      </p:sp>
      <p:sp>
        <p:nvSpPr>
          <p:cNvPr id="168" name="Google Shape;168;p6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69" name="Google Shape;169;p6"/>
          <p:cNvSpPr txBox="1"/>
          <p:nvPr/>
        </p:nvSpPr>
        <p:spPr>
          <a:xfrm>
            <a:off x="204192" y="1702555"/>
            <a:ext cx="11149608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Définition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Le stress est un ensemble de réactions de notre organisme face à une situation menaçante ou nouvelle</a:t>
            </a:r>
            <a:endParaRPr/>
          </a:p>
        </p:txBody>
      </p:sp>
      <p:sp>
        <p:nvSpPr>
          <p:cNvPr id="170" name="Google Shape;170;p6"/>
          <p:cNvSpPr txBox="1"/>
          <p:nvPr/>
        </p:nvSpPr>
        <p:spPr>
          <a:xfrm>
            <a:off x="194947" y="2697647"/>
            <a:ext cx="647567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 phénomène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PHYSIOLOGIQUE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l’organisme entre en « état d’alerte » et favorise la mobilisation de ses forces physiques</a:t>
            </a:r>
            <a:endParaRPr/>
          </a:p>
        </p:txBody>
      </p:sp>
      <p:sp>
        <p:nvSpPr>
          <p:cNvPr id="171" name="Google Shape;171;p6"/>
          <p:cNvSpPr txBox="1"/>
          <p:nvPr/>
        </p:nvSpPr>
        <p:spPr>
          <a:xfrm>
            <a:off x="-1" y="4718315"/>
            <a:ext cx="686549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Production de noradrénaline et cortisol : deux hormones qui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PERTURBENT LE FONCTIONNEMENT DU CERVEAU 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(mémoire, raisonnements rationnels)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taux trop élevé :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INHIBITIONS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TROUS NOIRS 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/>
          </a:p>
        </p:txBody>
      </p:sp>
      <p:sp>
        <p:nvSpPr>
          <p:cNvPr id="172" name="Google Shape;172;p6"/>
          <p:cNvSpPr/>
          <p:nvPr/>
        </p:nvSpPr>
        <p:spPr>
          <a:xfrm>
            <a:off x="2975510" y="4062071"/>
            <a:ext cx="524656" cy="554103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a phase d'alarme du stress aigu - Manuel numérique max Belin" id="173" name="Google Shape;17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26391" y="2263358"/>
            <a:ext cx="4905466" cy="4028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/>
          <p:nvPr/>
        </p:nvSpPr>
        <p:spPr>
          <a:xfrm>
            <a:off x="1914722" y="485539"/>
            <a:ext cx="793403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Boîte à outils « gestion du stress »</a:t>
            </a:r>
            <a:endParaRPr/>
          </a:p>
        </p:txBody>
      </p:sp>
      <p:sp>
        <p:nvSpPr>
          <p:cNvPr id="180" name="Google Shape;180;p7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81" name="Google Shape;181;p7"/>
          <p:cNvSpPr txBox="1"/>
          <p:nvPr/>
        </p:nvSpPr>
        <p:spPr>
          <a:xfrm>
            <a:off x="204192" y="1702555"/>
            <a:ext cx="11149608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Réflexion individuelle (5 min)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Echange en petits groupes : chacun propose 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 à 2 PRATIQUES 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attestées (10 min)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Tour de tables : chaque groupe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PARTAGE 1 PRATIQUE 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à la classe en posant le contexte (15 min)</a:t>
            </a:r>
            <a:endParaRPr/>
          </a:p>
        </p:txBody>
      </p:sp>
      <p:pic>
        <p:nvPicPr>
          <p:cNvPr descr="young woman running near ocean - footing photos et images de collection" id="182" name="Google Shape;18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28152" y="3683829"/>
            <a:ext cx="3456000" cy="2304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ide view full length of woman dancing on footbridge - danse photos et images de collection" id="183" name="Google Shape;183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47629" y="3683829"/>
            <a:ext cx="3994471" cy="2304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n relaxing in hammock outdoors - sieste photos et images de collection" id="184" name="Google Shape;184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44232" y="3683829"/>
            <a:ext cx="3720443" cy="230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0" name="Google Shape;190;p8"/>
          <p:cNvCxnSpPr/>
          <p:nvPr/>
        </p:nvCxnSpPr>
        <p:spPr>
          <a:xfrm>
            <a:off x="1052937" y="4438674"/>
            <a:ext cx="0" cy="966932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1" name="Google Shape;191;p8"/>
          <p:cNvSpPr/>
          <p:nvPr/>
        </p:nvSpPr>
        <p:spPr>
          <a:xfrm>
            <a:off x="2622622" y="485539"/>
            <a:ext cx="651825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Construction de la </a:t>
            </a:r>
            <a:r>
              <a:rPr i="1"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check list</a:t>
            </a:r>
            <a:endParaRPr i="1" sz="4400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8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93" name="Google Shape;193;p8"/>
          <p:cNvSpPr txBox="1"/>
          <p:nvPr/>
        </p:nvSpPr>
        <p:spPr>
          <a:xfrm>
            <a:off x="894080" y="1653159"/>
            <a:ext cx="1114960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Objectif : établir une liste de bonnes pratiques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 VEILLE ET LE JOUR J</a:t>
            </a:r>
            <a:endParaRPr/>
          </a:p>
        </p:txBody>
      </p:sp>
      <p:pic>
        <p:nvPicPr>
          <p:cNvPr descr="journey Icon 3623335" id="194" name="Google Shape;19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92677" y="3970663"/>
            <a:ext cx="906042" cy="9060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xam Icon 3492896" id="195" name="Google Shape;19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53361" y="2551532"/>
            <a:ext cx="926214" cy="9262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xam Icon 3951088" id="196" name="Google Shape;196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23105" y="4969366"/>
            <a:ext cx="864149" cy="8641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7" name="Google Shape;197;p8"/>
          <p:cNvGrpSpPr/>
          <p:nvPr/>
        </p:nvGrpSpPr>
        <p:grpSpPr>
          <a:xfrm>
            <a:off x="10659783" y="3927737"/>
            <a:ext cx="1016760" cy="988765"/>
            <a:chOff x="9530790" y="1905275"/>
            <a:chExt cx="1905000" cy="1905000"/>
          </a:xfrm>
        </p:grpSpPr>
        <p:pic>
          <p:nvPicPr>
            <p:cNvPr descr="give money Icon 4145394" id="198" name="Google Shape;198;p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9530790" y="1905275"/>
              <a:ext cx="1905000" cy="1905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9" name="Google Shape;199;p8"/>
            <p:cNvSpPr/>
            <p:nvPr/>
          </p:nvSpPr>
          <p:spPr>
            <a:xfrm>
              <a:off x="9930685" y="2694119"/>
              <a:ext cx="101957" cy="222946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9981663" y="2877033"/>
              <a:ext cx="883276" cy="80063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8"/>
            <p:cNvSpPr/>
            <p:nvPr/>
          </p:nvSpPr>
          <p:spPr>
            <a:xfrm flipH="1" rot="10800000">
              <a:off x="10457534" y="2516673"/>
              <a:ext cx="452371" cy="90000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8"/>
            <p:cNvSpPr/>
            <p:nvPr/>
          </p:nvSpPr>
          <p:spPr>
            <a:xfrm flipH="1" rot="10800000">
              <a:off x="10700408" y="2563286"/>
              <a:ext cx="299971" cy="393809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3" name="Google Shape;203;p8"/>
          <p:cNvSpPr/>
          <p:nvPr/>
        </p:nvSpPr>
        <p:spPr>
          <a:xfrm>
            <a:off x="451771" y="3158753"/>
            <a:ext cx="11547725" cy="1970492"/>
          </a:xfrm>
          <a:custGeom>
            <a:rect b="b" l="l" r="r" t="t"/>
            <a:pathLst>
              <a:path extrusionOk="0" h="843148" w="7374577">
                <a:moveTo>
                  <a:pt x="0" y="748145"/>
                </a:moveTo>
                <a:cubicBezTo>
                  <a:pt x="576943" y="439386"/>
                  <a:pt x="1153886" y="130628"/>
                  <a:pt x="1900052" y="142503"/>
                </a:cubicBezTo>
                <a:cubicBezTo>
                  <a:pt x="2646218" y="154378"/>
                  <a:pt x="3564577" y="843148"/>
                  <a:pt x="4476998" y="819397"/>
                </a:cubicBezTo>
                <a:cubicBezTo>
                  <a:pt x="5389419" y="795647"/>
                  <a:pt x="6381998" y="397823"/>
                  <a:pt x="7374577" y="0"/>
                </a:cubicBezTo>
              </a:path>
            </a:pathLst>
          </a:custGeom>
          <a:noFill/>
          <a:ln cap="flat" cmpd="sng" w="9525">
            <a:solidFill>
              <a:srgbClr val="0070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1" i="0" sz="1100" u="none" cap="none" strike="noStrike">
              <a:solidFill>
                <a:srgbClr val="606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rafting Icon 1075961" id="204" name="Google Shape;204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37439" y="3275737"/>
            <a:ext cx="830997" cy="8309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rase Icon 30486" id="205" name="Google Shape;205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985707" y="4726826"/>
            <a:ext cx="783439" cy="7834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77432" y="1670425"/>
            <a:ext cx="538538" cy="53853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7" name="Google Shape;207;p8"/>
          <p:cNvCxnSpPr/>
          <p:nvPr/>
        </p:nvCxnSpPr>
        <p:spPr>
          <a:xfrm>
            <a:off x="2445698" y="3247145"/>
            <a:ext cx="0" cy="360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8" name="Google Shape;208;p8"/>
          <p:cNvCxnSpPr/>
          <p:nvPr/>
        </p:nvCxnSpPr>
        <p:spPr>
          <a:xfrm>
            <a:off x="4016468" y="3736823"/>
            <a:ext cx="0" cy="360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9" name="Google Shape;209;p8"/>
          <p:cNvCxnSpPr/>
          <p:nvPr/>
        </p:nvCxnSpPr>
        <p:spPr>
          <a:xfrm>
            <a:off x="5855179" y="3537782"/>
            <a:ext cx="0" cy="1080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think Icon 4845310" id="210" name="Google Shape;210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167964" y="3883735"/>
            <a:ext cx="902222" cy="9022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1" name="Google Shape;211;p8"/>
          <p:cNvCxnSpPr/>
          <p:nvPr/>
        </p:nvCxnSpPr>
        <p:spPr>
          <a:xfrm>
            <a:off x="7619075" y="5097823"/>
            <a:ext cx="0" cy="360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2" name="Google Shape;212;p8"/>
          <p:cNvCxnSpPr>
            <a:endCxn id="213" idx="0"/>
          </p:cNvCxnSpPr>
          <p:nvPr/>
        </p:nvCxnSpPr>
        <p:spPr>
          <a:xfrm>
            <a:off x="9377426" y="3989283"/>
            <a:ext cx="0" cy="417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4" name="Google Shape;214;p8"/>
          <p:cNvCxnSpPr/>
          <p:nvPr/>
        </p:nvCxnSpPr>
        <p:spPr>
          <a:xfrm>
            <a:off x="11123572" y="3068034"/>
            <a:ext cx="0" cy="576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5" name="Google Shape;215;p8"/>
          <p:cNvSpPr txBox="1"/>
          <p:nvPr/>
        </p:nvSpPr>
        <p:spPr>
          <a:xfrm>
            <a:off x="5154677" y="2777733"/>
            <a:ext cx="1401005" cy="830997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 reçois l’énoncé</a:t>
            </a:r>
            <a:endParaRPr/>
          </a:p>
        </p:txBody>
      </p:sp>
      <p:sp>
        <p:nvSpPr>
          <p:cNvPr id="216" name="Google Shape;216;p8"/>
          <p:cNvSpPr txBox="1"/>
          <p:nvPr/>
        </p:nvSpPr>
        <p:spPr>
          <a:xfrm>
            <a:off x="10454895" y="2237038"/>
            <a:ext cx="1337355" cy="830997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 rends ma copie</a:t>
            </a:r>
            <a:endParaRPr/>
          </a:p>
        </p:txBody>
      </p:sp>
      <p:sp>
        <p:nvSpPr>
          <p:cNvPr id="217" name="Google Shape;217;p8"/>
          <p:cNvSpPr txBox="1"/>
          <p:nvPr/>
        </p:nvSpPr>
        <p:spPr>
          <a:xfrm>
            <a:off x="1745196" y="2440147"/>
            <a:ext cx="1401005" cy="830997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 fais le trajet</a:t>
            </a:r>
            <a:endParaRPr/>
          </a:p>
        </p:txBody>
      </p:sp>
      <p:sp>
        <p:nvSpPr>
          <p:cNvPr id="218" name="Google Shape;218;p8"/>
          <p:cNvSpPr txBox="1"/>
          <p:nvPr/>
        </p:nvSpPr>
        <p:spPr>
          <a:xfrm>
            <a:off x="3315966" y="4053700"/>
            <a:ext cx="1401005" cy="830997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 m’installe</a:t>
            </a:r>
            <a:endParaRPr/>
          </a:p>
        </p:txBody>
      </p:sp>
      <p:sp>
        <p:nvSpPr>
          <p:cNvPr id="219" name="Google Shape;219;p8"/>
          <p:cNvSpPr txBox="1"/>
          <p:nvPr/>
        </p:nvSpPr>
        <p:spPr>
          <a:xfrm>
            <a:off x="8584935" y="3158233"/>
            <a:ext cx="1584983" cy="830997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J’utilise un brouillon</a:t>
            </a:r>
            <a:endParaRPr/>
          </a:p>
        </p:txBody>
      </p:sp>
      <p:sp>
        <p:nvSpPr>
          <p:cNvPr id="220" name="Google Shape;220;p8"/>
          <p:cNvSpPr txBox="1"/>
          <p:nvPr/>
        </p:nvSpPr>
        <p:spPr>
          <a:xfrm>
            <a:off x="6552215" y="5348729"/>
            <a:ext cx="2262001" cy="1200329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J’applique mes connaissances au problème</a:t>
            </a:r>
            <a:endParaRPr/>
          </a:p>
        </p:txBody>
      </p:sp>
      <p:sp>
        <p:nvSpPr>
          <p:cNvPr id="221" name="Google Shape;221;p8"/>
          <p:cNvSpPr txBox="1"/>
          <p:nvPr/>
        </p:nvSpPr>
        <p:spPr>
          <a:xfrm>
            <a:off x="135805" y="5372307"/>
            <a:ext cx="1834264" cy="830997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 prépare le matériel</a:t>
            </a:r>
            <a:endParaRPr/>
          </a:p>
        </p:txBody>
      </p:sp>
      <p:sp>
        <p:nvSpPr>
          <p:cNvPr id="222" name="Google Shape;222;p8"/>
          <p:cNvSpPr/>
          <p:nvPr/>
        </p:nvSpPr>
        <p:spPr>
          <a:xfrm>
            <a:off x="3890468" y="3520883"/>
            <a:ext cx="252000" cy="252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8"/>
          <p:cNvSpPr/>
          <p:nvPr/>
        </p:nvSpPr>
        <p:spPr>
          <a:xfrm>
            <a:off x="926937" y="4423684"/>
            <a:ext cx="252000" cy="252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8"/>
          <p:cNvSpPr/>
          <p:nvPr/>
        </p:nvSpPr>
        <p:spPr>
          <a:xfrm>
            <a:off x="2319698" y="3508591"/>
            <a:ext cx="252000" cy="252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8"/>
          <p:cNvSpPr/>
          <p:nvPr/>
        </p:nvSpPr>
        <p:spPr>
          <a:xfrm>
            <a:off x="5729179" y="4529080"/>
            <a:ext cx="252000" cy="252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8"/>
          <p:cNvSpPr/>
          <p:nvPr/>
        </p:nvSpPr>
        <p:spPr>
          <a:xfrm>
            <a:off x="10997572" y="3562899"/>
            <a:ext cx="252000" cy="252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/>
          <p:nvPr/>
        </p:nvSpPr>
        <p:spPr>
          <a:xfrm>
            <a:off x="7493075" y="4967963"/>
            <a:ext cx="252000" cy="252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9251426" y="4406283"/>
            <a:ext cx="252000" cy="252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2018-06-03T12:07:55Z</dcterms:created>
  <dc:creator>Natacha BOURGEOIS</dc:creator>
</cp:coreProperties>
</file>